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4"/>
  </p:handoutMasterIdLst>
  <p:sldIdLst>
    <p:sldId id="256" r:id="rId2"/>
    <p:sldId id="289" r:id="rId3"/>
    <p:sldId id="277" r:id="rId4"/>
    <p:sldId id="257" r:id="rId5"/>
    <p:sldId id="278" r:id="rId6"/>
    <p:sldId id="279" r:id="rId7"/>
    <p:sldId id="280" r:id="rId8"/>
    <p:sldId id="281" r:id="rId9"/>
    <p:sldId id="282" r:id="rId10"/>
    <p:sldId id="283" r:id="rId11"/>
    <p:sldId id="285" r:id="rId12"/>
    <p:sldId id="290" r:id="rId13"/>
    <p:sldId id="287" r:id="rId14"/>
    <p:sldId id="288" r:id="rId15"/>
    <p:sldId id="291" r:id="rId16"/>
    <p:sldId id="284" r:id="rId17"/>
    <p:sldId id="261" r:id="rId18"/>
    <p:sldId id="262" r:id="rId19"/>
    <p:sldId id="264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65" r:id="rId28"/>
    <p:sldId id="266" r:id="rId29"/>
    <p:sldId id="267" r:id="rId30"/>
    <p:sldId id="263" r:id="rId31"/>
    <p:sldId id="260" r:id="rId32"/>
    <p:sldId id="259" r:id="rId33"/>
  </p:sldIdLst>
  <p:sldSz cx="9144000" cy="6858000" type="screen4x3"/>
  <p:notesSz cx="6858000" cy="9144000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8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5104917A-7AC3-491A-A922-6699E5D87A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C0FDF8E-014C-40C3-966B-F8E6024D92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C09BE11-AC6E-4090-9F16-707A3F7FA54D}" type="datetimeFigureOut">
              <a:rPr lang="da-DK"/>
              <a:pPr>
                <a:defRPr/>
              </a:pPr>
              <a:t>15-12-2020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D715F01-622B-44F8-8A12-F6B6E1DB34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>
            <a:extLst>
              <a:ext uri="{FF2B5EF4-FFF2-40B4-BE49-F238E27FC236}">
                <a16:creationId xmlns:a16="http://schemas.microsoft.com/office/drawing/2014/main" id="{C8ABB385-A4B8-49B4-85A3-E8736F0BFA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D5C061A-1F52-43B6-BFCD-4D545D17F331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641C027-756A-4728-B312-D378E277F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67888-CCA1-4B00-8A49-2348EE987A44}" type="datetimeFigureOut">
              <a:rPr lang="da-DK"/>
              <a:pPr>
                <a:defRPr/>
              </a:pPr>
              <a:t>15-12-2020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A5DAA17-B2CE-4076-BA18-75D28589E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447677B9-A6D1-4FE8-A10E-0F66AB482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A2AB1-57BF-432F-B8FC-C31C6D15004F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29426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65070BA-468A-4451-AC02-CE619B7F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4B97-EE20-4F37-A32D-FBC8C15002C6}" type="datetimeFigureOut">
              <a:rPr lang="da-DK"/>
              <a:pPr>
                <a:defRPr/>
              </a:pPr>
              <a:t>15-12-2020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393A0FA-BE82-48A9-803B-B53C09004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E55AC3D5-16CB-4D3B-8643-902464A0E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8B4B6-D7BE-4FAB-AE8F-42E8CCF4FCE0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8519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E828162-C592-42EC-A4A8-C7566142E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36E4F-9ABA-4BBC-9756-4DA366BF3BE3}" type="datetimeFigureOut">
              <a:rPr lang="da-DK"/>
              <a:pPr>
                <a:defRPr/>
              </a:pPr>
              <a:t>15-12-2020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E95DE9-F39D-4D28-B016-235CBCDC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FF166447-F66D-4B51-86E5-16BF2D47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E9E42-49CE-408F-9C7A-1B56AA968CFF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60231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475634B-3D56-4862-BC99-C70B0AC2A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7EF96-743B-4256-BF28-CFA0D2EC283A}" type="datetimeFigureOut">
              <a:rPr lang="da-DK"/>
              <a:pPr>
                <a:defRPr/>
              </a:pPr>
              <a:t>15-12-2020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3505106-1588-4051-8543-EC4532493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D9A497D4-34ED-46A8-8071-7984FC36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EA58F-D026-4CCB-AB5A-F076286C8CE7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859816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363F6B-9B85-4401-A2D7-88EA105EE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5D800-7A41-428B-90DB-EC52DFBD2DC1}" type="datetimeFigureOut">
              <a:rPr lang="da-DK"/>
              <a:pPr>
                <a:defRPr/>
              </a:pPr>
              <a:t>15-12-2020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1FD3ED3-13F6-401C-81AC-FDD4DB90F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A8765947-AE69-4ACE-BA4F-A3BCF9B9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4FDA6-D6C4-4CC1-AB97-DF16F11879ED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64946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3">
            <a:extLst>
              <a:ext uri="{FF2B5EF4-FFF2-40B4-BE49-F238E27FC236}">
                <a16:creationId xmlns:a16="http://schemas.microsoft.com/office/drawing/2014/main" id="{551C712D-988D-4623-A361-77545FF7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56CAE-8C92-4B79-8D64-F93CC1C99B6D}" type="datetimeFigureOut">
              <a:rPr lang="da-DK"/>
              <a:pPr>
                <a:defRPr/>
              </a:pPr>
              <a:t>15-12-2020</a:t>
            </a:fld>
            <a:endParaRPr lang="da-DK"/>
          </a:p>
        </p:txBody>
      </p:sp>
      <p:sp>
        <p:nvSpPr>
          <p:cNvPr id="6" name="Pladsholder til sidefod 4">
            <a:extLst>
              <a:ext uri="{FF2B5EF4-FFF2-40B4-BE49-F238E27FC236}">
                <a16:creationId xmlns:a16="http://schemas.microsoft.com/office/drawing/2014/main" id="{C473A40B-A7E5-4187-A320-B9FDA465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>
            <a:extLst>
              <a:ext uri="{FF2B5EF4-FFF2-40B4-BE49-F238E27FC236}">
                <a16:creationId xmlns:a16="http://schemas.microsoft.com/office/drawing/2014/main" id="{AEA86E72-53EC-42DB-B38F-415EEF56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F7E94-BD0B-4738-A832-47FE3FFBAB9B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128995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3">
            <a:extLst>
              <a:ext uri="{FF2B5EF4-FFF2-40B4-BE49-F238E27FC236}">
                <a16:creationId xmlns:a16="http://schemas.microsoft.com/office/drawing/2014/main" id="{339FF5F7-C949-4FEB-870F-D7C27546C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BA670-1E46-4CDF-829D-74BAAAF86D1D}" type="datetimeFigureOut">
              <a:rPr lang="da-DK"/>
              <a:pPr>
                <a:defRPr/>
              </a:pPr>
              <a:t>15-12-2020</a:t>
            </a:fld>
            <a:endParaRPr lang="da-DK"/>
          </a:p>
        </p:txBody>
      </p:sp>
      <p:sp>
        <p:nvSpPr>
          <p:cNvPr id="8" name="Pladsholder til sidefod 4">
            <a:extLst>
              <a:ext uri="{FF2B5EF4-FFF2-40B4-BE49-F238E27FC236}">
                <a16:creationId xmlns:a16="http://schemas.microsoft.com/office/drawing/2014/main" id="{CDA72B0C-76B9-4B05-823B-18248083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>
            <a:extLst>
              <a:ext uri="{FF2B5EF4-FFF2-40B4-BE49-F238E27FC236}">
                <a16:creationId xmlns:a16="http://schemas.microsoft.com/office/drawing/2014/main" id="{A0A7C29E-F0FF-441C-B087-424937E3C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5261C-71CD-4CD5-A432-F1A15581123C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2936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da-DK" dirty="0"/>
              <a:t>Klik for at redigere titeltypografi i masteren</a:t>
            </a:r>
          </a:p>
        </p:txBody>
      </p:sp>
      <p:sp>
        <p:nvSpPr>
          <p:cNvPr id="3" name="Pladsholder til dato 3">
            <a:extLst>
              <a:ext uri="{FF2B5EF4-FFF2-40B4-BE49-F238E27FC236}">
                <a16:creationId xmlns:a16="http://schemas.microsoft.com/office/drawing/2014/main" id="{7F140A1A-5296-4BE9-B295-4B61B5590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5686-754F-4B77-8040-467C080E7CCE}" type="datetimeFigureOut">
              <a:rPr lang="da-DK"/>
              <a:pPr>
                <a:defRPr/>
              </a:pPr>
              <a:t>15-12-2020</a:t>
            </a:fld>
            <a:endParaRPr lang="da-DK"/>
          </a:p>
        </p:txBody>
      </p:sp>
      <p:sp>
        <p:nvSpPr>
          <p:cNvPr id="4" name="Pladsholder til sidefod 4">
            <a:extLst>
              <a:ext uri="{FF2B5EF4-FFF2-40B4-BE49-F238E27FC236}">
                <a16:creationId xmlns:a16="http://schemas.microsoft.com/office/drawing/2014/main" id="{35AA08E5-A063-4C4C-B171-F0FA8C508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>
            <a:extLst>
              <a:ext uri="{FF2B5EF4-FFF2-40B4-BE49-F238E27FC236}">
                <a16:creationId xmlns:a16="http://schemas.microsoft.com/office/drawing/2014/main" id="{0760444F-37F4-4CB7-ADC8-9E8A5149C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64D0B-E730-4CED-B37D-9E1A440C9305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76871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>
            <a:extLst>
              <a:ext uri="{FF2B5EF4-FFF2-40B4-BE49-F238E27FC236}">
                <a16:creationId xmlns:a16="http://schemas.microsoft.com/office/drawing/2014/main" id="{A3DEE62E-0C7B-4816-961A-5E9E3C36C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36A0-9E12-471F-9738-DA5552D993D8}" type="datetimeFigureOut">
              <a:rPr lang="da-DK"/>
              <a:pPr>
                <a:defRPr/>
              </a:pPr>
              <a:t>15-12-2020</a:t>
            </a:fld>
            <a:endParaRPr lang="da-DK"/>
          </a:p>
        </p:txBody>
      </p:sp>
      <p:sp>
        <p:nvSpPr>
          <p:cNvPr id="3" name="Pladsholder til sidefod 4">
            <a:extLst>
              <a:ext uri="{FF2B5EF4-FFF2-40B4-BE49-F238E27FC236}">
                <a16:creationId xmlns:a16="http://schemas.microsoft.com/office/drawing/2014/main" id="{4CF7DCCC-C581-49C0-AEE9-1B51A559F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>
            <a:extLst>
              <a:ext uri="{FF2B5EF4-FFF2-40B4-BE49-F238E27FC236}">
                <a16:creationId xmlns:a16="http://schemas.microsoft.com/office/drawing/2014/main" id="{DF9EB567-EAF9-44CE-9B72-43020835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924FB-25C8-4680-9D4C-39D4E18F2E48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23054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>
            <a:extLst>
              <a:ext uri="{FF2B5EF4-FFF2-40B4-BE49-F238E27FC236}">
                <a16:creationId xmlns:a16="http://schemas.microsoft.com/office/drawing/2014/main" id="{EAA44EA3-05A1-44C0-AC10-40C90405A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FA5D9-B671-4753-9970-D77BD575DF2F}" type="datetimeFigureOut">
              <a:rPr lang="da-DK"/>
              <a:pPr>
                <a:defRPr/>
              </a:pPr>
              <a:t>15-12-2020</a:t>
            </a:fld>
            <a:endParaRPr lang="da-DK"/>
          </a:p>
        </p:txBody>
      </p:sp>
      <p:sp>
        <p:nvSpPr>
          <p:cNvPr id="6" name="Pladsholder til sidefod 4">
            <a:extLst>
              <a:ext uri="{FF2B5EF4-FFF2-40B4-BE49-F238E27FC236}">
                <a16:creationId xmlns:a16="http://schemas.microsoft.com/office/drawing/2014/main" id="{E1A18312-D0CE-4A15-9172-165CD7AF2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>
            <a:extLst>
              <a:ext uri="{FF2B5EF4-FFF2-40B4-BE49-F238E27FC236}">
                <a16:creationId xmlns:a16="http://schemas.microsoft.com/office/drawing/2014/main" id="{CFF7B111-B446-411D-9D54-5F30FA77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6AD8A-B060-47BB-BA11-22C49580CB84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56762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3">
            <a:extLst>
              <a:ext uri="{FF2B5EF4-FFF2-40B4-BE49-F238E27FC236}">
                <a16:creationId xmlns:a16="http://schemas.microsoft.com/office/drawing/2014/main" id="{0FC2F989-13C6-4E52-A460-6B4585958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E6590-BC7A-42D4-86EA-8BA742B41D97}" type="datetimeFigureOut">
              <a:rPr lang="da-DK"/>
              <a:pPr>
                <a:defRPr/>
              </a:pPr>
              <a:t>15-12-2020</a:t>
            </a:fld>
            <a:endParaRPr lang="da-DK"/>
          </a:p>
        </p:txBody>
      </p:sp>
      <p:sp>
        <p:nvSpPr>
          <p:cNvPr id="6" name="Pladsholder til sidefod 4">
            <a:extLst>
              <a:ext uri="{FF2B5EF4-FFF2-40B4-BE49-F238E27FC236}">
                <a16:creationId xmlns:a16="http://schemas.microsoft.com/office/drawing/2014/main" id="{41EF8244-3165-46E1-A8BE-A6A4366D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>
            <a:extLst>
              <a:ext uri="{FF2B5EF4-FFF2-40B4-BE49-F238E27FC236}">
                <a16:creationId xmlns:a16="http://schemas.microsoft.com/office/drawing/2014/main" id="{A15D6238-C3E9-4514-97F6-9AB144EE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8A795-757D-474A-A14A-6CFD752E27FF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77569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>
            <a:extLst>
              <a:ext uri="{FF2B5EF4-FFF2-40B4-BE49-F238E27FC236}">
                <a16:creationId xmlns:a16="http://schemas.microsoft.com/office/drawing/2014/main" id="{EC030DC2-E0BB-4761-A986-54E850CF57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Pladsholder til tekst 2">
            <a:extLst>
              <a:ext uri="{FF2B5EF4-FFF2-40B4-BE49-F238E27FC236}">
                <a16:creationId xmlns:a16="http://schemas.microsoft.com/office/drawing/2014/main" id="{BD9947ED-D9C3-4170-AC79-3FF9CDF26E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typografi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41FBF9-B298-4339-94FE-D49E9A333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3D8A44C-8E3E-4AA8-8CFF-664292D8C72B}" type="datetimeFigureOut">
              <a:rPr lang="da-DK"/>
              <a:pPr>
                <a:defRPr/>
              </a:pPr>
              <a:t>15-12-2020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C31DF0-23FD-486D-8D7E-E73AB9715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862D7C14-B75B-43C2-B788-CE96C6F53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6AA37AA-CEE1-4208-9841-8B338902EA2A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6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berg-hf.dk/fagene/geo/Diverse%20Filer/Erhvervsgeografi/labourforce-by-occopation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data.worldbank.org/indicator/NY.GDP.PCAP.CD/countries?display=default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>
            <a:extLst>
              <a:ext uri="{FF2B5EF4-FFF2-40B4-BE49-F238E27FC236}">
                <a16:creationId xmlns:a16="http://schemas.microsoft.com/office/drawing/2014/main" id="{4065844B-B5B5-456B-B5E1-2029D8482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848" y="153802"/>
            <a:ext cx="7772400" cy="1470025"/>
          </a:xfrm>
        </p:spPr>
        <p:txBody>
          <a:bodyPr/>
          <a:lstStyle/>
          <a:p>
            <a:pPr eaLnBrk="1" hangingPunct="1"/>
            <a:r>
              <a:rPr lang="da-DK" altLang="da-DK" dirty="0">
                <a:latin typeface="Calibri Light" panose="020F0302020204030204" pitchFamily="34" charset="0"/>
                <a:cs typeface="Calibri Light" panose="020F0302020204030204" pitchFamily="34" charset="0"/>
              </a:rPr>
              <a:t>Erhvervsgeografi og </a:t>
            </a:r>
            <a:br>
              <a:rPr lang="da-DK" altLang="da-DK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da-DK" altLang="da-DK" dirty="0">
                <a:latin typeface="Calibri Light" panose="020F0302020204030204" pitchFamily="34" charset="0"/>
                <a:cs typeface="Calibri Light" panose="020F0302020204030204" pitchFamily="34" charset="0"/>
              </a:rPr>
              <a:t>Globalisering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2C64B7C-33F6-477D-A82F-B3C386F28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2800" y="2535889"/>
            <a:ext cx="3687153" cy="11858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dirty="0"/>
              <a:t>Om landegrupper,</a:t>
            </a:r>
            <a:br>
              <a:rPr lang="da-DK" dirty="0"/>
            </a:br>
            <a:r>
              <a:rPr lang="da-DK" dirty="0"/>
              <a:t>hovederhverv,</a:t>
            </a:r>
            <a:br>
              <a:rPr lang="da-DK" dirty="0"/>
            </a:br>
            <a:r>
              <a:rPr lang="da-DK" dirty="0"/>
              <a:t>arbejdsdeling </a:t>
            </a:r>
            <a:br>
              <a:rPr lang="da-DK" dirty="0"/>
            </a:br>
            <a:r>
              <a:rPr lang="da-DK" dirty="0"/>
              <a:t>og velstand </a:t>
            </a:r>
          </a:p>
        </p:txBody>
      </p:sp>
      <p:sp>
        <p:nvSpPr>
          <p:cNvPr id="4" name="Tekstboks 3">
            <a:extLst>
              <a:ext uri="{FF2B5EF4-FFF2-40B4-BE49-F238E27FC236}">
                <a16:creationId xmlns:a16="http://schemas.microsoft.com/office/drawing/2014/main" id="{DC58D56F-4EFA-4923-BB2A-1E8138C8D5A4}"/>
              </a:ext>
            </a:extLst>
          </p:cNvPr>
          <p:cNvSpPr txBox="1"/>
          <p:nvPr/>
        </p:nvSpPr>
        <p:spPr>
          <a:xfrm>
            <a:off x="3994150" y="4005263"/>
            <a:ext cx="15557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a-DK" dirty="0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Af </a:t>
            </a:r>
            <a:r>
              <a:rPr lang="da-DK">
                <a:solidFill>
                  <a:schemeClr val="bg1">
                    <a:lumMod val="75000"/>
                  </a:schemeClr>
                </a:solidFill>
                <a:latin typeface="+mn-lt"/>
                <a:cs typeface="+mn-cs"/>
              </a:rPr>
              <a:t>Otto Leholt </a:t>
            </a:r>
            <a:endParaRPr lang="da-DK" dirty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532111D-423C-4BC0-9D7F-42406BB27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89969">
            <a:off x="910717" y="1938413"/>
            <a:ext cx="3173817" cy="45035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:a16="http://schemas.microsoft.com/office/drawing/2014/main" id="{378EC9AB-348A-45EC-B3E0-09288054F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26988"/>
            <a:ext cx="8229600" cy="1143000"/>
          </a:xfrm>
        </p:spPr>
        <p:txBody>
          <a:bodyPr/>
          <a:lstStyle/>
          <a:p>
            <a:r>
              <a:rPr lang="da-DK" altLang="da-DK"/>
              <a:t>En model for erhvervsudvikling</a:t>
            </a:r>
          </a:p>
        </p:txBody>
      </p:sp>
      <p:grpSp>
        <p:nvGrpSpPr>
          <p:cNvPr id="12291" name="Gruppe 3">
            <a:extLst>
              <a:ext uri="{FF2B5EF4-FFF2-40B4-BE49-F238E27FC236}">
                <a16:creationId xmlns:a16="http://schemas.microsoft.com/office/drawing/2014/main" id="{71C8CB91-D6F7-4D4B-A6B2-E91C63E55072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971550"/>
            <a:ext cx="5626100" cy="4260850"/>
            <a:chOff x="2051720" y="972026"/>
            <a:chExt cx="5625728" cy="4260691"/>
          </a:xfrm>
        </p:grpSpPr>
        <p:grpSp>
          <p:nvGrpSpPr>
            <p:cNvPr id="12300" name="Gruppe 6">
              <a:extLst>
                <a:ext uri="{FF2B5EF4-FFF2-40B4-BE49-F238E27FC236}">
                  <a16:creationId xmlns:a16="http://schemas.microsoft.com/office/drawing/2014/main" id="{0FC1767B-B3D0-469C-A734-212B9C5C3F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1720" y="972026"/>
              <a:ext cx="5625728" cy="4260691"/>
              <a:chOff x="1973297" y="1600771"/>
              <a:chExt cx="5625728" cy="4260691"/>
            </a:xfrm>
          </p:grpSpPr>
          <p:pic>
            <p:nvPicPr>
              <p:cNvPr id="12304" name="Picture 13">
                <a:extLst>
                  <a:ext uri="{FF2B5EF4-FFF2-40B4-BE49-F238E27FC236}">
                    <a16:creationId xmlns:a16="http://schemas.microsoft.com/office/drawing/2014/main" id="{8A89A229-6E28-4829-B553-9F09BBF352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3297" y="1600771"/>
                <a:ext cx="5046975" cy="3891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5" name="Lige pilforbindelse 4">
                <a:extLst>
                  <a:ext uri="{FF2B5EF4-FFF2-40B4-BE49-F238E27FC236}">
                    <a16:creationId xmlns:a16="http://schemas.microsoft.com/office/drawing/2014/main" id="{71730961-0938-419A-8440-8739D1A6704D}"/>
                  </a:ext>
                </a:extLst>
              </p:cNvPr>
              <p:cNvCxnSpPr/>
              <p:nvPr/>
            </p:nvCxnSpPr>
            <p:spPr>
              <a:xfrm>
                <a:off x="2484438" y="5661444"/>
                <a:ext cx="4608208" cy="0"/>
              </a:xfrm>
              <a:prstGeom prst="straightConnector1">
                <a:avLst/>
              </a:prstGeom>
              <a:ln w="762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06" name="Tekstfelt 5">
                <a:extLst>
                  <a:ext uri="{FF2B5EF4-FFF2-40B4-BE49-F238E27FC236}">
                    <a16:creationId xmlns:a16="http://schemas.microsoft.com/office/drawing/2014/main" id="{E046CCFE-4C9E-4A92-8C43-74D5334B82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70703" y="5492130"/>
                <a:ext cx="42832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da-DK" altLang="da-DK"/>
                  <a:t>tid</a:t>
                </a:r>
              </a:p>
            </p:txBody>
          </p:sp>
        </p:grpSp>
        <p:pic>
          <p:nvPicPr>
            <p:cNvPr id="8" name="Grafik 7" descr="Afgrøder med massiv udfyldning">
              <a:extLst>
                <a:ext uri="{FF2B5EF4-FFF2-40B4-BE49-F238E27FC236}">
                  <a16:creationId xmlns:a16="http://schemas.microsoft.com/office/drawing/2014/main" id="{C49AB958-1036-41D0-8312-AF611FFE9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5893" y="3507169"/>
              <a:ext cx="807985" cy="806420"/>
            </a:xfrm>
            <a:prstGeom prst="rect">
              <a:avLst/>
            </a:prstGeom>
          </p:spPr>
        </p:pic>
        <p:pic>
          <p:nvPicPr>
            <p:cNvPr id="9" name="Grafik 8" descr="Fabrik med massiv udfyldning">
              <a:extLst>
                <a:ext uri="{FF2B5EF4-FFF2-40B4-BE49-F238E27FC236}">
                  <a16:creationId xmlns:a16="http://schemas.microsoft.com/office/drawing/2014/main" id="{D6347AD6-E8AD-4404-8777-DDF245DBD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10589" y="2219754"/>
              <a:ext cx="698454" cy="698474"/>
            </a:xfrm>
            <a:prstGeom prst="rect">
              <a:avLst/>
            </a:prstGeom>
          </p:spPr>
        </p:pic>
        <p:pic>
          <p:nvPicPr>
            <p:cNvPr id="11" name="Grafik 10" descr="E-handel med massiv udfyldning">
              <a:extLst>
                <a:ext uri="{FF2B5EF4-FFF2-40B4-BE49-F238E27FC236}">
                  <a16:creationId xmlns:a16="http://schemas.microsoft.com/office/drawing/2014/main" id="{55E6DFB1-8569-4E10-BB71-577D7FD05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80511" y="3269053"/>
              <a:ext cx="914340" cy="914366"/>
            </a:xfrm>
            <a:prstGeom prst="rect">
              <a:avLst/>
            </a:prstGeom>
          </p:spPr>
        </p:pic>
      </p:grpSp>
      <p:sp>
        <p:nvSpPr>
          <p:cNvPr id="10" name="Tekstboks 8">
            <a:extLst>
              <a:ext uri="{FF2B5EF4-FFF2-40B4-BE49-F238E27FC236}">
                <a16:creationId xmlns:a16="http://schemas.microsoft.com/office/drawing/2014/main" id="{E5794698-E549-4005-98FD-B75C55300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063" y="5192713"/>
            <a:ext cx="1195387" cy="64611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Landbrugs</a:t>
            </a:r>
            <a:br>
              <a:rPr lang="da-DK" altLang="da-DK" sz="1800"/>
            </a:br>
            <a:r>
              <a:rPr lang="da-DK" altLang="da-DK" sz="1800"/>
              <a:t>samfundet</a:t>
            </a:r>
          </a:p>
        </p:txBody>
      </p:sp>
      <p:sp>
        <p:nvSpPr>
          <p:cNvPr id="12" name="Tekstboks 9">
            <a:extLst>
              <a:ext uri="{FF2B5EF4-FFF2-40B4-BE49-F238E27FC236}">
                <a16:creationId xmlns:a16="http://schemas.microsoft.com/office/drawing/2014/main" id="{377033FD-C3BE-44A5-9965-3DE37F12C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0838" y="5199063"/>
            <a:ext cx="1195387" cy="646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800" dirty="0"/>
              <a:t>Industri-</a:t>
            </a:r>
            <a:br>
              <a:rPr lang="da-DK" altLang="da-DK" sz="1800" dirty="0"/>
            </a:br>
            <a:r>
              <a:rPr lang="da-DK" altLang="da-DK" sz="1800" dirty="0"/>
              <a:t>samfundet</a:t>
            </a:r>
          </a:p>
        </p:txBody>
      </p:sp>
      <p:sp>
        <p:nvSpPr>
          <p:cNvPr id="13" name="Tekstboks 10">
            <a:extLst>
              <a:ext uri="{FF2B5EF4-FFF2-40B4-BE49-F238E27FC236}">
                <a16:creationId xmlns:a16="http://schemas.microsoft.com/office/drawing/2014/main" id="{4DC278DC-6B5E-4CF6-A637-B5A37EFFF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975" y="5199063"/>
            <a:ext cx="1457325" cy="647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800" dirty="0"/>
              <a:t>Informations-</a:t>
            </a:r>
            <a:br>
              <a:rPr lang="da-DK" altLang="da-DK" sz="1800" dirty="0"/>
            </a:br>
            <a:r>
              <a:rPr lang="da-DK" altLang="da-DK" sz="1800" dirty="0"/>
              <a:t>samfundet</a:t>
            </a:r>
          </a:p>
        </p:txBody>
      </p:sp>
      <p:sp>
        <p:nvSpPr>
          <p:cNvPr id="14" name="Tekstboks 6">
            <a:extLst>
              <a:ext uri="{FF2B5EF4-FFF2-40B4-BE49-F238E27FC236}">
                <a16:creationId xmlns:a16="http://schemas.microsoft.com/office/drawing/2014/main" id="{060A7A2D-39EF-4507-96A4-1BD9E4502F65}"/>
              </a:ext>
            </a:extLst>
          </p:cNvPr>
          <p:cNvSpPr txBox="1"/>
          <p:nvPr/>
        </p:nvSpPr>
        <p:spPr>
          <a:xfrm>
            <a:off x="2528888" y="5919788"/>
            <a:ext cx="1190625" cy="6762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a-DK" sz="1400" dirty="0">
                <a:latin typeface="Arial" charset="0"/>
                <a:cs typeface="Arial" charset="0"/>
              </a:rPr>
              <a:t>Lavindkomst</a:t>
            </a:r>
            <a:br>
              <a:rPr lang="da-DK" sz="1400" dirty="0">
                <a:latin typeface="Arial" charset="0"/>
                <a:cs typeface="Arial" charset="0"/>
              </a:rPr>
            </a:br>
            <a:r>
              <a:rPr lang="da-DK" sz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BNP &lt; 1000 </a:t>
            </a:r>
            <a:br>
              <a:rPr lang="da-DK" sz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da-DK" sz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US$ pr indb</a:t>
            </a:r>
          </a:p>
        </p:txBody>
      </p:sp>
      <p:sp>
        <p:nvSpPr>
          <p:cNvPr id="15" name="Tekstboks 18">
            <a:extLst>
              <a:ext uri="{FF2B5EF4-FFF2-40B4-BE49-F238E27FC236}">
                <a16:creationId xmlns:a16="http://schemas.microsoft.com/office/drawing/2014/main" id="{A3C67C21-EB9D-454A-A1B6-9F66FED2BF72}"/>
              </a:ext>
            </a:extLst>
          </p:cNvPr>
          <p:cNvSpPr txBox="1"/>
          <p:nvPr/>
        </p:nvSpPr>
        <p:spPr>
          <a:xfrm>
            <a:off x="4127500" y="5881688"/>
            <a:ext cx="1185863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da-DK" sz="1400" dirty="0">
                <a:latin typeface="Arial" charset="0"/>
                <a:cs typeface="Arial" charset="0"/>
              </a:rPr>
              <a:t>Mellem-</a:t>
            </a:r>
            <a:br>
              <a:rPr lang="da-DK" sz="1400" dirty="0">
                <a:latin typeface="Arial" charset="0"/>
                <a:cs typeface="Arial" charset="0"/>
              </a:rPr>
            </a:br>
            <a:r>
              <a:rPr lang="da-DK" sz="1400" dirty="0">
                <a:latin typeface="Arial" charset="0"/>
                <a:cs typeface="Arial" charset="0"/>
              </a:rPr>
              <a:t>indkomst</a:t>
            </a:r>
            <a:br>
              <a:rPr lang="da-DK" sz="1400" dirty="0">
                <a:latin typeface="Arial" charset="0"/>
                <a:cs typeface="Arial" charset="0"/>
              </a:rPr>
            </a:br>
            <a:r>
              <a:rPr lang="da-DK" sz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BNP &lt; 12.000 </a:t>
            </a:r>
            <a:br>
              <a:rPr lang="da-DK" sz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da-DK" sz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US$ pr indb</a:t>
            </a:r>
          </a:p>
          <a:p>
            <a:pPr algn="ctr" eaLnBrk="1" hangingPunct="1">
              <a:defRPr/>
            </a:pPr>
            <a:endParaRPr lang="da-DK" sz="1400" dirty="0">
              <a:latin typeface="Arial" charset="0"/>
              <a:cs typeface="Arial" charset="0"/>
            </a:endParaRPr>
          </a:p>
        </p:txBody>
      </p:sp>
      <p:sp>
        <p:nvSpPr>
          <p:cNvPr id="16" name="Tekstboks 19">
            <a:extLst>
              <a:ext uri="{FF2B5EF4-FFF2-40B4-BE49-F238E27FC236}">
                <a16:creationId xmlns:a16="http://schemas.microsoft.com/office/drawing/2014/main" id="{B6F99EA9-C5D6-4D36-991E-C4B94B382B9E}"/>
              </a:ext>
            </a:extLst>
          </p:cNvPr>
          <p:cNvSpPr txBox="1"/>
          <p:nvPr/>
        </p:nvSpPr>
        <p:spPr>
          <a:xfrm>
            <a:off x="5781675" y="5884863"/>
            <a:ext cx="1239838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da-DK" sz="1400" dirty="0">
                <a:latin typeface="Arial" charset="0"/>
                <a:cs typeface="Arial" charset="0"/>
              </a:rPr>
              <a:t>Højindkomst-</a:t>
            </a:r>
            <a:br>
              <a:rPr lang="da-DK" sz="1400" dirty="0">
                <a:latin typeface="Arial" charset="0"/>
                <a:cs typeface="Arial" charset="0"/>
              </a:rPr>
            </a:br>
            <a:r>
              <a:rPr lang="da-DK" sz="1400" dirty="0">
                <a:latin typeface="Arial" charset="0"/>
                <a:cs typeface="Arial" charset="0"/>
              </a:rPr>
              <a:t>lande</a:t>
            </a:r>
            <a:br>
              <a:rPr lang="da-DK" sz="1400" dirty="0">
                <a:latin typeface="Arial" charset="0"/>
                <a:cs typeface="Arial" charset="0"/>
              </a:rPr>
            </a:br>
            <a:r>
              <a:rPr lang="da-DK" sz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BNP &gt; 12.000 </a:t>
            </a:r>
            <a:br>
              <a:rPr lang="da-DK" sz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da-DK" sz="1200" dirty="0">
                <a:solidFill>
                  <a:schemeClr val="bg1">
                    <a:lumMod val="50000"/>
                  </a:schemeClr>
                </a:solidFill>
                <a:latin typeface="Arial" charset="0"/>
                <a:cs typeface="Arial" charset="0"/>
              </a:rPr>
              <a:t>US$ pr indb</a:t>
            </a:r>
          </a:p>
          <a:p>
            <a:pPr algn="ctr" eaLnBrk="1" hangingPunct="1">
              <a:defRPr/>
            </a:pPr>
            <a:endParaRPr lang="da-DK" sz="1400" dirty="0">
              <a:latin typeface="Arial" charset="0"/>
              <a:cs typeface="Arial" charset="0"/>
            </a:endParaRPr>
          </a:p>
        </p:txBody>
      </p:sp>
      <p:sp>
        <p:nvSpPr>
          <p:cNvPr id="17" name="Pil: højre 16">
            <a:extLst>
              <a:ext uri="{FF2B5EF4-FFF2-40B4-BE49-F238E27FC236}">
                <a16:creationId xmlns:a16="http://schemas.microsoft.com/office/drawing/2014/main" id="{10B4CEC8-784A-47E3-9F16-6F08590718B6}"/>
              </a:ext>
            </a:extLst>
          </p:cNvPr>
          <p:cNvSpPr/>
          <p:nvPr/>
        </p:nvSpPr>
        <p:spPr>
          <a:xfrm>
            <a:off x="3876675" y="5340350"/>
            <a:ext cx="190500" cy="32067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8" name="Pil: højre 17">
            <a:extLst>
              <a:ext uri="{FF2B5EF4-FFF2-40B4-BE49-F238E27FC236}">
                <a16:creationId xmlns:a16="http://schemas.microsoft.com/office/drawing/2014/main" id="{D8A76BFC-A943-41AE-907D-DD9CB6A5905A}"/>
              </a:ext>
            </a:extLst>
          </p:cNvPr>
          <p:cNvSpPr/>
          <p:nvPr/>
        </p:nvSpPr>
        <p:spPr>
          <a:xfrm>
            <a:off x="5403850" y="5332413"/>
            <a:ext cx="190500" cy="32067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F469CA-7DDB-4FE7-91FF-4F88D17A3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Opgave 1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63710357-EEB8-40A5-8DE0-C37C0F4A8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20361"/>
            <a:ext cx="7344816" cy="536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61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B763E-76F5-499A-868C-FAD30F98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da-DK" dirty="0"/>
              <a:t>Opgave 1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EFB97925-39C3-4380-93BF-AA845595B2DE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68760"/>
          <a:ext cx="8229599" cy="4279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9624">
                  <a:extLst>
                    <a:ext uri="{9D8B030D-6E8A-4147-A177-3AD203B41FA5}">
                      <a16:colId xmlns:a16="http://schemas.microsoft.com/office/drawing/2014/main" val="47446962"/>
                    </a:ext>
                  </a:extLst>
                </a:gridCol>
                <a:gridCol w="1017386">
                  <a:extLst>
                    <a:ext uri="{9D8B030D-6E8A-4147-A177-3AD203B41FA5}">
                      <a16:colId xmlns:a16="http://schemas.microsoft.com/office/drawing/2014/main" val="2822618221"/>
                    </a:ext>
                  </a:extLst>
                </a:gridCol>
                <a:gridCol w="963359">
                  <a:extLst>
                    <a:ext uri="{9D8B030D-6E8A-4147-A177-3AD203B41FA5}">
                      <a16:colId xmlns:a16="http://schemas.microsoft.com/office/drawing/2014/main" val="4294306003"/>
                    </a:ext>
                  </a:extLst>
                </a:gridCol>
                <a:gridCol w="1298745">
                  <a:extLst>
                    <a:ext uri="{9D8B030D-6E8A-4147-A177-3AD203B41FA5}">
                      <a16:colId xmlns:a16="http://schemas.microsoft.com/office/drawing/2014/main" val="4032671196"/>
                    </a:ext>
                  </a:extLst>
                </a:gridCol>
                <a:gridCol w="888985">
                  <a:extLst>
                    <a:ext uri="{9D8B030D-6E8A-4147-A177-3AD203B41FA5}">
                      <a16:colId xmlns:a16="http://schemas.microsoft.com/office/drawing/2014/main" val="3579007891"/>
                    </a:ext>
                  </a:extLst>
                </a:gridCol>
                <a:gridCol w="911437">
                  <a:extLst>
                    <a:ext uri="{9D8B030D-6E8A-4147-A177-3AD203B41FA5}">
                      <a16:colId xmlns:a16="http://schemas.microsoft.com/office/drawing/2014/main" val="3639629683"/>
                    </a:ext>
                  </a:extLst>
                </a:gridCol>
                <a:gridCol w="1860063">
                  <a:extLst>
                    <a:ext uri="{9D8B030D-6E8A-4147-A177-3AD203B41FA5}">
                      <a16:colId xmlns:a16="http://schemas.microsoft.com/office/drawing/2014/main" val="1223877897"/>
                    </a:ext>
                  </a:extLst>
                </a:gridCol>
              </a:tblGrid>
              <a:tr h="10527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 dirty="0">
                          <a:effectLst/>
                        </a:rPr>
                        <a:t>Land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BNP </a:t>
                      </a:r>
                      <a:br>
                        <a:rPr lang="da-DK" sz="1200" b="1" dirty="0">
                          <a:effectLst/>
                        </a:rPr>
                      </a:br>
                      <a:r>
                        <a:rPr lang="da-DK" sz="1200" b="1" dirty="0" err="1">
                          <a:effectLst/>
                        </a:rPr>
                        <a:t>pr.indb</a:t>
                      </a:r>
                      <a:r>
                        <a:rPr lang="da-DK" sz="1200" b="1" dirty="0">
                          <a:effectLst/>
                        </a:rPr>
                        <a:t> US$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>
                          <a:effectLst/>
                        </a:rPr>
                        <a:t>Lav-, mellem-</a:t>
                      </a:r>
                      <a:br>
                        <a:rPr lang="da-DK" sz="1200" b="1">
                          <a:effectLst/>
                        </a:rPr>
                      </a:br>
                      <a:r>
                        <a:rPr lang="da-DK" sz="1200" b="1">
                          <a:effectLst/>
                        </a:rPr>
                        <a:t>højind</a:t>
                      </a:r>
                      <a:br>
                        <a:rPr lang="da-DK" sz="1200" b="1">
                          <a:effectLst/>
                        </a:rPr>
                      </a:br>
                      <a:r>
                        <a:rPr lang="da-DK" sz="1200" b="1">
                          <a:effectLst/>
                        </a:rPr>
                        <a:t>komst?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>
                          <a:effectLst/>
                        </a:rPr>
                        <a:t>% af arbejdsstyrken </a:t>
                      </a:r>
                      <a:br>
                        <a:rPr lang="da-DK" sz="1200" b="1">
                          <a:effectLst/>
                        </a:rPr>
                      </a:br>
                      <a:r>
                        <a:rPr lang="da-DK" sz="1200" b="1">
                          <a:effectLst/>
                        </a:rPr>
                        <a:t>beskæftiget i landbruget: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Landbrugs-, </a:t>
                      </a:r>
                      <a:br>
                        <a:rPr lang="da-DK" sz="1200" b="1" dirty="0">
                          <a:effectLst/>
                        </a:rPr>
                      </a:br>
                      <a:r>
                        <a:rPr lang="da-DK" sz="1200" b="1" dirty="0">
                          <a:effectLst/>
                        </a:rPr>
                        <a:t>industri- eller</a:t>
                      </a:r>
                      <a:br>
                        <a:rPr lang="da-DK" sz="1200" b="1" dirty="0">
                          <a:effectLst/>
                        </a:rPr>
                      </a:br>
                      <a:r>
                        <a:rPr lang="da-DK" sz="1200" b="1" dirty="0">
                          <a:effectLst/>
                        </a:rPr>
                        <a:t>informationssamfund</a:t>
                      </a:r>
                      <a:br>
                        <a:rPr lang="da-DK" sz="1200" b="1" dirty="0">
                          <a:effectLst/>
                        </a:rPr>
                      </a:br>
                      <a:r>
                        <a:rPr lang="da-DK" sz="1200" b="1" dirty="0">
                          <a:effectLst/>
                        </a:rPr>
                        <a:t>?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0921849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>
                          <a:effectLst/>
                        </a:rPr>
                        <a:t> 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1991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2017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 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1991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2017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0222683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>
                          <a:effectLst/>
                        </a:rPr>
                        <a:t>Danmark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dirty="0">
                          <a:effectLst/>
                        </a:rPr>
                        <a:t>34.000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45.100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6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&lt; 3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9232989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>
                          <a:effectLst/>
                        </a:rPr>
                        <a:t>Etiopien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874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1660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90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68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5910809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>
                          <a:effectLst/>
                        </a:rPr>
                        <a:t>Kina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2.500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12.300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55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18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3924582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>
                          <a:effectLst/>
                        </a:rPr>
                        <a:t>Niger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886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906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75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75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5066894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>
                          <a:effectLst/>
                        </a:rPr>
                        <a:t>Pakistan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2.400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5.250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47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42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1668895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>
                          <a:effectLst/>
                        </a:rPr>
                        <a:t>Rusland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17.500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23.000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10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7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3259447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>
                          <a:effectLst/>
                        </a:rPr>
                        <a:t>Tyrkiet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9.600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18.800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47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19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539702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>
                          <a:effectLst/>
                        </a:rPr>
                        <a:t>Uganda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928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1.900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75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69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2856297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>
                          <a:effectLst/>
                        </a:rPr>
                        <a:t>USA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36.500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53.000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3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&lt; 2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0285930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 dirty="0">
                          <a:effectLst/>
                        </a:rPr>
                        <a:t>…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0107842"/>
                  </a:ext>
                </a:extLst>
              </a:tr>
            </a:tbl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8E71D9AA-0811-4AB8-A8D9-FF85F4CD4AD6}"/>
              </a:ext>
            </a:extLst>
          </p:cNvPr>
          <p:cNvSpPr txBox="1"/>
          <p:nvPr/>
        </p:nvSpPr>
        <p:spPr>
          <a:xfrm>
            <a:off x="7136103" y="2581718"/>
            <a:ext cx="1082348" cy="2616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a-DK" sz="1050" dirty="0"/>
              <a:t>Informations - 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88426C31-A5A4-4E85-88F8-4283C082519F}"/>
              </a:ext>
            </a:extLst>
          </p:cNvPr>
          <p:cNvSpPr txBox="1"/>
          <p:nvPr/>
        </p:nvSpPr>
        <p:spPr>
          <a:xfrm>
            <a:off x="7136103" y="4667251"/>
            <a:ext cx="936475" cy="2616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050" dirty="0"/>
              <a:t>Landbrugs-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F6381D32-6C16-4D4A-B0B6-C05E7922CA58}"/>
              </a:ext>
            </a:extLst>
          </p:cNvPr>
          <p:cNvSpPr txBox="1"/>
          <p:nvPr/>
        </p:nvSpPr>
        <p:spPr>
          <a:xfrm>
            <a:off x="7136103" y="4965186"/>
            <a:ext cx="1082348" cy="2616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a-DK" sz="1050" dirty="0"/>
              <a:t>Informations -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B45E65E8-1744-4408-937D-8935385B76DA}"/>
              </a:ext>
            </a:extLst>
          </p:cNvPr>
          <p:cNvSpPr txBox="1"/>
          <p:nvPr/>
        </p:nvSpPr>
        <p:spPr>
          <a:xfrm>
            <a:off x="7136103" y="2879651"/>
            <a:ext cx="936475" cy="2616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050" dirty="0"/>
              <a:t>Landbrugs-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A48DDA6B-8E9B-4C38-A5E4-66ED2E5D4F5C}"/>
              </a:ext>
            </a:extLst>
          </p:cNvPr>
          <p:cNvSpPr txBox="1"/>
          <p:nvPr/>
        </p:nvSpPr>
        <p:spPr>
          <a:xfrm>
            <a:off x="7136103" y="3773450"/>
            <a:ext cx="936475" cy="2616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050" dirty="0"/>
              <a:t>Landbrugs-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A7FE52BF-7A92-4F72-9CEB-B611D1E61456}"/>
              </a:ext>
            </a:extLst>
          </p:cNvPr>
          <p:cNvSpPr txBox="1"/>
          <p:nvPr/>
        </p:nvSpPr>
        <p:spPr>
          <a:xfrm>
            <a:off x="7136103" y="3475517"/>
            <a:ext cx="936475" cy="2616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050" dirty="0"/>
              <a:t>Landbrugs- 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7B0BAA1F-54A0-4974-91AB-062AC28FECDD}"/>
              </a:ext>
            </a:extLst>
          </p:cNvPr>
          <p:cNvSpPr txBox="1"/>
          <p:nvPr/>
        </p:nvSpPr>
        <p:spPr>
          <a:xfrm>
            <a:off x="7136103" y="4369317"/>
            <a:ext cx="692818" cy="2616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050" dirty="0">
                <a:solidFill>
                  <a:schemeClr val="bg1"/>
                </a:solidFill>
              </a:rPr>
              <a:t>Industri-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38B4CB1E-4C60-4899-82F3-0ABAC7003E9C}"/>
              </a:ext>
            </a:extLst>
          </p:cNvPr>
          <p:cNvSpPr txBox="1"/>
          <p:nvPr/>
        </p:nvSpPr>
        <p:spPr>
          <a:xfrm>
            <a:off x="7136103" y="3177584"/>
            <a:ext cx="692818" cy="2616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050" dirty="0">
                <a:solidFill>
                  <a:schemeClr val="bg1"/>
                </a:solidFill>
              </a:rPr>
              <a:t>Industri-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F35727B7-F21B-4DEF-970F-0C73F2F0BF9A}"/>
              </a:ext>
            </a:extLst>
          </p:cNvPr>
          <p:cNvSpPr txBox="1"/>
          <p:nvPr/>
        </p:nvSpPr>
        <p:spPr>
          <a:xfrm>
            <a:off x="3851920" y="2618041"/>
            <a:ext cx="1053494" cy="25391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a-DK" sz="1050" dirty="0"/>
              <a:t>Højindkomst - 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EC89E9E2-0024-464B-BE2E-0B5A56647C72}"/>
              </a:ext>
            </a:extLst>
          </p:cNvPr>
          <p:cNvSpPr txBox="1"/>
          <p:nvPr/>
        </p:nvSpPr>
        <p:spPr>
          <a:xfrm>
            <a:off x="3851920" y="4703574"/>
            <a:ext cx="1348446" cy="2539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050" dirty="0"/>
              <a:t>Nedre mellem </a:t>
            </a:r>
            <a:r>
              <a:rPr lang="da-DK" sz="1050" dirty="0" err="1"/>
              <a:t>indk</a:t>
            </a:r>
            <a:r>
              <a:rPr lang="da-DK" sz="1050" dirty="0"/>
              <a:t>.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E602B165-68F2-42B9-BCBC-A177E8E4A762}"/>
              </a:ext>
            </a:extLst>
          </p:cNvPr>
          <p:cNvSpPr txBox="1"/>
          <p:nvPr/>
        </p:nvSpPr>
        <p:spPr>
          <a:xfrm>
            <a:off x="3851920" y="5001509"/>
            <a:ext cx="1053494" cy="25391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a-DK" sz="1050" dirty="0"/>
              <a:t>Højindkomst - 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342669BC-4084-4517-87C1-00EBF2789313}"/>
              </a:ext>
            </a:extLst>
          </p:cNvPr>
          <p:cNvSpPr txBox="1"/>
          <p:nvPr/>
        </p:nvSpPr>
        <p:spPr>
          <a:xfrm>
            <a:off x="3851920" y="2915974"/>
            <a:ext cx="1356462" cy="2539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050" dirty="0"/>
              <a:t>Nedre mellem </a:t>
            </a:r>
            <a:r>
              <a:rPr lang="da-DK" sz="1050" dirty="0" err="1"/>
              <a:t>indk</a:t>
            </a:r>
            <a:r>
              <a:rPr lang="da-DK" sz="1050" dirty="0"/>
              <a:t> </a:t>
            </a: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3CA90F31-3843-4613-801C-00D31F94653A}"/>
              </a:ext>
            </a:extLst>
          </p:cNvPr>
          <p:cNvSpPr txBox="1"/>
          <p:nvPr/>
        </p:nvSpPr>
        <p:spPr>
          <a:xfrm>
            <a:off x="3851920" y="3809773"/>
            <a:ext cx="1271502" cy="2539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050" dirty="0">
                <a:solidFill>
                  <a:schemeClr val="bg1"/>
                </a:solidFill>
              </a:rPr>
              <a:t>Øvre mellem </a:t>
            </a:r>
            <a:r>
              <a:rPr lang="da-DK" sz="1050" dirty="0" err="1">
                <a:solidFill>
                  <a:schemeClr val="bg1"/>
                </a:solidFill>
              </a:rPr>
              <a:t>indk</a:t>
            </a:r>
            <a:r>
              <a:rPr lang="da-DK" sz="105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F271FED6-9667-45EE-99DA-8F34CCA8DFF9}"/>
              </a:ext>
            </a:extLst>
          </p:cNvPr>
          <p:cNvSpPr txBox="1"/>
          <p:nvPr/>
        </p:nvSpPr>
        <p:spPr>
          <a:xfrm>
            <a:off x="3851920" y="3511840"/>
            <a:ext cx="979755" cy="2539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1050" dirty="0"/>
              <a:t>Lavindkomst 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7F2831E7-5F2C-4A0F-8B2F-3591BB14B5F8}"/>
              </a:ext>
            </a:extLst>
          </p:cNvPr>
          <p:cNvSpPr txBox="1"/>
          <p:nvPr/>
        </p:nvSpPr>
        <p:spPr>
          <a:xfrm>
            <a:off x="3851920" y="4405640"/>
            <a:ext cx="867545" cy="25391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a-DK" sz="1050" dirty="0" err="1"/>
              <a:t>Højindkomt</a:t>
            </a:r>
            <a:endParaRPr lang="da-DK" sz="1050" dirty="0"/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6BE7DFF2-A47E-4222-8203-8A50698C73A5}"/>
              </a:ext>
            </a:extLst>
          </p:cNvPr>
          <p:cNvSpPr txBox="1"/>
          <p:nvPr/>
        </p:nvSpPr>
        <p:spPr>
          <a:xfrm>
            <a:off x="3851920" y="4107706"/>
            <a:ext cx="934871" cy="25391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a-DK" sz="1050" dirty="0"/>
              <a:t>Højindkomst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C82D9D10-717E-4168-94C0-FEFDD12568E1}"/>
              </a:ext>
            </a:extLst>
          </p:cNvPr>
          <p:cNvSpPr txBox="1"/>
          <p:nvPr/>
        </p:nvSpPr>
        <p:spPr>
          <a:xfrm>
            <a:off x="7136103" y="4084561"/>
            <a:ext cx="1082348" cy="2616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a-DK" sz="1050" dirty="0"/>
              <a:t>Informations - </a:t>
            </a:r>
          </a:p>
        </p:txBody>
      </p:sp>
      <p:sp>
        <p:nvSpPr>
          <p:cNvPr id="27" name="Tekstfelt 26">
            <a:extLst>
              <a:ext uri="{FF2B5EF4-FFF2-40B4-BE49-F238E27FC236}">
                <a16:creationId xmlns:a16="http://schemas.microsoft.com/office/drawing/2014/main" id="{94217A6D-F252-407E-9904-FD93CDBFB5D2}"/>
              </a:ext>
            </a:extLst>
          </p:cNvPr>
          <p:cNvSpPr txBox="1"/>
          <p:nvPr/>
        </p:nvSpPr>
        <p:spPr>
          <a:xfrm>
            <a:off x="3851920" y="3195044"/>
            <a:ext cx="1053494" cy="25391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a-DK" sz="1050" dirty="0"/>
              <a:t>Højindkomst - </a:t>
            </a:r>
          </a:p>
        </p:txBody>
      </p:sp>
      <p:pic>
        <p:nvPicPr>
          <p:cNvPr id="28" name="Picture 13">
            <a:extLst>
              <a:ext uri="{FF2B5EF4-FFF2-40B4-BE49-F238E27FC236}">
                <a16:creationId xmlns:a16="http://schemas.microsoft.com/office/drawing/2014/main" id="{375C9FF8-6A27-461C-9E5A-153D60F22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675" y="124791"/>
            <a:ext cx="2854451" cy="2200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83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B763E-76F5-499A-868C-FAD30F98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/>
          <a:lstStyle/>
          <a:p>
            <a:r>
              <a:rPr lang="da-DK" dirty="0"/>
              <a:t>Opgave 1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EFB97925-39C3-4380-93BF-AA845595B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455019"/>
              </p:ext>
            </p:extLst>
          </p:nvPr>
        </p:nvGraphicFramePr>
        <p:xfrm>
          <a:off x="457200" y="1268760"/>
          <a:ext cx="8229599" cy="4279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9624">
                  <a:extLst>
                    <a:ext uri="{9D8B030D-6E8A-4147-A177-3AD203B41FA5}">
                      <a16:colId xmlns:a16="http://schemas.microsoft.com/office/drawing/2014/main" val="47446962"/>
                    </a:ext>
                  </a:extLst>
                </a:gridCol>
                <a:gridCol w="1017386">
                  <a:extLst>
                    <a:ext uri="{9D8B030D-6E8A-4147-A177-3AD203B41FA5}">
                      <a16:colId xmlns:a16="http://schemas.microsoft.com/office/drawing/2014/main" val="2822618221"/>
                    </a:ext>
                  </a:extLst>
                </a:gridCol>
                <a:gridCol w="963359">
                  <a:extLst>
                    <a:ext uri="{9D8B030D-6E8A-4147-A177-3AD203B41FA5}">
                      <a16:colId xmlns:a16="http://schemas.microsoft.com/office/drawing/2014/main" val="4294306003"/>
                    </a:ext>
                  </a:extLst>
                </a:gridCol>
                <a:gridCol w="1298745">
                  <a:extLst>
                    <a:ext uri="{9D8B030D-6E8A-4147-A177-3AD203B41FA5}">
                      <a16:colId xmlns:a16="http://schemas.microsoft.com/office/drawing/2014/main" val="4032671196"/>
                    </a:ext>
                  </a:extLst>
                </a:gridCol>
                <a:gridCol w="888985">
                  <a:extLst>
                    <a:ext uri="{9D8B030D-6E8A-4147-A177-3AD203B41FA5}">
                      <a16:colId xmlns:a16="http://schemas.microsoft.com/office/drawing/2014/main" val="3579007891"/>
                    </a:ext>
                  </a:extLst>
                </a:gridCol>
                <a:gridCol w="911437">
                  <a:extLst>
                    <a:ext uri="{9D8B030D-6E8A-4147-A177-3AD203B41FA5}">
                      <a16:colId xmlns:a16="http://schemas.microsoft.com/office/drawing/2014/main" val="3639629683"/>
                    </a:ext>
                  </a:extLst>
                </a:gridCol>
                <a:gridCol w="1860063">
                  <a:extLst>
                    <a:ext uri="{9D8B030D-6E8A-4147-A177-3AD203B41FA5}">
                      <a16:colId xmlns:a16="http://schemas.microsoft.com/office/drawing/2014/main" val="1223877897"/>
                    </a:ext>
                  </a:extLst>
                </a:gridCol>
              </a:tblGrid>
              <a:tr h="10527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 dirty="0">
                          <a:effectLst/>
                        </a:rPr>
                        <a:t>Land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BNP </a:t>
                      </a:r>
                      <a:br>
                        <a:rPr lang="da-DK" sz="1200" b="1" dirty="0">
                          <a:effectLst/>
                        </a:rPr>
                      </a:br>
                      <a:r>
                        <a:rPr lang="da-DK" sz="1200" b="1" dirty="0" err="1">
                          <a:effectLst/>
                        </a:rPr>
                        <a:t>pr.indb</a:t>
                      </a:r>
                      <a:r>
                        <a:rPr lang="da-DK" sz="1200" b="1" dirty="0">
                          <a:effectLst/>
                        </a:rPr>
                        <a:t> US$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>
                          <a:effectLst/>
                        </a:rPr>
                        <a:t>Lav-, mellem-</a:t>
                      </a:r>
                      <a:br>
                        <a:rPr lang="da-DK" sz="1200" b="1">
                          <a:effectLst/>
                        </a:rPr>
                      </a:br>
                      <a:r>
                        <a:rPr lang="da-DK" sz="1200" b="1">
                          <a:effectLst/>
                        </a:rPr>
                        <a:t>højind</a:t>
                      </a:r>
                      <a:br>
                        <a:rPr lang="da-DK" sz="1200" b="1">
                          <a:effectLst/>
                        </a:rPr>
                      </a:br>
                      <a:r>
                        <a:rPr lang="da-DK" sz="1200" b="1">
                          <a:effectLst/>
                        </a:rPr>
                        <a:t>komst?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>
                          <a:effectLst/>
                        </a:rPr>
                        <a:t>% af arbejdsstyrken </a:t>
                      </a:r>
                      <a:br>
                        <a:rPr lang="da-DK" sz="1200" b="1">
                          <a:effectLst/>
                        </a:rPr>
                      </a:br>
                      <a:r>
                        <a:rPr lang="da-DK" sz="1200" b="1">
                          <a:effectLst/>
                        </a:rPr>
                        <a:t>beskæftiget i landbruget: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Landbrugs-, </a:t>
                      </a:r>
                      <a:br>
                        <a:rPr lang="da-DK" sz="1200" b="1" dirty="0">
                          <a:effectLst/>
                        </a:rPr>
                      </a:br>
                      <a:r>
                        <a:rPr lang="da-DK" sz="1200" b="1" dirty="0">
                          <a:effectLst/>
                        </a:rPr>
                        <a:t>industri- eller</a:t>
                      </a:r>
                      <a:br>
                        <a:rPr lang="da-DK" sz="1200" b="1" dirty="0">
                          <a:effectLst/>
                        </a:rPr>
                      </a:br>
                      <a:r>
                        <a:rPr lang="da-DK" sz="1200" b="1" dirty="0">
                          <a:effectLst/>
                        </a:rPr>
                        <a:t>informationssamfund</a:t>
                      </a:r>
                      <a:br>
                        <a:rPr lang="da-DK" sz="1200" b="1" dirty="0">
                          <a:effectLst/>
                        </a:rPr>
                      </a:br>
                      <a:r>
                        <a:rPr lang="da-DK" sz="1200" b="1" dirty="0">
                          <a:effectLst/>
                        </a:rPr>
                        <a:t>?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0921849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>
                          <a:effectLst/>
                        </a:rPr>
                        <a:t> 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1991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2017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 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1991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2017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0222683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>
                          <a:effectLst/>
                        </a:rPr>
                        <a:t>Danmark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dirty="0">
                          <a:effectLst/>
                        </a:rPr>
                        <a:t>34.000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45.100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6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&lt; 3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9232989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>
                          <a:effectLst/>
                        </a:rPr>
                        <a:t>Etiopien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874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1660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90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68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5910809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>
                          <a:effectLst/>
                        </a:rPr>
                        <a:t>Kina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2.500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12.300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55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18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3924582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>
                          <a:effectLst/>
                        </a:rPr>
                        <a:t>Niger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886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906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75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75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5066894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>
                          <a:effectLst/>
                        </a:rPr>
                        <a:t>Pakistan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2.400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5.250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47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42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1668895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>
                          <a:effectLst/>
                        </a:rPr>
                        <a:t>Rusland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17.500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23.000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10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7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3259447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>
                          <a:effectLst/>
                        </a:rPr>
                        <a:t>Tyrkiet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9.600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18.800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47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19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539702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>
                          <a:effectLst/>
                        </a:rPr>
                        <a:t>Uganda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928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1.900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75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69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2856297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>
                          <a:effectLst/>
                        </a:rPr>
                        <a:t>USA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36.500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53.000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3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&lt; 2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0285930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 dirty="0">
                          <a:effectLst/>
                        </a:rPr>
                        <a:t>…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0107842"/>
                  </a:ext>
                </a:extLst>
              </a:tr>
            </a:tbl>
          </a:graphicData>
        </a:graphic>
      </p:graphicFrame>
      <p:sp>
        <p:nvSpPr>
          <p:cNvPr id="4" name="Tekstfelt 3">
            <a:extLst>
              <a:ext uri="{FF2B5EF4-FFF2-40B4-BE49-F238E27FC236}">
                <a16:creationId xmlns:a16="http://schemas.microsoft.com/office/drawing/2014/main" id="{C09A375A-EDA8-4F38-8763-FE4523BD170B}"/>
              </a:ext>
            </a:extLst>
          </p:cNvPr>
          <p:cNvSpPr txBox="1"/>
          <p:nvPr/>
        </p:nvSpPr>
        <p:spPr>
          <a:xfrm>
            <a:off x="997874" y="5497799"/>
            <a:ext cx="307007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Hvilket lande har haft den </a:t>
            </a:r>
            <a:br>
              <a:rPr lang="da-DK" dirty="0"/>
            </a:br>
            <a:r>
              <a:rPr lang="da-DK" b="1" dirty="0"/>
              <a:t>største</a:t>
            </a:r>
            <a:r>
              <a:rPr lang="da-DK" dirty="0"/>
              <a:t> økonomiske vækst?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B1E0FC4-5181-4A4D-93E6-AECDC10FF32D}"/>
              </a:ext>
            </a:extLst>
          </p:cNvPr>
          <p:cNvSpPr txBox="1"/>
          <p:nvPr/>
        </p:nvSpPr>
        <p:spPr>
          <a:xfrm>
            <a:off x="5076056" y="5490182"/>
            <a:ext cx="318548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da-DK" dirty="0"/>
              <a:t>Hvilket lande har haft den </a:t>
            </a:r>
            <a:br>
              <a:rPr lang="da-DK" dirty="0"/>
            </a:br>
            <a:r>
              <a:rPr lang="da-DK" b="1" dirty="0"/>
              <a:t>mindste </a:t>
            </a:r>
            <a:r>
              <a:rPr lang="da-DK" dirty="0"/>
              <a:t>økonomiske vækst?</a:t>
            </a:r>
          </a:p>
        </p:txBody>
      </p:sp>
      <p:pic>
        <p:nvPicPr>
          <p:cNvPr id="7" name="Grafik 6" descr="Badge med massiv udfyldning">
            <a:extLst>
              <a:ext uri="{FF2B5EF4-FFF2-40B4-BE49-F238E27FC236}">
                <a16:creationId xmlns:a16="http://schemas.microsoft.com/office/drawing/2014/main" id="{01F422CD-7FFC-4D83-BF59-C2F3D86B4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3600" y="5340182"/>
            <a:ext cx="914400" cy="914400"/>
          </a:xfrm>
          <a:prstGeom prst="rect">
            <a:avLst/>
          </a:prstGeom>
        </p:spPr>
      </p:pic>
      <p:pic>
        <p:nvPicPr>
          <p:cNvPr id="9" name="Grafik 8" descr="Badge 1 med massiv udfyldning">
            <a:extLst>
              <a:ext uri="{FF2B5EF4-FFF2-40B4-BE49-F238E27FC236}">
                <a16:creationId xmlns:a16="http://schemas.microsoft.com/office/drawing/2014/main" id="{8E1D660F-C586-48BF-8E24-0F3958942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34" y="5340182"/>
            <a:ext cx="914400" cy="914400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AAB69D72-CE2E-49A2-8770-B45DDCC6F638}"/>
              </a:ext>
            </a:extLst>
          </p:cNvPr>
          <p:cNvSpPr/>
          <p:nvPr/>
        </p:nvSpPr>
        <p:spPr>
          <a:xfrm>
            <a:off x="457199" y="3212976"/>
            <a:ext cx="3322713" cy="2880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89314B5-D2B6-4C82-99A6-165179C48B5D}"/>
              </a:ext>
            </a:extLst>
          </p:cNvPr>
          <p:cNvSpPr/>
          <p:nvPr/>
        </p:nvSpPr>
        <p:spPr>
          <a:xfrm>
            <a:off x="457198" y="3514609"/>
            <a:ext cx="3322713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2FD033A4-76D4-40DC-9D7A-46E3C1F411AD}"/>
              </a:ext>
            </a:extLst>
          </p:cNvPr>
          <p:cNvGrpSpPr/>
          <p:nvPr/>
        </p:nvGrpSpPr>
        <p:grpSpPr>
          <a:xfrm>
            <a:off x="2731120" y="280795"/>
            <a:ext cx="3962310" cy="1477328"/>
            <a:chOff x="5076055" y="1340768"/>
            <a:chExt cx="3962310" cy="1477328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E38EAFE9-5B15-43F6-87E3-E7EC9A001F0B}"/>
                </a:ext>
              </a:extLst>
            </p:cNvPr>
            <p:cNvSpPr txBox="1"/>
            <p:nvPr/>
          </p:nvSpPr>
          <p:spPr>
            <a:xfrm>
              <a:off x="5076055" y="1340768"/>
              <a:ext cx="3962310" cy="1477328"/>
            </a:xfrm>
            <a:prstGeom prst="rect">
              <a:avLst/>
            </a:prstGeom>
            <a:grpFill/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a-DK" dirty="0"/>
                <a:t>Beregn den økonomiske vækst:</a:t>
              </a:r>
              <a:br>
                <a:rPr lang="da-DK" dirty="0"/>
              </a:br>
              <a:endParaRPr lang="da-DK" dirty="0"/>
            </a:p>
            <a:p>
              <a:pPr algn="ctr"/>
              <a:r>
                <a:rPr lang="da-DK" dirty="0">
                  <a:highlight>
                    <a:srgbClr val="FFFF00"/>
                  </a:highlight>
                </a:rPr>
                <a:t>(difference  2017-1991)</a:t>
              </a:r>
            </a:p>
            <a:p>
              <a:pPr algn="ctr"/>
              <a:endParaRPr lang="da-DK" dirty="0"/>
            </a:p>
            <a:p>
              <a:pPr algn="ctr"/>
              <a:endParaRPr lang="da-DK" dirty="0"/>
            </a:p>
          </p:txBody>
        </p:sp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FD6679B4-3DB1-4B42-963F-8371161368AB}"/>
                </a:ext>
              </a:extLst>
            </p:cNvPr>
            <p:cNvSpPr txBox="1"/>
            <p:nvPr/>
          </p:nvSpPr>
          <p:spPr>
            <a:xfrm>
              <a:off x="6372200" y="2263809"/>
              <a:ext cx="1261884" cy="369332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a-DK" dirty="0">
                  <a:highlight>
                    <a:srgbClr val="FFFF00"/>
                  </a:highlight>
                </a:rPr>
                <a:t>1991-tallet</a:t>
              </a:r>
            </a:p>
          </p:txBody>
        </p:sp>
        <p:sp>
          <p:nvSpPr>
            <p:cNvPr id="17" name="Tekstfelt 16">
              <a:extLst>
                <a:ext uri="{FF2B5EF4-FFF2-40B4-BE49-F238E27FC236}">
                  <a16:creationId xmlns:a16="http://schemas.microsoft.com/office/drawing/2014/main" id="{28BE81D4-7848-4B37-A0D9-975E0D51AC2F}"/>
                </a:ext>
              </a:extLst>
            </p:cNvPr>
            <p:cNvSpPr txBox="1"/>
            <p:nvPr/>
          </p:nvSpPr>
          <p:spPr>
            <a:xfrm>
              <a:off x="8271552" y="2107990"/>
              <a:ext cx="723275" cy="369332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da-DK" dirty="0">
                  <a:highlight>
                    <a:srgbClr val="FFFF00"/>
                  </a:highlight>
                </a:rPr>
                <a:t>* 100</a:t>
              </a:r>
            </a:p>
          </p:txBody>
        </p:sp>
        <p:cxnSp>
          <p:nvCxnSpPr>
            <p:cNvPr id="15" name="Lige forbindelse 14">
              <a:extLst>
                <a:ext uri="{FF2B5EF4-FFF2-40B4-BE49-F238E27FC236}">
                  <a16:creationId xmlns:a16="http://schemas.microsoft.com/office/drawing/2014/main" id="{AFAD2228-49E7-41BD-8B22-C49D02874BFC}"/>
                </a:ext>
              </a:extLst>
            </p:cNvPr>
            <p:cNvCxnSpPr/>
            <p:nvPr/>
          </p:nvCxnSpPr>
          <p:spPr>
            <a:xfrm>
              <a:off x="5681425" y="2272633"/>
              <a:ext cx="2520280" cy="0"/>
            </a:xfrm>
            <a:prstGeom prst="line">
              <a:avLst/>
            </a:prstGeom>
            <a:grpFill/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kstfelt 5">
            <a:extLst>
              <a:ext uri="{FF2B5EF4-FFF2-40B4-BE49-F238E27FC236}">
                <a16:creationId xmlns:a16="http://schemas.microsoft.com/office/drawing/2014/main" id="{4AC8051D-8C72-4C33-8471-4653747E9C95}"/>
              </a:ext>
            </a:extLst>
          </p:cNvPr>
          <p:cNvSpPr txBox="1"/>
          <p:nvPr/>
        </p:nvSpPr>
        <p:spPr>
          <a:xfrm>
            <a:off x="3967680" y="3166295"/>
            <a:ext cx="108239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sz="1400" dirty="0">
                <a:effectLst/>
              </a:rPr>
              <a:t>+392 %</a:t>
            </a:r>
            <a:endParaRPr lang="da-DK" sz="1400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9E2D02D5-7C4C-4561-BF0A-B6EEC3A54FFB}"/>
              </a:ext>
            </a:extLst>
          </p:cNvPr>
          <p:cNvSpPr txBox="1"/>
          <p:nvPr/>
        </p:nvSpPr>
        <p:spPr>
          <a:xfrm>
            <a:off x="3965466" y="3530171"/>
            <a:ext cx="1082396" cy="3077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  <a:effectLst/>
              </a:rPr>
              <a:t>+2 %</a:t>
            </a:r>
            <a:endParaRPr lang="da-DK" sz="1400" dirty="0">
              <a:solidFill>
                <a:schemeClr val="bg1"/>
              </a:solidFill>
            </a:endParaRP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975135AE-270A-4DB8-80C2-DE5CCC68A532}"/>
              </a:ext>
            </a:extLst>
          </p:cNvPr>
          <p:cNvSpPr txBox="1"/>
          <p:nvPr/>
        </p:nvSpPr>
        <p:spPr>
          <a:xfrm>
            <a:off x="3945085" y="4319982"/>
            <a:ext cx="108239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sz="1400" dirty="0">
                <a:effectLst/>
              </a:rPr>
              <a:t>+96 %</a:t>
            </a:r>
            <a:endParaRPr lang="da-DK" sz="1400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A899143F-B99A-4E18-A14F-FB071DBF1388}"/>
              </a:ext>
            </a:extLst>
          </p:cNvPr>
          <p:cNvSpPr txBox="1"/>
          <p:nvPr/>
        </p:nvSpPr>
        <p:spPr>
          <a:xfrm>
            <a:off x="3945085" y="4672925"/>
            <a:ext cx="108239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a-DK" sz="1400" dirty="0">
                <a:effectLst/>
              </a:rPr>
              <a:t>+105 %</a:t>
            </a:r>
            <a:endParaRPr lang="da-DK" sz="1400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7CD9903-0056-4F9F-9AF9-0155FE94B45B}"/>
              </a:ext>
            </a:extLst>
          </p:cNvPr>
          <p:cNvSpPr/>
          <p:nvPr/>
        </p:nvSpPr>
        <p:spPr>
          <a:xfrm>
            <a:off x="5508104" y="3166295"/>
            <a:ext cx="1368152" cy="30777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1F50C562-51D3-43D4-A038-66E023799B0D}"/>
              </a:ext>
            </a:extLst>
          </p:cNvPr>
          <p:cNvSpPr/>
          <p:nvPr/>
        </p:nvSpPr>
        <p:spPr>
          <a:xfrm>
            <a:off x="5498578" y="3494864"/>
            <a:ext cx="1368152" cy="3077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7347C74E-C410-4D2C-ACAF-BE3E77D0D54A}"/>
              </a:ext>
            </a:extLst>
          </p:cNvPr>
          <p:cNvSpPr/>
          <p:nvPr/>
        </p:nvSpPr>
        <p:spPr>
          <a:xfrm>
            <a:off x="5498578" y="3773377"/>
            <a:ext cx="1368152" cy="3077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0E150EA0-5767-4F0F-8576-66A677B9D4D2}"/>
              </a:ext>
            </a:extLst>
          </p:cNvPr>
          <p:cNvSpPr/>
          <p:nvPr/>
        </p:nvSpPr>
        <p:spPr>
          <a:xfrm>
            <a:off x="5498578" y="4636943"/>
            <a:ext cx="1368152" cy="3077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6EF09CD6-A7BB-44C0-9617-DAC24A45CED0}"/>
              </a:ext>
            </a:extLst>
          </p:cNvPr>
          <p:cNvSpPr/>
          <p:nvPr/>
        </p:nvSpPr>
        <p:spPr>
          <a:xfrm>
            <a:off x="5484507" y="4301116"/>
            <a:ext cx="1368152" cy="30777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50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6" grpId="0" animBg="1"/>
      <p:bldP spid="19" grpId="0" animBg="1"/>
      <p:bldP spid="21" grpId="0" animBg="1"/>
      <p:bldP spid="22" grpId="0" animBg="1"/>
      <p:bldP spid="8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EFB97925-39C3-4380-93BF-AA845595B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675794"/>
              </p:ext>
            </p:extLst>
          </p:nvPr>
        </p:nvGraphicFramePr>
        <p:xfrm>
          <a:off x="457200" y="1268760"/>
          <a:ext cx="5070791" cy="4279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9624">
                  <a:extLst>
                    <a:ext uri="{9D8B030D-6E8A-4147-A177-3AD203B41FA5}">
                      <a16:colId xmlns:a16="http://schemas.microsoft.com/office/drawing/2014/main" val="47446962"/>
                    </a:ext>
                  </a:extLst>
                </a:gridCol>
                <a:gridCol w="1017386">
                  <a:extLst>
                    <a:ext uri="{9D8B030D-6E8A-4147-A177-3AD203B41FA5}">
                      <a16:colId xmlns:a16="http://schemas.microsoft.com/office/drawing/2014/main" val="2822618221"/>
                    </a:ext>
                  </a:extLst>
                </a:gridCol>
                <a:gridCol w="963359">
                  <a:extLst>
                    <a:ext uri="{9D8B030D-6E8A-4147-A177-3AD203B41FA5}">
                      <a16:colId xmlns:a16="http://schemas.microsoft.com/office/drawing/2014/main" val="4294306003"/>
                    </a:ext>
                  </a:extLst>
                </a:gridCol>
                <a:gridCol w="888985">
                  <a:extLst>
                    <a:ext uri="{9D8B030D-6E8A-4147-A177-3AD203B41FA5}">
                      <a16:colId xmlns:a16="http://schemas.microsoft.com/office/drawing/2014/main" val="3579007891"/>
                    </a:ext>
                  </a:extLst>
                </a:gridCol>
                <a:gridCol w="911437">
                  <a:extLst>
                    <a:ext uri="{9D8B030D-6E8A-4147-A177-3AD203B41FA5}">
                      <a16:colId xmlns:a16="http://schemas.microsoft.com/office/drawing/2014/main" val="3639629683"/>
                    </a:ext>
                  </a:extLst>
                </a:gridCol>
              </a:tblGrid>
              <a:tr h="10527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 dirty="0">
                          <a:effectLst/>
                        </a:rPr>
                        <a:t>Land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BNP </a:t>
                      </a:r>
                      <a:br>
                        <a:rPr lang="da-DK" sz="1200" b="1" dirty="0">
                          <a:effectLst/>
                        </a:rPr>
                      </a:br>
                      <a:r>
                        <a:rPr lang="da-DK" sz="1200" b="1" dirty="0" err="1">
                          <a:effectLst/>
                        </a:rPr>
                        <a:t>pr.indb</a:t>
                      </a:r>
                      <a:r>
                        <a:rPr lang="da-DK" sz="1200" b="1" dirty="0">
                          <a:effectLst/>
                        </a:rPr>
                        <a:t> US$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>
                          <a:effectLst/>
                        </a:rPr>
                        <a:t>% af arbejdsstyrken </a:t>
                      </a:r>
                      <a:br>
                        <a:rPr lang="da-DK" sz="1200" b="1">
                          <a:effectLst/>
                        </a:rPr>
                      </a:br>
                      <a:r>
                        <a:rPr lang="da-DK" sz="1200" b="1">
                          <a:effectLst/>
                        </a:rPr>
                        <a:t>beskæftiget i landbruget: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921849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>
                          <a:effectLst/>
                        </a:rPr>
                        <a:t> 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1991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2017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1991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2017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0222683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>
                          <a:effectLst/>
                        </a:rPr>
                        <a:t>Danmark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dirty="0">
                          <a:effectLst/>
                        </a:rPr>
                        <a:t>34.000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45.100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6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&lt; 3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9232989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>
                          <a:effectLst/>
                        </a:rPr>
                        <a:t>Etiopien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874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1660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90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68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5910809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>
                          <a:effectLst/>
                        </a:rPr>
                        <a:t>Kina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2.500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12.300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55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18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3924582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>
                          <a:effectLst/>
                        </a:rPr>
                        <a:t>Niger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886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906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75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75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5066894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>
                          <a:effectLst/>
                        </a:rPr>
                        <a:t>Pakistan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2.400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5.250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47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42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1668895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>
                          <a:effectLst/>
                        </a:rPr>
                        <a:t>Rusland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17.500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23.000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10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7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3259447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>
                          <a:effectLst/>
                        </a:rPr>
                        <a:t>Tyrkiet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9.600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18.800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47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19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539702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>
                          <a:effectLst/>
                        </a:rPr>
                        <a:t>Uganda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928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1.900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75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69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2856297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>
                          <a:effectLst/>
                        </a:rPr>
                        <a:t>USA</a:t>
                      </a:r>
                      <a:endParaRPr lang="da-DK" sz="1100" b="1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36.500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53.000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3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b="1" dirty="0">
                          <a:effectLst/>
                        </a:rPr>
                        <a:t>&lt; 2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0285930"/>
                  </a:ext>
                </a:extLst>
              </a:tr>
              <a:tr h="29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400" b="1" dirty="0">
                          <a:effectLst/>
                        </a:rPr>
                        <a:t>…</a:t>
                      </a:r>
                      <a:endParaRPr lang="da-DK" sz="1100" b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dirty="0">
                          <a:effectLst/>
                        </a:rPr>
                        <a:t> 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0107842"/>
                  </a:ext>
                </a:extLst>
              </a:tr>
            </a:tbl>
          </a:graphicData>
        </a:graphic>
      </p:graphicFrame>
      <p:sp>
        <p:nvSpPr>
          <p:cNvPr id="4" name="Tekstfelt 3">
            <a:extLst>
              <a:ext uri="{FF2B5EF4-FFF2-40B4-BE49-F238E27FC236}">
                <a16:creationId xmlns:a16="http://schemas.microsoft.com/office/drawing/2014/main" id="{C09A375A-EDA8-4F38-8763-FE4523BD170B}"/>
              </a:ext>
            </a:extLst>
          </p:cNvPr>
          <p:cNvSpPr txBox="1"/>
          <p:nvPr/>
        </p:nvSpPr>
        <p:spPr>
          <a:xfrm>
            <a:off x="1347656" y="260648"/>
            <a:ext cx="403244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Er der korrelation mellem BNP og </a:t>
            </a:r>
            <a:br>
              <a:rPr lang="da-DK" dirty="0"/>
            </a:br>
            <a:r>
              <a:rPr lang="da-DK" dirty="0"/>
              <a:t>% beskæftiget  i landbruget?</a:t>
            </a:r>
          </a:p>
        </p:txBody>
      </p:sp>
      <p:pic>
        <p:nvPicPr>
          <p:cNvPr id="9" name="Grafik 8" descr="Badge 1 med massiv udfyldning">
            <a:extLst>
              <a:ext uri="{FF2B5EF4-FFF2-40B4-BE49-F238E27FC236}">
                <a16:creationId xmlns:a16="http://schemas.microsoft.com/office/drawing/2014/main" id="{8E1D660F-C586-48BF-8E24-0F3958942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199" y="126614"/>
            <a:ext cx="914400" cy="914400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3777603F-C7FD-4235-A9AC-B295EDBBEC3C}"/>
              </a:ext>
            </a:extLst>
          </p:cNvPr>
          <p:cNvSpPr txBox="1"/>
          <p:nvPr/>
        </p:nvSpPr>
        <p:spPr>
          <a:xfrm>
            <a:off x="6312621" y="276614"/>
            <a:ext cx="247764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Hvordan kan vi  </a:t>
            </a:r>
          </a:p>
          <a:p>
            <a:pPr algn="ctr"/>
            <a:r>
              <a:rPr lang="da-DK" dirty="0"/>
              <a:t>illustrere dette?</a:t>
            </a:r>
          </a:p>
        </p:txBody>
      </p:sp>
      <p:pic>
        <p:nvPicPr>
          <p:cNvPr id="24" name="Grafik 23" descr="Badge med massiv udfyldning">
            <a:extLst>
              <a:ext uri="{FF2B5EF4-FFF2-40B4-BE49-F238E27FC236}">
                <a16:creationId xmlns:a16="http://schemas.microsoft.com/office/drawing/2014/main" id="{36AF8B14-7B06-4E48-855B-287FF68D0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89162" y="126614"/>
            <a:ext cx="914400" cy="914400"/>
          </a:xfrm>
          <a:prstGeom prst="rect">
            <a:avLst/>
          </a:prstGeom>
        </p:spPr>
      </p:pic>
      <p:cxnSp>
        <p:nvCxnSpPr>
          <p:cNvPr id="14" name="Lige pilforbindelse 13">
            <a:extLst>
              <a:ext uri="{FF2B5EF4-FFF2-40B4-BE49-F238E27FC236}">
                <a16:creationId xmlns:a16="http://schemas.microsoft.com/office/drawing/2014/main" id="{3BA4947B-5C8A-495B-A107-3D225B511703}"/>
              </a:ext>
            </a:extLst>
          </p:cNvPr>
          <p:cNvCxnSpPr/>
          <p:nvPr/>
        </p:nvCxnSpPr>
        <p:spPr>
          <a:xfrm>
            <a:off x="5868144" y="4437112"/>
            <a:ext cx="280831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pilforbindelse 24">
            <a:extLst>
              <a:ext uri="{FF2B5EF4-FFF2-40B4-BE49-F238E27FC236}">
                <a16:creationId xmlns:a16="http://schemas.microsoft.com/office/drawing/2014/main" id="{BFE899BC-14CB-44B0-8D9F-B48CE94AFF28}"/>
              </a:ext>
            </a:extLst>
          </p:cNvPr>
          <p:cNvCxnSpPr>
            <a:cxnSpLocks/>
          </p:cNvCxnSpPr>
          <p:nvPr/>
        </p:nvCxnSpPr>
        <p:spPr>
          <a:xfrm flipV="1">
            <a:off x="5868144" y="1844824"/>
            <a:ext cx="0" cy="25913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felt 26">
            <a:extLst>
              <a:ext uri="{FF2B5EF4-FFF2-40B4-BE49-F238E27FC236}">
                <a16:creationId xmlns:a16="http://schemas.microsoft.com/office/drawing/2014/main" id="{F0B49861-8000-41E4-8BBA-93A2A39B39BF}"/>
              </a:ext>
            </a:extLst>
          </p:cNvPr>
          <p:cNvSpPr txBox="1"/>
          <p:nvPr/>
        </p:nvSpPr>
        <p:spPr>
          <a:xfrm>
            <a:off x="8346878" y="450912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BNP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14525A13-EE58-477A-986B-E549A8284376}"/>
              </a:ext>
            </a:extLst>
          </p:cNvPr>
          <p:cNvSpPr txBox="1"/>
          <p:nvPr/>
        </p:nvSpPr>
        <p:spPr>
          <a:xfrm>
            <a:off x="5805232" y="140348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% beskæftiget i landbrug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E3E696E1-45B9-4D61-94E0-59F51B159CF4}"/>
              </a:ext>
            </a:extLst>
          </p:cNvPr>
          <p:cNvSpPr txBox="1"/>
          <p:nvPr/>
        </p:nvSpPr>
        <p:spPr>
          <a:xfrm>
            <a:off x="6004882" y="2682149"/>
            <a:ext cx="6735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Etiopien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2F9EB73C-3214-466B-BE9D-7C5BD77AAC07}"/>
              </a:ext>
            </a:extLst>
          </p:cNvPr>
          <p:cNvSpPr txBox="1"/>
          <p:nvPr/>
        </p:nvSpPr>
        <p:spPr>
          <a:xfrm>
            <a:off x="6004882" y="2429764"/>
            <a:ext cx="5084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Niger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2986D1AE-1D3C-4F4F-A8FB-EFE721E67F80}"/>
              </a:ext>
            </a:extLst>
          </p:cNvPr>
          <p:cNvSpPr txBox="1"/>
          <p:nvPr/>
        </p:nvSpPr>
        <p:spPr>
          <a:xfrm>
            <a:off x="7551441" y="3944211"/>
            <a:ext cx="7328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Danmark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5279E235-1B17-4912-8E1F-2269960A3838}"/>
              </a:ext>
            </a:extLst>
          </p:cNvPr>
          <p:cNvSpPr txBox="1"/>
          <p:nvPr/>
        </p:nvSpPr>
        <p:spPr>
          <a:xfrm>
            <a:off x="8169091" y="4086143"/>
            <a:ext cx="4764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USA</a:t>
            </a: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C347BCB3-D02B-4026-82E5-12CB749DCA9B}"/>
              </a:ext>
            </a:extLst>
          </p:cNvPr>
          <p:cNvSpPr txBox="1"/>
          <p:nvPr/>
        </p:nvSpPr>
        <p:spPr>
          <a:xfrm>
            <a:off x="6547348" y="3207678"/>
            <a:ext cx="7024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Pakistan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5FC6B776-CE9F-4695-A551-A61C0B8C1DA8}"/>
              </a:ext>
            </a:extLst>
          </p:cNvPr>
          <p:cNvSpPr txBox="1"/>
          <p:nvPr/>
        </p:nvSpPr>
        <p:spPr>
          <a:xfrm>
            <a:off x="6939356" y="3504958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050" dirty="0"/>
              <a:t>Kina</a:t>
            </a:r>
          </a:p>
        </p:txBody>
      </p: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1F7A34B7-246D-4FBD-8188-2776FF5A5EAB}"/>
              </a:ext>
            </a:extLst>
          </p:cNvPr>
          <p:cNvCxnSpPr>
            <a:cxnSpLocks/>
          </p:cNvCxnSpPr>
          <p:nvPr/>
        </p:nvCxnSpPr>
        <p:spPr>
          <a:xfrm>
            <a:off x="6259118" y="2135288"/>
            <a:ext cx="2269937" cy="1935881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felt 38">
            <a:extLst>
              <a:ext uri="{FF2B5EF4-FFF2-40B4-BE49-F238E27FC236}">
                <a16:creationId xmlns:a16="http://schemas.microsoft.com/office/drawing/2014/main" id="{325FC840-C3F3-419C-A12D-0F15D0953E81}"/>
              </a:ext>
            </a:extLst>
          </p:cNvPr>
          <p:cNvSpPr txBox="1"/>
          <p:nvPr/>
        </p:nvSpPr>
        <p:spPr>
          <a:xfrm>
            <a:off x="2122450" y="5380025"/>
            <a:ext cx="52716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Jo flere beskæftiget i landbruget – jo lavere BNP </a:t>
            </a:r>
          </a:p>
        </p:txBody>
      </p:sp>
      <p:pic>
        <p:nvPicPr>
          <p:cNvPr id="5" name="Grafik 4" descr="Badge 3 med massiv udfyldning">
            <a:extLst>
              <a:ext uri="{FF2B5EF4-FFF2-40B4-BE49-F238E27FC236}">
                <a16:creationId xmlns:a16="http://schemas.microsoft.com/office/drawing/2014/main" id="{A58A46DC-4F8B-4A00-9ED7-DC8DA0DB0F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16181" y="5816986"/>
            <a:ext cx="914400" cy="914400"/>
          </a:xfrm>
          <a:prstGeom prst="rect">
            <a:avLst/>
          </a:prstGeom>
        </p:spPr>
      </p:pic>
      <p:sp>
        <p:nvSpPr>
          <p:cNvPr id="22" name="Tekstfelt 21">
            <a:extLst>
              <a:ext uri="{FF2B5EF4-FFF2-40B4-BE49-F238E27FC236}">
                <a16:creationId xmlns:a16="http://schemas.microsoft.com/office/drawing/2014/main" id="{4A83046C-4BE0-4BF2-8EDD-2940E671169B}"/>
              </a:ext>
            </a:extLst>
          </p:cNvPr>
          <p:cNvSpPr txBox="1"/>
          <p:nvPr/>
        </p:nvSpPr>
        <p:spPr>
          <a:xfrm>
            <a:off x="2230581" y="6125889"/>
            <a:ext cx="561662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dirty="0"/>
              <a:t>Men hvad er forklaringen på denne sammenhæng?</a:t>
            </a:r>
          </a:p>
        </p:txBody>
      </p:sp>
    </p:spTree>
    <p:extLst>
      <p:ext uri="{BB962C8B-B14F-4D97-AF65-F5344CB8AC3E}">
        <p14:creationId xmlns:p14="http://schemas.microsoft.com/office/powerpoint/2010/main" val="240991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9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4A24C5-1890-461F-A503-42B79EA1F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Traditionelt og moderne landbrug</a:t>
            </a:r>
          </a:p>
        </p:txBody>
      </p:sp>
      <p:pic>
        <p:nvPicPr>
          <p:cNvPr id="3" name="Picture 2" descr="http://america.pink/images/4/2/0/6/4/0/9/en/1-subsistence-agriculture.jpg">
            <a:extLst>
              <a:ext uri="{FF2B5EF4-FFF2-40B4-BE49-F238E27FC236}">
                <a16:creationId xmlns:a16="http://schemas.microsoft.com/office/drawing/2014/main" id="{8C253FCF-E612-4899-A1DE-BAEBD60AD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84" y="2492896"/>
            <a:ext cx="3682966" cy="280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.borsen.dk/img/cms/tuksi4/media/nyheder/16_9_large/71/232271_16_9_large_634.jpg">
            <a:extLst>
              <a:ext uri="{FF2B5EF4-FFF2-40B4-BE49-F238E27FC236}">
                <a16:creationId xmlns:a16="http://schemas.microsoft.com/office/drawing/2014/main" id="{37C93DDA-E88A-4CBF-BD33-2EA26C701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578" y="2487334"/>
            <a:ext cx="4082877" cy="280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755E5EDC-E02A-4E62-9704-2BE8B2F3E6D1}"/>
              </a:ext>
            </a:extLst>
          </p:cNvPr>
          <p:cNvSpPr txBox="1"/>
          <p:nvPr/>
        </p:nvSpPr>
        <p:spPr>
          <a:xfrm>
            <a:off x="3346894" y="1250176"/>
            <a:ext cx="2403221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/>
              <a:t>Landbrugsjord i ha.?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606A751-0A3C-4D97-A48C-9142D210C43C}"/>
              </a:ext>
            </a:extLst>
          </p:cNvPr>
          <p:cNvSpPr txBox="1"/>
          <p:nvPr/>
        </p:nvSpPr>
        <p:spPr>
          <a:xfrm>
            <a:off x="3370389" y="1923694"/>
            <a:ext cx="2403222" cy="3693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Arbejdsproduktivitet?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202FD1B5-3915-44D7-9479-FDCE9A05E6AD}"/>
              </a:ext>
            </a:extLst>
          </p:cNvPr>
          <p:cNvSpPr txBox="1"/>
          <p:nvPr/>
        </p:nvSpPr>
        <p:spPr>
          <a:xfrm>
            <a:off x="1547664" y="1250176"/>
            <a:ext cx="1101584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&lt; 1-2 ha.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6A8D22EE-5701-4B09-BA2D-6CBF7A4336DF}"/>
              </a:ext>
            </a:extLst>
          </p:cNvPr>
          <p:cNvSpPr txBox="1"/>
          <p:nvPr/>
        </p:nvSpPr>
        <p:spPr>
          <a:xfrm>
            <a:off x="6616648" y="1232972"/>
            <a:ext cx="115288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&gt; 100 ha.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44E93B9F-C5B6-4759-82AB-AAC45A016FE1}"/>
              </a:ext>
            </a:extLst>
          </p:cNvPr>
          <p:cNvSpPr txBox="1"/>
          <p:nvPr/>
        </p:nvSpPr>
        <p:spPr>
          <a:xfrm>
            <a:off x="1467514" y="1905752"/>
            <a:ext cx="1261884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Lav / ringe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4D3C13D0-CBBF-4406-AAE2-D8F3CA1DABA0}"/>
              </a:ext>
            </a:extLst>
          </p:cNvPr>
          <p:cNvSpPr txBox="1"/>
          <p:nvPr/>
        </p:nvSpPr>
        <p:spPr>
          <a:xfrm>
            <a:off x="6494754" y="1943692"/>
            <a:ext cx="131318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>
                <a:solidFill>
                  <a:schemeClr val="bg1"/>
                </a:solidFill>
              </a:rPr>
              <a:t>Stor / ringe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C736A52E-9B81-4537-B976-C791E5397A0A}"/>
              </a:ext>
            </a:extLst>
          </p:cNvPr>
          <p:cNvSpPr txBox="1"/>
          <p:nvPr/>
        </p:nvSpPr>
        <p:spPr>
          <a:xfrm>
            <a:off x="3291842" y="3837238"/>
            <a:ext cx="256031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sz="2800" dirty="0"/>
              <a:t>Værditilvækst?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16DC15E-5DC2-43DD-99B3-364B3D31688B}"/>
              </a:ext>
            </a:extLst>
          </p:cNvPr>
          <p:cNvSpPr txBox="1"/>
          <p:nvPr/>
        </p:nvSpPr>
        <p:spPr>
          <a:xfrm>
            <a:off x="3302009" y="2896647"/>
            <a:ext cx="249299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Produktionens formål?</a:t>
            </a:r>
          </a:p>
        </p:txBody>
      </p:sp>
      <p:sp>
        <p:nvSpPr>
          <p:cNvPr id="13" name="Pil: bøjet opad 12">
            <a:extLst>
              <a:ext uri="{FF2B5EF4-FFF2-40B4-BE49-F238E27FC236}">
                <a16:creationId xmlns:a16="http://schemas.microsoft.com/office/drawing/2014/main" id="{AA41683C-C2EC-434F-9BB8-0FD3F18AE62B}"/>
              </a:ext>
            </a:extLst>
          </p:cNvPr>
          <p:cNvSpPr/>
          <p:nvPr/>
        </p:nvSpPr>
        <p:spPr>
          <a:xfrm>
            <a:off x="1619672" y="4797152"/>
            <a:ext cx="1944216" cy="100811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82CF4E0-EFD4-4D82-8858-19AB6DFFE690}"/>
              </a:ext>
            </a:extLst>
          </p:cNvPr>
          <p:cNvSpPr txBox="1"/>
          <p:nvPr/>
        </p:nvSpPr>
        <p:spPr>
          <a:xfrm>
            <a:off x="1683429" y="5883420"/>
            <a:ext cx="156966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Selvforsyning</a:t>
            </a:r>
          </a:p>
        </p:txBody>
      </p:sp>
      <p:sp>
        <p:nvSpPr>
          <p:cNvPr id="15" name="Pil: nedad 14">
            <a:extLst>
              <a:ext uri="{FF2B5EF4-FFF2-40B4-BE49-F238E27FC236}">
                <a16:creationId xmlns:a16="http://schemas.microsoft.com/office/drawing/2014/main" id="{A20B2E81-E942-45DA-B9D2-3859F638EB64}"/>
              </a:ext>
            </a:extLst>
          </p:cNvPr>
          <p:cNvSpPr/>
          <p:nvPr/>
        </p:nvSpPr>
        <p:spPr>
          <a:xfrm>
            <a:off x="6102942" y="4811100"/>
            <a:ext cx="1368152" cy="12341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859022D4-1502-4927-A149-A316FC2ADB70}"/>
              </a:ext>
            </a:extLst>
          </p:cNvPr>
          <p:cNvSpPr txBox="1"/>
          <p:nvPr/>
        </p:nvSpPr>
        <p:spPr>
          <a:xfrm>
            <a:off x="5989363" y="6137379"/>
            <a:ext cx="159530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Salg / eksport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177D790F-54BE-4FF0-A370-CAADD0DBA452}"/>
              </a:ext>
            </a:extLst>
          </p:cNvPr>
          <p:cNvSpPr txBox="1"/>
          <p:nvPr/>
        </p:nvSpPr>
        <p:spPr>
          <a:xfrm>
            <a:off x="5220072" y="5574165"/>
            <a:ext cx="3412153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a-DK" dirty="0"/>
              <a:t>Videre forarbejdning / forædling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99E9A5F6-DFD8-44C5-A848-2E8AA009A0B2}"/>
              </a:ext>
            </a:extLst>
          </p:cNvPr>
          <p:cNvSpPr txBox="1"/>
          <p:nvPr/>
        </p:nvSpPr>
        <p:spPr>
          <a:xfrm rot="21119122">
            <a:off x="1683429" y="3888187"/>
            <a:ext cx="1074333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2400" dirty="0">
                <a:solidFill>
                  <a:schemeClr val="bg1"/>
                </a:solidFill>
              </a:rPr>
              <a:t>Lav …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201FBDDE-4767-48B7-B2B9-CCB7EC716F3D}"/>
              </a:ext>
            </a:extLst>
          </p:cNvPr>
          <p:cNvSpPr txBox="1"/>
          <p:nvPr/>
        </p:nvSpPr>
        <p:spPr>
          <a:xfrm rot="827993">
            <a:off x="6336162" y="3828828"/>
            <a:ext cx="1141659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sz="2400" dirty="0">
                <a:solidFill>
                  <a:schemeClr val="bg1"/>
                </a:solidFill>
              </a:rPr>
              <a:t>Høj  …</a:t>
            </a:r>
          </a:p>
        </p:txBody>
      </p:sp>
    </p:spTree>
    <p:extLst>
      <p:ext uri="{BB962C8B-B14F-4D97-AF65-F5344CB8AC3E}">
        <p14:creationId xmlns:p14="http://schemas.microsoft.com/office/powerpoint/2010/main" val="159561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04C4FEAA-0B0C-4F78-847A-E4CEA2B6AFFD}"/>
              </a:ext>
            </a:extLst>
          </p:cNvPr>
          <p:cNvSpPr txBox="1"/>
          <p:nvPr/>
        </p:nvSpPr>
        <p:spPr>
          <a:xfrm>
            <a:off x="2627784" y="2652988"/>
            <a:ext cx="41290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4400" dirty="0">
                <a:solidFill>
                  <a:schemeClr val="bg1"/>
                </a:solidFill>
              </a:rPr>
              <a:t>SLUT for 1. del </a:t>
            </a:r>
          </a:p>
        </p:txBody>
      </p:sp>
    </p:spTree>
    <p:extLst>
      <p:ext uri="{BB962C8B-B14F-4D97-AF65-F5344CB8AC3E}">
        <p14:creationId xmlns:p14="http://schemas.microsoft.com/office/powerpoint/2010/main" val="2938503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FFB7D841-8616-469E-BEE8-8700AEAF0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Klassisk International Arbejdsdeling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CE1C9515-22CA-4185-B599-116C6DE0D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0" y="2400300"/>
            <a:ext cx="151130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øjrebuet pil 2">
            <a:extLst>
              <a:ext uri="{FF2B5EF4-FFF2-40B4-BE49-F238E27FC236}">
                <a16:creationId xmlns:a16="http://schemas.microsoft.com/office/drawing/2014/main" id="{9777FCFE-4BA8-4497-A698-57E8D0D02679}"/>
              </a:ext>
            </a:extLst>
          </p:cNvPr>
          <p:cNvSpPr/>
          <p:nvPr/>
        </p:nvSpPr>
        <p:spPr>
          <a:xfrm>
            <a:off x="749300" y="2976563"/>
            <a:ext cx="1134155" cy="1296987"/>
          </a:xfrm>
          <a:prstGeom prst="curv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>
              <a:solidFill>
                <a:schemeClr val="tx1"/>
              </a:solidFill>
            </a:endParaRPr>
          </a:p>
        </p:txBody>
      </p:sp>
      <p:sp>
        <p:nvSpPr>
          <p:cNvPr id="4" name="Nedadbuet pil 3">
            <a:extLst>
              <a:ext uri="{FF2B5EF4-FFF2-40B4-BE49-F238E27FC236}">
                <a16:creationId xmlns:a16="http://schemas.microsoft.com/office/drawing/2014/main" id="{E2AE2486-7994-4166-89F8-1264DD28A1F2}"/>
              </a:ext>
            </a:extLst>
          </p:cNvPr>
          <p:cNvSpPr/>
          <p:nvPr/>
        </p:nvSpPr>
        <p:spPr>
          <a:xfrm rot="5400000">
            <a:off x="3105943" y="4442620"/>
            <a:ext cx="1076325" cy="515937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>
              <a:solidFill>
                <a:schemeClr val="tx1"/>
              </a:solidFill>
            </a:endParaRPr>
          </a:p>
        </p:txBody>
      </p:sp>
      <p:sp>
        <p:nvSpPr>
          <p:cNvPr id="5" name="Tekstboks 4">
            <a:extLst>
              <a:ext uri="{FF2B5EF4-FFF2-40B4-BE49-F238E27FC236}">
                <a16:creationId xmlns:a16="http://schemas.microsoft.com/office/drawing/2014/main" id="{70A41389-4504-497C-BE8F-A3F70B578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013" y="4992688"/>
            <a:ext cx="1473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latin typeface="Arial" panose="020B0604020202020204" pitchFamily="34" charset="0"/>
              </a:rPr>
              <a:t>Lokalt marked</a:t>
            </a:r>
          </a:p>
        </p:txBody>
      </p:sp>
      <p:sp>
        <p:nvSpPr>
          <p:cNvPr id="6" name="Tekstboks 5">
            <a:extLst>
              <a:ext uri="{FF2B5EF4-FFF2-40B4-BE49-F238E27FC236}">
                <a16:creationId xmlns:a16="http://schemas.microsoft.com/office/drawing/2014/main" id="{F5CF5C24-8F4D-4CB5-962A-5A3467BF6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4273550"/>
            <a:ext cx="1530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selvforsyning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CB108B86-ED8A-41B5-A36B-8CCA556BB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038" y="2112963"/>
            <a:ext cx="1401762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boks 6">
            <a:extLst>
              <a:ext uri="{FF2B5EF4-FFF2-40B4-BE49-F238E27FC236}">
                <a16:creationId xmlns:a16="http://schemas.microsoft.com/office/drawing/2014/main" id="{FEC43D81-3E57-4A46-A5A5-803C8EC52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3152775"/>
            <a:ext cx="1760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Plantager prod.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råvarer</a:t>
            </a:r>
          </a:p>
        </p:txBody>
      </p:sp>
      <p:sp>
        <p:nvSpPr>
          <p:cNvPr id="8" name="Nedadbuet pil 7">
            <a:extLst>
              <a:ext uri="{FF2B5EF4-FFF2-40B4-BE49-F238E27FC236}">
                <a16:creationId xmlns:a16="http://schemas.microsoft.com/office/drawing/2014/main" id="{E127C233-D99A-4D76-BD1A-93731534B2B4}"/>
              </a:ext>
            </a:extLst>
          </p:cNvPr>
          <p:cNvSpPr/>
          <p:nvPr/>
        </p:nvSpPr>
        <p:spPr>
          <a:xfrm>
            <a:off x="3119438" y="2400300"/>
            <a:ext cx="1120516" cy="144463"/>
          </a:xfrm>
          <a:prstGeom prst="curved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>
              <a:solidFill>
                <a:schemeClr val="tx1"/>
              </a:solidFill>
            </a:endParaRPr>
          </a:p>
        </p:txBody>
      </p:sp>
      <p:sp>
        <p:nvSpPr>
          <p:cNvPr id="9" name="Tekstboks 8">
            <a:extLst>
              <a:ext uri="{FF2B5EF4-FFF2-40B4-BE49-F238E27FC236}">
                <a16:creationId xmlns:a16="http://schemas.microsoft.com/office/drawing/2014/main" id="{2C07281F-A58B-4813-BBB4-298E2DC76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25" y="2054225"/>
            <a:ext cx="1482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latin typeface="Arial" panose="020B0604020202020204" pitchFamily="34" charset="0"/>
              </a:rPr>
              <a:t>sæsonarbejde</a:t>
            </a:r>
          </a:p>
        </p:txBody>
      </p:sp>
      <p:sp>
        <p:nvSpPr>
          <p:cNvPr id="10" name="Højrepil 9">
            <a:extLst>
              <a:ext uri="{FF2B5EF4-FFF2-40B4-BE49-F238E27FC236}">
                <a16:creationId xmlns:a16="http://schemas.microsoft.com/office/drawing/2014/main" id="{1770F487-EF72-480D-B289-90A92F622CE4}"/>
              </a:ext>
            </a:extLst>
          </p:cNvPr>
          <p:cNvSpPr/>
          <p:nvPr/>
        </p:nvSpPr>
        <p:spPr>
          <a:xfrm>
            <a:off x="5567363" y="2544763"/>
            <a:ext cx="1650092" cy="28892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11" name="Tekstboks 10">
            <a:extLst>
              <a:ext uri="{FF2B5EF4-FFF2-40B4-BE49-F238E27FC236}">
                <a16:creationId xmlns:a16="http://schemas.microsoft.com/office/drawing/2014/main" id="{384EF0D1-7BE0-4781-BB03-9E9A781E2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3263" y="2833688"/>
            <a:ext cx="941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eksport</a:t>
            </a: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A471F62D-EB0D-4DED-930E-3CCF3BC5F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5" y="2112963"/>
            <a:ext cx="1898650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kstboks 12">
            <a:extLst>
              <a:ext uri="{FF2B5EF4-FFF2-40B4-BE49-F238E27FC236}">
                <a16:creationId xmlns:a16="http://schemas.microsoft.com/office/drawing/2014/main" id="{191EB45B-85BB-4C8D-8FD8-7929935F7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350" y="4273550"/>
            <a:ext cx="18510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Forarbejdning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Markedsføring / 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branding,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Slag og service</a:t>
            </a:r>
            <a:br>
              <a:rPr lang="da-DK" altLang="da-DK" sz="1800">
                <a:latin typeface="Arial" panose="020B0604020202020204" pitchFamily="34" charset="0"/>
              </a:rPr>
            </a:br>
            <a:endParaRPr lang="da-DK" altLang="da-DK" sz="1800">
              <a:latin typeface="Arial" panose="020B0604020202020204" pitchFamily="34" charset="0"/>
            </a:endParaRPr>
          </a:p>
        </p:txBody>
      </p:sp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4CFF9E59-04FB-4906-A450-B88FAA224CDE}"/>
              </a:ext>
            </a:extLst>
          </p:cNvPr>
          <p:cNvCxnSpPr/>
          <p:nvPr/>
        </p:nvCxnSpPr>
        <p:spPr>
          <a:xfrm flipV="1">
            <a:off x="671513" y="5803900"/>
            <a:ext cx="7920037" cy="539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boks 15">
            <a:extLst>
              <a:ext uri="{FF2B5EF4-FFF2-40B4-BE49-F238E27FC236}">
                <a16:creationId xmlns:a16="http://schemas.microsoft.com/office/drawing/2014/main" id="{25D1B915-1BA7-4A68-8250-E3C699BA4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25" y="6000750"/>
            <a:ext cx="221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Ringe værditilvækst</a:t>
            </a:r>
          </a:p>
        </p:txBody>
      </p:sp>
      <p:sp>
        <p:nvSpPr>
          <p:cNvPr id="18" name="Tekstboks 17">
            <a:extLst>
              <a:ext uri="{FF2B5EF4-FFF2-40B4-BE49-F238E27FC236}">
                <a16:creationId xmlns:a16="http://schemas.microsoft.com/office/drawing/2014/main" id="{C2C7F29E-089A-4C07-9488-F0C3897F4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5925" y="5997575"/>
            <a:ext cx="2030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Stor værditilvækst</a:t>
            </a:r>
          </a:p>
        </p:txBody>
      </p:sp>
      <p:sp>
        <p:nvSpPr>
          <p:cNvPr id="19" name="Tekstboks 18">
            <a:extLst>
              <a:ext uri="{FF2B5EF4-FFF2-40B4-BE49-F238E27FC236}">
                <a16:creationId xmlns:a16="http://schemas.microsoft.com/office/drawing/2014/main" id="{9FC6B1ED-CB24-40E2-9363-0FB3CB2FCCAD}"/>
              </a:ext>
            </a:extLst>
          </p:cNvPr>
          <p:cNvSpPr txBox="1"/>
          <p:nvPr/>
        </p:nvSpPr>
        <p:spPr>
          <a:xfrm rot="990567">
            <a:off x="1728788" y="4002088"/>
            <a:ext cx="1468437" cy="307975"/>
          </a:xfrm>
          <a:prstGeom prst="rect">
            <a:avLst/>
          </a:prstGeom>
          <a:solidFill>
            <a:schemeClr val="bg1">
              <a:lumMod val="50000"/>
              <a:alpha val="53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a-DK" sz="1400" dirty="0">
                <a:solidFill>
                  <a:schemeClr val="bg1">
                    <a:lumMod val="95000"/>
                  </a:schemeClr>
                </a:solidFill>
                <a:latin typeface="Arial" charset="0"/>
                <a:cs typeface="Arial" charset="0"/>
              </a:rPr>
              <a:t>Afrikansk bonde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5FFF7B9D-9C6D-4136-AD71-F8538CF8BAFB}"/>
              </a:ext>
            </a:extLst>
          </p:cNvPr>
          <p:cNvSpPr/>
          <p:nvPr/>
        </p:nvSpPr>
        <p:spPr>
          <a:xfrm>
            <a:off x="931863" y="1497013"/>
            <a:ext cx="4525962" cy="4730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a-DK" sz="2400" b="1" dirty="0" err="1">
                <a:solidFill>
                  <a:schemeClr val="tx1"/>
                </a:solidFill>
              </a:rPr>
              <a:t>U-lande</a:t>
            </a:r>
            <a:r>
              <a:rPr lang="da-DK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3229505E-91B7-4559-8627-5E8FA2F1E368}"/>
              </a:ext>
            </a:extLst>
          </p:cNvPr>
          <p:cNvSpPr/>
          <p:nvPr/>
        </p:nvSpPr>
        <p:spPr>
          <a:xfrm>
            <a:off x="6143625" y="1516063"/>
            <a:ext cx="2847975" cy="473075"/>
          </a:xfrm>
          <a:prstGeom prst="rect">
            <a:avLst/>
          </a:prstGeom>
          <a:solidFill>
            <a:schemeClr val="tx2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a-DK" sz="2400" b="1" dirty="0" err="1">
                <a:solidFill>
                  <a:schemeClr val="tx1"/>
                </a:solidFill>
              </a:rPr>
              <a:t>I-lande</a:t>
            </a:r>
            <a:r>
              <a:rPr lang="da-DK" sz="2400" dirty="0">
                <a:solidFill>
                  <a:schemeClr val="tx1"/>
                </a:solidFill>
              </a:rPr>
              <a:t> </a:t>
            </a:r>
            <a:endParaRPr lang="da-D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  <p:bldP spid="8" grpId="0" animBg="1"/>
      <p:bldP spid="9" grpId="0"/>
      <p:bldP spid="10" grpId="0" animBg="1"/>
      <p:bldP spid="11" grpId="0"/>
      <p:bldP spid="13" grpId="0"/>
      <p:bldP spid="16" grpId="0"/>
      <p:bldP spid="18" grpId="0"/>
      <p:bldP spid="19" grpId="0" animBg="1"/>
      <p:bldP spid="23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>
            <a:extLst>
              <a:ext uri="{FF2B5EF4-FFF2-40B4-BE49-F238E27FC236}">
                <a16:creationId xmlns:a16="http://schemas.microsoft.com/office/drawing/2014/main" id="{F1C6C2CD-5D88-442B-9137-D28D1661C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4351338"/>
            <a:ext cx="2832100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itel 1">
            <a:extLst>
              <a:ext uri="{FF2B5EF4-FFF2-40B4-BE49-F238E27FC236}">
                <a16:creationId xmlns:a16="http://schemas.microsoft.com/office/drawing/2014/main" id="{3AC0407F-A457-4D53-AE71-DE2C7EEED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Ny international arbejdsdeling</a:t>
            </a: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9470DE31-4746-4991-B492-7F1CC39C9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868488"/>
            <a:ext cx="3048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Venstrepil 3">
            <a:extLst>
              <a:ext uri="{FF2B5EF4-FFF2-40B4-BE49-F238E27FC236}">
                <a16:creationId xmlns:a16="http://schemas.microsoft.com/office/drawing/2014/main" id="{DD11D719-3B51-46BA-9EBC-D9119D97B18C}"/>
              </a:ext>
            </a:extLst>
          </p:cNvPr>
          <p:cNvSpPr/>
          <p:nvPr/>
        </p:nvSpPr>
        <p:spPr>
          <a:xfrm>
            <a:off x="4140200" y="1868488"/>
            <a:ext cx="1223963" cy="265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5" name="Tekstboks 4">
            <a:extLst>
              <a:ext uri="{FF2B5EF4-FFF2-40B4-BE49-F238E27FC236}">
                <a16:creationId xmlns:a16="http://schemas.microsoft.com/office/drawing/2014/main" id="{A80FB956-9D9C-46F5-BC68-6FB79ABB4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425" y="2147888"/>
            <a:ext cx="1439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600">
                <a:latin typeface="Arial" panose="020B0604020202020204" pitchFamily="34" charset="0"/>
              </a:rPr>
              <a:t>Investeringer</a:t>
            </a:r>
            <a:endParaRPr lang="da-DK" altLang="da-DK" sz="1800">
              <a:latin typeface="Arial" panose="020B0604020202020204" pitchFamily="34" charset="0"/>
            </a:endParaRPr>
          </a:p>
        </p:txBody>
      </p:sp>
      <p:sp>
        <p:nvSpPr>
          <p:cNvPr id="6" name="Tekstboks 5">
            <a:extLst>
              <a:ext uri="{FF2B5EF4-FFF2-40B4-BE49-F238E27FC236}">
                <a16:creationId xmlns:a16="http://schemas.microsoft.com/office/drawing/2014/main" id="{310DCFF4-CAB5-4292-8B75-39F4C7A42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025" y="1371600"/>
            <a:ext cx="262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b="1">
                <a:latin typeface="Arial" panose="020B0604020202020204" pitchFamily="34" charset="0"/>
              </a:rPr>
              <a:t>Mellemindkomst</a:t>
            </a:r>
            <a:r>
              <a:rPr lang="da-DK" altLang="da-DK" sz="1800">
                <a:latin typeface="Arial" panose="020B0604020202020204" pitchFamily="34" charset="0"/>
              </a:rPr>
              <a:t> lande</a:t>
            </a:r>
          </a:p>
        </p:txBody>
      </p:sp>
      <p:sp>
        <p:nvSpPr>
          <p:cNvPr id="7" name="Tekstboks 6">
            <a:extLst>
              <a:ext uri="{FF2B5EF4-FFF2-40B4-BE49-F238E27FC236}">
                <a16:creationId xmlns:a16="http://schemas.microsoft.com/office/drawing/2014/main" id="{F39F9A89-256C-47A2-97CE-28A5B9DD0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1403350"/>
            <a:ext cx="246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b="1">
                <a:latin typeface="Arial" panose="020B0604020202020204" pitchFamily="34" charset="0"/>
              </a:rPr>
              <a:t>Højindkomst</a:t>
            </a:r>
            <a:r>
              <a:rPr lang="da-DK" altLang="da-DK" sz="1800">
                <a:latin typeface="Arial" panose="020B0604020202020204" pitchFamily="34" charset="0"/>
              </a:rPr>
              <a:t> landene</a:t>
            </a:r>
          </a:p>
        </p:txBody>
      </p:sp>
      <p:sp>
        <p:nvSpPr>
          <p:cNvPr id="8" name="Højrebuet pil 7">
            <a:extLst>
              <a:ext uri="{FF2B5EF4-FFF2-40B4-BE49-F238E27FC236}">
                <a16:creationId xmlns:a16="http://schemas.microsoft.com/office/drawing/2014/main" id="{B7FA6947-F4B8-491D-B6CB-3F221BEB14EE}"/>
              </a:ext>
            </a:extLst>
          </p:cNvPr>
          <p:cNvSpPr/>
          <p:nvPr/>
        </p:nvSpPr>
        <p:spPr>
          <a:xfrm rot="16200000">
            <a:off x="4487069" y="3980656"/>
            <a:ext cx="528638" cy="20161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>
              <a:solidFill>
                <a:schemeClr val="tx1"/>
              </a:solidFill>
            </a:endParaRPr>
          </a:p>
        </p:txBody>
      </p:sp>
      <p:sp>
        <p:nvSpPr>
          <p:cNvPr id="9" name="Tekstboks 8">
            <a:extLst>
              <a:ext uri="{FF2B5EF4-FFF2-40B4-BE49-F238E27FC236}">
                <a16:creationId xmlns:a16="http://schemas.microsoft.com/office/drawing/2014/main" id="{8660EF0D-B5AA-4440-AC07-7FDF288AF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3025" y="3930650"/>
            <a:ext cx="1833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+ arbejdsløshed</a:t>
            </a:r>
          </a:p>
        </p:txBody>
      </p:sp>
      <p:pic>
        <p:nvPicPr>
          <p:cNvPr id="20486" name="Picture 6">
            <a:extLst>
              <a:ext uri="{FF2B5EF4-FFF2-40B4-BE49-F238E27FC236}">
                <a16:creationId xmlns:a16="http://schemas.microsoft.com/office/drawing/2014/main" id="{1EE99033-C130-4751-9AB4-43BEB5956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4346575"/>
            <a:ext cx="2984500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kstboks 9">
            <a:extLst>
              <a:ext uri="{FF2B5EF4-FFF2-40B4-BE49-F238E27FC236}">
                <a16:creationId xmlns:a16="http://schemas.microsoft.com/office/drawing/2014/main" id="{9DC26019-3ED7-44F0-8989-98F7849A0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5373688"/>
            <a:ext cx="193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400">
                <a:latin typeface="Arial" panose="020B0604020202020204" pitchFamily="34" charset="0"/>
              </a:rPr>
              <a:t>+ Billige forbrugsvarer</a:t>
            </a:r>
          </a:p>
        </p:txBody>
      </p:sp>
      <p:sp>
        <p:nvSpPr>
          <p:cNvPr id="11" name="Tekstboks 10">
            <a:extLst>
              <a:ext uri="{FF2B5EF4-FFF2-40B4-BE49-F238E27FC236}">
                <a16:creationId xmlns:a16="http://schemas.microsoft.com/office/drawing/2014/main" id="{5CA8633F-7D7B-4C8D-A673-0B3D130F7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3908425"/>
            <a:ext cx="336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+ beskæftigelse +værditilvækst</a:t>
            </a:r>
          </a:p>
        </p:txBody>
      </p:sp>
      <p:pic>
        <p:nvPicPr>
          <p:cNvPr id="20487" name="Picture 7">
            <a:extLst>
              <a:ext uri="{FF2B5EF4-FFF2-40B4-BE49-F238E27FC236}">
                <a16:creationId xmlns:a16="http://schemas.microsoft.com/office/drawing/2014/main" id="{1B007A36-D989-4033-8B1A-5CECFA23D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019300"/>
            <a:ext cx="3597275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 animBg="1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BC5FD983-9E36-4F5B-8403-E31AF9C31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Globalisering .. </a:t>
            </a:r>
            <a:r>
              <a:rPr lang="da-DK" altLang="da-DK" sz="1800"/>
              <a:t>That’s the way we do it ..</a:t>
            </a:r>
            <a:endParaRPr lang="da-DK" altLang="da-DK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EA577FDB-3800-44EA-9779-61C3A2047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95525"/>
            <a:ext cx="2894012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boks 2">
            <a:extLst>
              <a:ext uri="{FF2B5EF4-FFF2-40B4-BE49-F238E27FC236}">
                <a16:creationId xmlns:a16="http://schemas.microsoft.com/office/drawing/2014/main" id="{CAE8BBF3-E0B8-43C5-99D0-84134594D6D4}"/>
              </a:ext>
            </a:extLst>
          </p:cNvPr>
          <p:cNvSpPr txBox="1"/>
          <p:nvPr/>
        </p:nvSpPr>
        <p:spPr>
          <a:xfrm>
            <a:off x="755650" y="1341438"/>
            <a:ext cx="1655763" cy="646112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a-DK" dirty="0">
                <a:latin typeface="Arial" charset="0"/>
                <a:cs typeface="Arial" charset="0"/>
              </a:rPr>
              <a:t>Lavindkomst lande</a:t>
            </a:r>
          </a:p>
        </p:txBody>
      </p:sp>
      <p:sp>
        <p:nvSpPr>
          <p:cNvPr id="6" name="Tekstboks 5">
            <a:extLst>
              <a:ext uri="{FF2B5EF4-FFF2-40B4-BE49-F238E27FC236}">
                <a16:creationId xmlns:a16="http://schemas.microsoft.com/office/drawing/2014/main" id="{15A80350-1A64-4EA7-A4C7-EC5A5784267C}"/>
              </a:ext>
            </a:extLst>
          </p:cNvPr>
          <p:cNvSpPr txBox="1"/>
          <p:nvPr/>
        </p:nvSpPr>
        <p:spPr>
          <a:xfrm>
            <a:off x="3736975" y="1341438"/>
            <a:ext cx="1655763" cy="92233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a-DK" dirty="0">
                <a:latin typeface="Arial" charset="0"/>
                <a:cs typeface="Arial" charset="0"/>
              </a:rPr>
              <a:t>Mellem</a:t>
            </a:r>
            <a:br>
              <a:rPr lang="da-DK" dirty="0">
                <a:latin typeface="Arial" charset="0"/>
                <a:cs typeface="Arial" charset="0"/>
              </a:rPr>
            </a:br>
            <a:r>
              <a:rPr lang="da-DK" dirty="0">
                <a:latin typeface="Arial" charset="0"/>
                <a:cs typeface="Arial" charset="0"/>
              </a:rPr>
              <a:t>indkomst lande</a:t>
            </a:r>
          </a:p>
        </p:txBody>
      </p:sp>
      <p:sp>
        <p:nvSpPr>
          <p:cNvPr id="7" name="Tekstboks 6">
            <a:extLst>
              <a:ext uri="{FF2B5EF4-FFF2-40B4-BE49-F238E27FC236}">
                <a16:creationId xmlns:a16="http://schemas.microsoft.com/office/drawing/2014/main" id="{C5DBBFC2-06F8-4BB2-B2B2-014B274AF99D}"/>
              </a:ext>
            </a:extLst>
          </p:cNvPr>
          <p:cNvSpPr txBox="1"/>
          <p:nvPr/>
        </p:nvSpPr>
        <p:spPr>
          <a:xfrm>
            <a:off x="6516688" y="1371600"/>
            <a:ext cx="1655762" cy="64611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a-DK" dirty="0">
                <a:latin typeface="Arial" charset="0"/>
                <a:cs typeface="Arial" charset="0"/>
              </a:rPr>
              <a:t>Højindkomst lande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3EBA19CF-001B-4E69-B5A5-D3474F563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12988"/>
            <a:ext cx="282575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399BA1CB-7550-4409-B3F9-5712B57FA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159000"/>
            <a:ext cx="2173288" cy="325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4D607E8E-CB1D-400C-B770-A93A12174EC1}"/>
              </a:ext>
            </a:extLst>
          </p:cNvPr>
          <p:cNvCxnSpPr/>
          <p:nvPr/>
        </p:nvCxnSpPr>
        <p:spPr>
          <a:xfrm>
            <a:off x="611188" y="6021388"/>
            <a:ext cx="793432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boks 8">
            <a:extLst>
              <a:ext uri="{FF2B5EF4-FFF2-40B4-BE49-F238E27FC236}">
                <a16:creationId xmlns:a16="http://schemas.microsoft.com/office/drawing/2014/main" id="{A7251E88-4807-431B-8049-9E8402585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4727575"/>
            <a:ext cx="207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Råvare produktion</a:t>
            </a:r>
          </a:p>
        </p:txBody>
      </p:sp>
      <p:sp>
        <p:nvSpPr>
          <p:cNvPr id="10" name="Tekstboks 9">
            <a:extLst>
              <a:ext uri="{FF2B5EF4-FFF2-40B4-BE49-F238E27FC236}">
                <a16:creationId xmlns:a16="http://schemas.microsoft.com/office/drawing/2014/main" id="{DE27D883-66E2-4204-A33D-B16058EF4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6975" y="4694238"/>
            <a:ext cx="1671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Forarbejdning 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af råvarer</a:t>
            </a:r>
          </a:p>
        </p:txBody>
      </p:sp>
      <p:sp>
        <p:nvSpPr>
          <p:cNvPr id="11" name="Tekstboks 10">
            <a:extLst>
              <a:ext uri="{FF2B5EF4-FFF2-40B4-BE49-F238E27FC236}">
                <a16:creationId xmlns:a16="http://schemas.microsoft.com/office/drawing/2014/main" id="{BD306AC2-8F24-40FA-BC35-E8A091393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5476875"/>
            <a:ext cx="1289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Forbrug …</a:t>
            </a:r>
          </a:p>
        </p:txBody>
      </p:sp>
      <p:sp>
        <p:nvSpPr>
          <p:cNvPr id="12" name="Højrepil 11">
            <a:extLst>
              <a:ext uri="{FF2B5EF4-FFF2-40B4-BE49-F238E27FC236}">
                <a16:creationId xmlns:a16="http://schemas.microsoft.com/office/drawing/2014/main" id="{90E48349-BA14-4C33-9C81-5B484026306A}"/>
              </a:ext>
            </a:extLst>
          </p:cNvPr>
          <p:cNvSpPr/>
          <p:nvPr/>
        </p:nvSpPr>
        <p:spPr>
          <a:xfrm>
            <a:off x="2843213" y="3041650"/>
            <a:ext cx="792162" cy="387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13" name="Højrepil 12">
            <a:extLst>
              <a:ext uri="{FF2B5EF4-FFF2-40B4-BE49-F238E27FC236}">
                <a16:creationId xmlns:a16="http://schemas.microsoft.com/office/drawing/2014/main" id="{274690B9-A48E-4F8E-BBF8-F77DC884A22D}"/>
              </a:ext>
            </a:extLst>
          </p:cNvPr>
          <p:cNvSpPr/>
          <p:nvPr/>
        </p:nvSpPr>
        <p:spPr>
          <a:xfrm>
            <a:off x="5919788" y="3055938"/>
            <a:ext cx="647700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14" name="Tekstboks 13">
            <a:extLst>
              <a:ext uri="{FF2B5EF4-FFF2-40B4-BE49-F238E27FC236}">
                <a16:creationId xmlns:a16="http://schemas.microsoft.com/office/drawing/2014/main" id="{4BDEF08B-871E-478D-8C81-62AD63BD8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6237288"/>
            <a:ext cx="1979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Lav værditilvækst</a:t>
            </a:r>
          </a:p>
        </p:txBody>
      </p:sp>
      <p:sp>
        <p:nvSpPr>
          <p:cNvPr id="15" name="Tekstboks 14">
            <a:extLst>
              <a:ext uri="{FF2B5EF4-FFF2-40B4-BE49-F238E27FC236}">
                <a16:creationId xmlns:a16="http://schemas.microsoft.com/office/drawing/2014/main" id="{426923C2-BF1A-4AD0-B371-699295B2A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6110288"/>
            <a:ext cx="1806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Værditilvækst 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+ beskæftigelse</a:t>
            </a:r>
          </a:p>
        </p:txBody>
      </p:sp>
      <p:sp>
        <p:nvSpPr>
          <p:cNvPr id="16" name="Tekstboks 15">
            <a:extLst>
              <a:ext uri="{FF2B5EF4-FFF2-40B4-BE49-F238E27FC236}">
                <a16:creationId xmlns:a16="http://schemas.microsoft.com/office/drawing/2014/main" id="{F5BE13BF-4CDE-42DE-88DB-BF699CF59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088" y="6099175"/>
            <a:ext cx="1774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Arbejdsløshed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+ gældsætning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  <p:bldP spid="10" grpId="0"/>
      <p:bldP spid="11" grpId="0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3BAC5F4-E443-40C8-A7AB-0B1600AE0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0" y="1119619"/>
            <a:ext cx="9144000" cy="56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itel 1">
            <a:extLst>
              <a:ext uri="{FF2B5EF4-FFF2-40B4-BE49-F238E27FC236}">
                <a16:creationId xmlns:a16="http://schemas.microsoft.com/office/drawing/2014/main" id="{F42015EA-246B-418D-8F33-8B4F44851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a-DK" altLang="da-DK" dirty="0">
                <a:latin typeface="Calibri Light" panose="020F0302020204030204" pitchFamily="34" charset="0"/>
                <a:cs typeface="Calibri Light" panose="020F0302020204030204" pitchFamily="34" charset="0"/>
              </a:rPr>
              <a:t>Den Rige og den Fattige verden  </a:t>
            </a:r>
          </a:p>
        </p:txBody>
      </p:sp>
      <p:pic>
        <p:nvPicPr>
          <p:cNvPr id="10" name="Grafik 9" descr="Afgrøder med massiv udfyldning">
            <a:extLst>
              <a:ext uri="{FF2B5EF4-FFF2-40B4-BE49-F238E27FC236}">
                <a16:creationId xmlns:a16="http://schemas.microsoft.com/office/drawing/2014/main" id="{DE2EDC1D-72B1-4521-B969-56CB3713E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852" y="4244060"/>
            <a:ext cx="914400" cy="914400"/>
          </a:xfrm>
          <a:prstGeom prst="rect">
            <a:avLst/>
          </a:prstGeom>
        </p:spPr>
      </p:pic>
      <p:pic>
        <p:nvPicPr>
          <p:cNvPr id="11" name="Grafik 10" descr="Fabrik med massiv udfyldning">
            <a:extLst>
              <a:ext uri="{FF2B5EF4-FFF2-40B4-BE49-F238E27FC236}">
                <a16:creationId xmlns:a16="http://schemas.microsoft.com/office/drawing/2014/main" id="{89E8D6B9-C3BF-4E7F-947C-557CB5F778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070" y="1268029"/>
            <a:ext cx="914400" cy="914400"/>
          </a:xfrm>
          <a:prstGeom prst="rect">
            <a:avLst/>
          </a:prstGeom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6E9105BC-BEF3-4405-A2CA-904E81CB9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067" y="1099896"/>
            <a:ext cx="1876003" cy="12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713AA057-AA46-49E4-9312-C81868681D53}"/>
              </a:ext>
            </a:extLst>
          </p:cNvPr>
          <p:cNvSpPr/>
          <p:nvPr/>
        </p:nvSpPr>
        <p:spPr>
          <a:xfrm>
            <a:off x="533400" y="1976439"/>
            <a:ext cx="2454424" cy="166858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4018F423-8E80-46C8-A500-CFB1C9C782DF}"/>
              </a:ext>
            </a:extLst>
          </p:cNvPr>
          <p:cNvSpPr/>
          <p:nvPr/>
        </p:nvSpPr>
        <p:spPr>
          <a:xfrm>
            <a:off x="3673047" y="2120469"/>
            <a:ext cx="1354567" cy="125395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5BDE403-1ED7-48DE-BF6C-18A95A894412}"/>
              </a:ext>
            </a:extLst>
          </p:cNvPr>
          <p:cNvSpPr/>
          <p:nvPr/>
        </p:nvSpPr>
        <p:spPr>
          <a:xfrm>
            <a:off x="6868981" y="4453235"/>
            <a:ext cx="2094384" cy="1462211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2818549-B2E0-4E30-891B-28F3FC5812A7}"/>
              </a:ext>
            </a:extLst>
          </p:cNvPr>
          <p:cNvSpPr/>
          <p:nvPr/>
        </p:nvSpPr>
        <p:spPr>
          <a:xfrm rot="19207533">
            <a:off x="7161768" y="3121110"/>
            <a:ext cx="992974" cy="352319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34835605-F0AC-4452-83F5-6B101E547B02}"/>
              </a:ext>
            </a:extLst>
          </p:cNvPr>
          <p:cNvSpPr txBox="1"/>
          <p:nvPr/>
        </p:nvSpPr>
        <p:spPr>
          <a:xfrm>
            <a:off x="3552720" y="2475474"/>
            <a:ext cx="1992313" cy="368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dirty="0" err="1"/>
              <a:t>I-landene</a:t>
            </a:r>
            <a:r>
              <a:rPr lang="da-DK" dirty="0"/>
              <a:t>  (Nord) 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E91F4C8-4697-4DF9-8AA5-8C035D8BBF8F}"/>
              </a:ext>
            </a:extLst>
          </p:cNvPr>
          <p:cNvSpPr/>
          <p:nvPr/>
        </p:nvSpPr>
        <p:spPr>
          <a:xfrm>
            <a:off x="1218623" y="3942779"/>
            <a:ext cx="2454424" cy="1668586"/>
          </a:xfrm>
          <a:prstGeom prst="ellipse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7949F18-56B7-4187-8807-51193E2FCEC4}"/>
              </a:ext>
            </a:extLst>
          </p:cNvPr>
          <p:cNvSpPr/>
          <p:nvPr/>
        </p:nvSpPr>
        <p:spPr>
          <a:xfrm>
            <a:off x="3487738" y="3429865"/>
            <a:ext cx="2454424" cy="1668586"/>
          </a:xfrm>
          <a:prstGeom prst="ellipse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020CFDCF-D258-4A06-8CAE-23B3E7EE2587}"/>
              </a:ext>
            </a:extLst>
          </p:cNvPr>
          <p:cNvSpPr txBox="1"/>
          <p:nvPr/>
        </p:nvSpPr>
        <p:spPr>
          <a:xfrm>
            <a:off x="3718794" y="3776300"/>
            <a:ext cx="1992312" cy="368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dirty="0" err="1"/>
              <a:t>U-landene</a:t>
            </a:r>
            <a:r>
              <a:rPr lang="da-DK" dirty="0"/>
              <a:t> (Syd)  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0C896A5-629A-4A23-B355-7B6B03284C3C}"/>
              </a:ext>
            </a:extLst>
          </p:cNvPr>
          <p:cNvSpPr/>
          <p:nvPr/>
        </p:nvSpPr>
        <p:spPr>
          <a:xfrm rot="1522617">
            <a:off x="5222611" y="2944512"/>
            <a:ext cx="2454424" cy="1668586"/>
          </a:xfrm>
          <a:prstGeom prst="ellipse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" descr="Se kildebilledet">
            <a:extLst>
              <a:ext uri="{FF2B5EF4-FFF2-40B4-BE49-F238E27FC236}">
                <a16:creationId xmlns:a16="http://schemas.microsoft.com/office/drawing/2014/main" id="{1A5D14BF-D4D5-4B8D-A791-2C3C40FF7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118" y="5153897"/>
            <a:ext cx="2454424" cy="147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04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4" grpId="0" animBg="1"/>
      <p:bldP spid="18" grpId="0" animBg="1"/>
      <p:bldP spid="19" grpId="0" animBg="1"/>
      <p:bldP spid="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>
            <a:extLst>
              <a:ext uri="{FF2B5EF4-FFF2-40B4-BE49-F238E27FC236}">
                <a16:creationId xmlns:a16="http://schemas.microsoft.com/office/drawing/2014/main" id="{293EBF34-5674-45BB-A421-8E20EF217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Den gamle verden før 1945</a:t>
            </a:r>
          </a:p>
        </p:txBody>
      </p:sp>
      <p:pic>
        <p:nvPicPr>
          <p:cNvPr id="16387" name="Picture 2" descr="http://frberg-hf.dk/intranet/geo/kort/verden.jpg">
            <a:extLst>
              <a:ext uri="{FF2B5EF4-FFF2-40B4-BE49-F238E27FC236}">
                <a16:creationId xmlns:a16="http://schemas.microsoft.com/office/drawing/2014/main" id="{450F3280-204D-4D46-B71B-76C44472C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628775"/>
            <a:ext cx="91344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ombinationstegning 2">
            <a:extLst>
              <a:ext uri="{FF2B5EF4-FFF2-40B4-BE49-F238E27FC236}">
                <a16:creationId xmlns:a16="http://schemas.microsoft.com/office/drawing/2014/main" id="{9A92C739-B702-421A-808A-6A267AEDF652}"/>
              </a:ext>
            </a:extLst>
          </p:cNvPr>
          <p:cNvSpPr/>
          <p:nvPr/>
        </p:nvSpPr>
        <p:spPr>
          <a:xfrm>
            <a:off x="4054475" y="2027238"/>
            <a:ext cx="1157288" cy="1014412"/>
          </a:xfrm>
          <a:custGeom>
            <a:avLst/>
            <a:gdLst>
              <a:gd name="connsiteX0" fmla="*/ 994005 w 1157360"/>
              <a:gd name="connsiteY0" fmla="*/ 178904 h 1013791"/>
              <a:gd name="connsiteX1" fmla="*/ 964188 w 1157360"/>
              <a:gd name="connsiteY1" fmla="*/ 129208 h 1013791"/>
              <a:gd name="connsiteX2" fmla="*/ 894614 w 1157360"/>
              <a:gd name="connsiteY2" fmla="*/ 89452 h 1013791"/>
              <a:gd name="connsiteX3" fmla="*/ 834979 w 1157360"/>
              <a:gd name="connsiteY3" fmla="*/ 49695 h 1013791"/>
              <a:gd name="connsiteX4" fmla="*/ 775344 w 1157360"/>
              <a:gd name="connsiteY4" fmla="*/ 29817 h 1013791"/>
              <a:gd name="connsiteX5" fmla="*/ 705770 w 1157360"/>
              <a:gd name="connsiteY5" fmla="*/ 19878 h 1013791"/>
              <a:gd name="connsiteX6" fmla="*/ 656075 w 1157360"/>
              <a:gd name="connsiteY6" fmla="*/ 9939 h 1013791"/>
              <a:gd name="connsiteX7" fmla="*/ 447353 w 1157360"/>
              <a:gd name="connsiteY7" fmla="*/ 0 h 1013791"/>
              <a:gd name="connsiteX8" fmla="*/ 328084 w 1157360"/>
              <a:gd name="connsiteY8" fmla="*/ 9939 h 1013791"/>
              <a:gd name="connsiteX9" fmla="*/ 258510 w 1157360"/>
              <a:gd name="connsiteY9" fmla="*/ 29817 h 1013791"/>
              <a:gd name="connsiteX10" fmla="*/ 169057 w 1157360"/>
              <a:gd name="connsiteY10" fmla="*/ 59634 h 1013791"/>
              <a:gd name="connsiteX11" fmla="*/ 119362 w 1157360"/>
              <a:gd name="connsiteY11" fmla="*/ 109330 h 1013791"/>
              <a:gd name="connsiteX12" fmla="*/ 109423 w 1157360"/>
              <a:gd name="connsiteY12" fmla="*/ 139147 h 1013791"/>
              <a:gd name="connsiteX13" fmla="*/ 69666 w 1157360"/>
              <a:gd name="connsiteY13" fmla="*/ 218660 h 1013791"/>
              <a:gd name="connsiteX14" fmla="*/ 59727 w 1157360"/>
              <a:gd name="connsiteY14" fmla="*/ 258417 h 1013791"/>
              <a:gd name="connsiteX15" fmla="*/ 39849 w 1157360"/>
              <a:gd name="connsiteY15" fmla="*/ 308113 h 1013791"/>
              <a:gd name="connsiteX16" fmla="*/ 10031 w 1157360"/>
              <a:gd name="connsiteY16" fmla="*/ 377687 h 1013791"/>
              <a:gd name="connsiteX17" fmla="*/ 10031 w 1157360"/>
              <a:gd name="connsiteY17" fmla="*/ 506895 h 1013791"/>
              <a:gd name="connsiteX18" fmla="*/ 29910 w 1157360"/>
              <a:gd name="connsiteY18" fmla="*/ 775252 h 1013791"/>
              <a:gd name="connsiteX19" fmla="*/ 39849 w 1157360"/>
              <a:gd name="connsiteY19" fmla="*/ 805069 h 1013791"/>
              <a:gd name="connsiteX20" fmla="*/ 69666 w 1157360"/>
              <a:gd name="connsiteY20" fmla="*/ 834887 h 1013791"/>
              <a:gd name="connsiteX21" fmla="*/ 79605 w 1157360"/>
              <a:gd name="connsiteY21" fmla="*/ 864704 h 1013791"/>
              <a:gd name="connsiteX22" fmla="*/ 169057 w 1157360"/>
              <a:gd name="connsiteY22" fmla="*/ 944217 h 1013791"/>
              <a:gd name="connsiteX23" fmla="*/ 198875 w 1157360"/>
              <a:gd name="connsiteY23" fmla="*/ 954156 h 1013791"/>
              <a:gd name="connsiteX24" fmla="*/ 228692 w 1157360"/>
              <a:gd name="connsiteY24" fmla="*/ 974034 h 1013791"/>
              <a:gd name="connsiteX25" fmla="*/ 357901 w 1157360"/>
              <a:gd name="connsiteY25" fmla="*/ 1003852 h 1013791"/>
              <a:gd name="connsiteX26" fmla="*/ 487110 w 1157360"/>
              <a:gd name="connsiteY26" fmla="*/ 1013791 h 1013791"/>
              <a:gd name="connsiteX27" fmla="*/ 884675 w 1157360"/>
              <a:gd name="connsiteY27" fmla="*/ 1003852 h 1013791"/>
              <a:gd name="connsiteX28" fmla="*/ 944310 w 1157360"/>
              <a:gd name="connsiteY28" fmla="*/ 983974 h 1013791"/>
              <a:gd name="connsiteX29" fmla="*/ 994005 w 1157360"/>
              <a:gd name="connsiteY29" fmla="*/ 954156 h 1013791"/>
              <a:gd name="connsiteX30" fmla="*/ 1053640 w 1157360"/>
              <a:gd name="connsiteY30" fmla="*/ 904460 h 1013791"/>
              <a:gd name="connsiteX31" fmla="*/ 1063579 w 1157360"/>
              <a:gd name="connsiteY31" fmla="*/ 874643 h 1013791"/>
              <a:gd name="connsiteX32" fmla="*/ 1083457 w 1157360"/>
              <a:gd name="connsiteY32" fmla="*/ 844826 h 1013791"/>
              <a:gd name="connsiteX33" fmla="*/ 1113275 w 1157360"/>
              <a:gd name="connsiteY33" fmla="*/ 745434 h 1013791"/>
              <a:gd name="connsiteX34" fmla="*/ 1143092 w 1157360"/>
              <a:gd name="connsiteY34" fmla="*/ 705678 h 1013791"/>
              <a:gd name="connsiteX35" fmla="*/ 1143092 w 1157360"/>
              <a:gd name="connsiteY35" fmla="*/ 457200 h 1013791"/>
              <a:gd name="connsiteX36" fmla="*/ 1113275 w 1157360"/>
              <a:gd name="connsiteY36" fmla="*/ 397565 h 1013791"/>
              <a:gd name="connsiteX37" fmla="*/ 1093397 w 1157360"/>
              <a:gd name="connsiteY37" fmla="*/ 357808 h 1013791"/>
              <a:gd name="connsiteX38" fmla="*/ 1043701 w 1157360"/>
              <a:gd name="connsiteY38" fmla="*/ 258417 h 1013791"/>
              <a:gd name="connsiteX39" fmla="*/ 1013884 w 1157360"/>
              <a:gd name="connsiteY39" fmla="*/ 248478 h 1013791"/>
              <a:gd name="connsiteX40" fmla="*/ 974127 w 1157360"/>
              <a:gd name="connsiteY40" fmla="*/ 198782 h 1013791"/>
              <a:gd name="connsiteX41" fmla="*/ 944310 w 1157360"/>
              <a:gd name="connsiteY41" fmla="*/ 129208 h 1013791"/>
              <a:gd name="connsiteX42" fmla="*/ 904553 w 1157360"/>
              <a:gd name="connsiteY42" fmla="*/ 69574 h 1013791"/>
              <a:gd name="connsiteX43" fmla="*/ 874736 w 1157360"/>
              <a:gd name="connsiteY43" fmla="*/ 59634 h 1013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157360" h="1013791">
                <a:moveTo>
                  <a:pt x="994005" y="178904"/>
                </a:moveTo>
                <a:cubicBezTo>
                  <a:pt x="984066" y="162339"/>
                  <a:pt x="976760" y="143875"/>
                  <a:pt x="964188" y="129208"/>
                </a:cubicBezTo>
                <a:cubicBezTo>
                  <a:pt x="952055" y="115052"/>
                  <a:pt x="907829" y="97381"/>
                  <a:pt x="894614" y="89452"/>
                </a:cubicBezTo>
                <a:cubicBezTo>
                  <a:pt x="874128" y="77160"/>
                  <a:pt x="857644" y="57250"/>
                  <a:pt x="834979" y="49695"/>
                </a:cubicBezTo>
                <a:cubicBezTo>
                  <a:pt x="815101" y="43069"/>
                  <a:pt x="796087" y="32780"/>
                  <a:pt x="775344" y="29817"/>
                </a:cubicBezTo>
                <a:cubicBezTo>
                  <a:pt x="752153" y="26504"/>
                  <a:pt x="728878" y="23729"/>
                  <a:pt x="705770" y="19878"/>
                </a:cubicBezTo>
                <a:cubicBezTo>
                  <a:pt x="689107" y="17101"/>
                  <a:pt x="672918" y="11235"/>
                  <a:pt x="656075" y="9939"/>
                </a:cubicBezTo>
                <a:cubicBezTo>
                  <a:pt x="586627" y="4597"/>
                  <a:pt x="516927" y="3313"/>
                  <a:pt x="447353" y="0"/>
                </a:cubicBezTo>
                <a:cubicBezTo>
                  <a:pt x="407597" y="3313"/>
                  <a:pt x="367670" y="4991"/>
                  <a:pt x="328084" y="9939"/>
                </a:cubicBezTo>
                <a:cubicBezTo>
                  <a:pt x="300462" y="13392"/>
                  <a:pt x="284184" y="22482"/>
                  <a:pt x="258510" y="29817"/>
                </a:cubicBezTo>
                <a:cubicBezTo>
                  <a:pt x="183610" y="51217"/>
                  <a:pt x="254730" y="25366"/>
                  <a:pt x="169057" y="59634"/>
                </a:cubicBezTo>
                <a:cubicBezTo>
                  <a:pt x="152492" y="76199"/>
                  <a:pt x="126770" y="87105"/>
                  <a:pt x="119362" y="109330"/>
                </a:cubicBezTo>
                <a:cubicBezTo>
                  <a:pt x="116049" y="119269"/>
                  <a:pt x="114108" y="129776"/>
                  <a:pt x="109423" y="139147"/>
                </a:cubicBezTo>
                <a:cubicBezTo>
                  <a:pt x="72901" y="212190"/>
                  <a:pt x="104057" y="115487"/>
                  <a:pt x="69666" y="218660"/>
                </a:cubicBezTo>
                <a:cubicBezTo>
                  <a:pt x="65346" y="231619"/>
                  <a:pt x="64047" y="245458"/>
                  <a:pt x="59727" y="258417"/>
                </a:cubicBezTo>
                <a:cubicBezTo>
                  <a:pt x="54085" y="275343"/>
                  <a:pt x="46113" y="291408"/>
                  <a:pt x="39849" y="308113"/>
                </a:cubicBezTo>
                <a:cubicBezTo>
                  <a:pt x="17914" y="366607"/>
                  <a:pt x="44934" y="307882"/>
                  <a:pt x="10031" y="377687"/>
                </a:cubicBezTo>
                <a:cubicBezTo>
                  <a:pt x="-6821" y="461945"/>
                  <a:pt x="644" y="397383"/>
                  <a:pt x="10031" y="506895"/>
                </a:cubicBezTo>
                <a:cubicBezTo>
                  <a:pt x="17691" y="596265"/>
                  <a:pt x="20985" y="686000"/>
                  <a:pt x="29910" y="775252"/>
                </a:cubicBezTo>
                <a:cubicBezTo>
                  <a:pt x="30952" y="785677"/>
                  <a:pt x="34038" y="796352"/>
                  <a:pt x="39849" y="805069"/>
                </a:cubicBezTo>
                <a:cubicBezTo>
                  <a:pt x="47646" y="816764"/>
                  <a:pt x="59727" y="824948"/>
                  <a:pt x="69666" y="834887"/>
                </a:cubicBezTo>
                <a:cubicBezTo>
                  <a:pt x="72979" y="844826"/>
                  <a:pt x="73173" y="856434"/>
                  <a:pt x="79605" y="864704"/>
                </a:cubicBezTo>
                <a:cubicBezTo>
                  <a:pt x="96367" y="886255"/>
                  <a:pt x="137656" y="928517"/>
                  <a:pt x="169057" y="944217"/>
                </a:cubicBezTo>
                <a:cubicBezTo>
                  <a:pt x="178428" y="948902"/>
                  <a:pt x="188936" y="950843"/>
                  <a:pt x="198875" y="954156"/>
                </a:cubicBezTo>
                <a:cubicBezTo>
                  <a:pt x="208814" y="960782"/>
                  <a:pt x="217776" y="969183"/>
                  <a:pt x="228692" y="974034"/>
                </a:cubicBezTo>
                <a:cubicBezTo>
                  <a:pt x="274096" y="994214"/>
                  <a:pt x="308342" y="998896"/>
                  <a:pt x="357901" y="1003852"/>
                </a:cubicBezTo>
                <a:cubicBezTo>
                  <a:pt x="400884" y="1008150"/>
                  <a:pt x="444040" y="1010478"/>
                  <a:pt x="487110" y="1013791"/>
                </a:cubicBezTo>
                <a:cubicBezTo>
                  <a:pt x="619632" y="1010478"/>
                  <a:pt x="752393" y="1012479"/>
                  <a:pt x="884675" y="1003852"/>
                </a:cubicBezTo>
                <a:cubicBezTo>
                  <a:pt x="905584" y="1002488"/>
                  <a:pt x="944310" y="983974"/>
                  <a:pt x="944310" y="983974"/>
                </a:cubicBezTo>
                <a:cubicBezTo>
                  <a:pt x="990827" y="937455"/>
                  <a:pt x="933798" y="988560"/>
                  <a:pt x="994005" y="954156"/>
                </a:cubicBezTo>
                <a:cubicBezTo>
                  <a:pt x="1021574" y="938403"/>
                  <a:pt x="1033185" y="924916"/>
                  <a:pt x="1053640" y="904460"/>
                </a:cubicBezTo>
                <a:cubicBezTo>
                  <a:pt x="1056953" y="894521"/>
                  <a:pt x="1058894" y="884014"/>
                  <a:pt x="1063579" y="874643"/>
                </a:cubicBezTo>
                <a:cubicBezTo>
                  <a:pt x="1068921" y="863959"/>
                  <a:pt x="1078751" y="855805"/>
                  <a:pt x="1083457" y="844826"/>
                </a:cubicBezTo>
                <a:cubicBezTo>
                  <a:pt x="1097220" y="812713"/>
                  <a:pt x="1091009" y="775122"/>
                  <a:pt x="1113275" y="745434"/>
                </a:cubicBezTo>
                <a:lnTo>
                  <a:pt x="1143092" y="705678"/>
                </a:lnTo>
                <a:cubicBezTo>
                  <a:pt x="1164627" y="597999"/>
                  <a:pt x="1159429" y="645081"/>
                  <a:pt x="1143092" y="457200"/>
                </a:cubicBezTo>
                <a:cubicBezTo>
                  <a:pt x="1140756" y="430331"/>
                  <a:pt x="1125990" y="419816"/>
                  <a:pt x="1113275" y="397565"/>
                </a:cubicBezTo>
                <a:cubicBezTo>
                  <a:pt x="1105924" y="384701"/>
                  <a:pt x="1098600" y="371681"/>
                  <a:pt x="1093397" y="357808"/>
                </a:cubicBezTo>
                <a:cubicBezTo>
                  <a:pt x="1082205" y="327964"/>
                  <a:pt x="1083088" y="271546"/>
                  <a:pt x="1043701" y="258417"/>
                </a:cubicBezTo>
                <a:lnTo>
                  <a:pt x="1013884" y="248478"/>
                </a:lnTo>
                <a:cubicBezTo>
                  <a:pt x="990151" y="177284"/>
                  <a:pt x="1024080" y="258726"/>
                  <a:pt x="974127" y="198782"/>
                </a:cubicBezTo>
                <a:cubicBezTo>
                  <a:pt x="940948" y="158968"/>
                  <a:pt x="965026" y="166497"/>
                  <a:pt x="944310" y="129208"/>
                </a:cubicBezTo>
                <a:cubicBezTo>
                  <a:pt x="932708" y="108324"/>
                  <a:pt x="927217" y="77130"/>
                  <a:pt x="904553" y="69574"/>
                </a:cubicBezTo>
                <a:lnTo>
                  <a:pt x="874736" y="5963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4" name="Kombinationstegning 3">
            <a:extLst>
              <a:ext uri="{FF2B5EF4-FFF2-40B4-BE49-F238E27FC236}">
                <a16:creationId xmlns:a16="http://schemas.microsoft.com/office/drawing/2014/main" id="{CE584FC8-A0CA-453E-A3D1-74BE733DAE87}"/>
              </a:ext>
            </a:extLst>
          </p:cNvPr>
          <p:cNvSpPr/>
          <p:nvPr/>
        </p:nvSpPr>
        <p:spPr>
          <a:xfrm>
            <a:off x="1112838" y="2505075"/>
            <a:ext cx="2217737" cy="754063"/>
          </a:xfrm>
          <a:custGeom>
            <a:avLst/>
            <a:gdLst>
              <a:gd name="connsiteX0" fmla="*/ 1888434 w 2217876"/>
              <a:gd name="connsiteY0" fmla="*/ 238539 h 753990"/>
              <a:gd name="connsiteX1" fmla="*/ 1828800 w 2217876"/>
              <a:gd name="connsiteY1" fmla="*/ 208722 h 753990"/>
              <a:gd name="connsiteX2" fmla="*/ 1789043 w 2217876"/>
              <a:gd name="connsiteY2" fmla="*/ 198782 h 753990"/>
              <a:gd name="connsiteX3" fmla="*/ 1699591 w 2217876"/>
              <a:gd name="connsiteY3" fmla="*/ 168965 h 753990"/>
              <a:gd name="connsiteX4" fmla="*/ 1600200 w 2217876"/>
              <a:gd name="connsiteY4" fmla="*/ 139148 h 753990"/>
              <a:gd name="connsiteX5" fmla="*/ 1550504 w 2217876"/>
              <a:gd name="connsiteY5" fmla="*/ 119269 h 753990"/>
              <a:gd name="connsiteX6" fmla="*/ 1431234 w 2217876"/>
              <a:gd name="connsiteY6" fmla="*/ 99391 h 753990"/>
              <a:gd name="connsiteX7" fmla="*/ 1222513 w 2217876"/>
              <a:gd name="connsiteY7" fmla="*/ 59635 h 753990"/>
              <a:gd name="connsiteX8" fmla="*/ 1123121 w 2217876"/>
              <a:gd name="connsiteY8" fmla="*/ 39756 h 753990"/>
              <a:gd name="connsiteX9" fmla="*/ 1083365 w 2217876"/>
              <a:gd name="connsiteY9" fmla="*/ 29817 h 753990"/>
              <a:gd name="connsiteX10" fmla="*/ 685800 w 2217876"/>
              <a:gd name="connsiteY10" fmla="*/ 0 h 753990"/>
              <a:gd name="connsiteX11" fmla="*/ 218660 w 2217876"/>
              <a:gd name="connsiteY11" fmla="*/ 9939 h 753990"/>
              <a:gd name="connsiteX12" fmla="*/ 168965 w 2217876"/>
              <a:gd name="connsiteY12" fmla="*/ 29817 h 753990"/>
              <a:gd name="connsiteX13" fmla="*/ 139147 w 2217876"/>
              <a:gd name="connsiteY13" fmla="*/ 39756 h 753990"/>
              <a:gd name="connsiteX14" fmla="*/ 109330 w 2217876"/>
              <a:gd name="connsiteY14" fmla="*/ 69574 h 753990"/>
              <a:gd name="connsiteX15" fmla="*/ 79513 w 2217876"/>
              <a:gd name="connsiteY15" fmla="*/ 79513 h 753990"/>
              <a:gd name="connsiteX16" fmla="*/ 59634 w 2217876"/>
              <a:gd name="connsiteY16" fmla="*/ 109330 h 753990"/>
              <a:gd name="connsiteX17" fmla="*/ 29817 w 2217876"/>
              <a:gd name="connsiteY17" fmla="*/ 139148 h 753990"/>
              <a:gd name="connsiteX18" fmla="*/ 19878 w 2217876"/>
              <a:gd name="connsiteY18" fmla="*/ 168965 h 753990"/>
              <a:gd name="connsiteX19" fmla="*/ 0 w 2217876"/>
              <a:gd name="connsiteY19" fmla="*/ 198782 h 753990"/>
              <a:gd name="connsiteX20" fmla="*/ 19878 w 2217876"/>
              <a:gd name="connsiteY20" fmla="*/ 427382 h 753990"/>
              <a:gd name="connsiteX21" fmla="*/ 159026 w 2217876"/>
              <a:gd name="connsiteY21" fmla="*/ 516835 h 753990"/>
              <a:gd name="connsiteX22" fmla="*/ 188843 w 2217876"/>
              <a:gd name="connsiteY22" fmla="*/ 546652 h 753990"/>
              <a:gd name="connsiteX23" fmla="*/ 228600 w 2217876"/>
              <a:gd name="connsiteY23" fmla="*/ 556591 h 753990"/>
              <a:gd name="connsiteX24" fmla="*/ 327991 w 2217876"/>
              <a:gd name="connsiteY24" fmla="*/ 586409 h 753990"/>
              <a:gd name="connsiteX25" fmla="*/ 407504 w 2217876"/>
              <a:gd name="connsiteY25" fmla="*/ 606287 h 753990"/>
              <a:gd name="connsiteX26" fmla="*/ 467139 w 2217876"/>
              <a:gd name="connsiteY26" fmla="*/ 616226 h 753990"/>
              <a:gd name="connsiteX27" fmla="*/ 536713 w 2217876"/>
              <a:gd name="connsiteY27" fmla="*/ 636104 h 753990"/>
              <a:gd name="connsiteX28" fmla="*/ 665921 w 2217876"/>
              <a:gd name="connsiteY28" fmla="*/ 646043 h 753990"/>
              <a:gd name="connsiteX29" fmla="*/ 1113182 w 2217876"/>
              <a:gd name="connsiteY29" fmla="*/ 665922 h 753990"/>
              <a:gd name="connsiteX30" fmla="*/ 1282147 w 2217876"/>
              <a:gd name="connsiteY30" fmla="*/ 675861 h 753990"/>
              <a:gd name="connsiteX31" fmla="*/ 1351721 w 2217876"/>
              <a:gd name="connsiteY31" fmla="*/ 685800 h 753990"/>
              <a:gd name="connsiteX32" fmla="*/ 1451113 w 2217876"/>
              <a:gd name="connsiteY32" fmla="*/ 715617 h 753990"/>
              <a:gd name="connsiteX33" fmla="*/ 1620078 w 2217876"/>
              <a:gd name="connsiteY33" fmla="*/ 725556 h 753990"/>
              <a:gd name="connsiteX34" fmla="*/ 1759226 w 2217876"/>
              <a:gd name="connsiteY34" fmla="*/ 735496 h 753990"/>
              <a:gd name="connsiteX35" fmla="*/ 1798982 w 2217876"/>
              <a:gd name="connsiteY35" fmla="*/ 745435 h 753990"/>
              <a:gd name="connsiteX36" fmla="*/ 2206487 w 2217876"/>
              <a:gd name="connsiteY36" fmla="*/ 725556 h 753990"/>
              <a:gd name="connsiteX37" fmla="*/ 2206487 w 2217876"/>
              <a:gd name="connsiteY37" fmla="*/ 626165 h 753990"/>
              <a:gd name="connsiteX38" fmla="*/ 2196547 w 2217876"/>
              <a:gd name="connsiteY38" fmla="*/ 596348 h 753990"/>
              <a:gd name="connsiteX39" fmla="*/ 2146852 w 2217876"/>
              <a:gd name="connsiteY39" fmla="*/ 546652 h 753990"/>
              <a:gd name="connsiteX40" fmla="*/ 2136913 w 2217876"/>
              <a:gd name="connsiteY40" fmla="*/ 516835 h 753990"/>
              <a:gd name="connsiteX41" fmla="*/ 2067339 w 2217876"/>
              <a:gd name="connsiteY41" fmla="*/ 467139 h 753990"/>
              <a:gd name="connsiteX42" fmla="*/ 2017643 w 2217876"/>
              <a:gd name="connsiteY42" fmla="*/ 407504 h 753990"/>
              <a:gd name="connsiteX43" fmla="*/ 1938130 w 2217876"/>
              <a:gd name="connsiteY43" fmla="*/ 347869 h 753990"/>
              <a:gd name="connsiteX44" fmla="*/ 1908313 w 2217876"/>
              <a:gd name="connsiteY44" fmla="*/ 337930 h 753990"/>
              <a:gd name="connsiteX45" fmla="*/ 1808921 w 2217876"/>
              <a:gd name="connsiteY45" fmla="*/ 238539 h 753990"/>
              <a:gd name="connsiteX46" fmla="*/ 1749287 w 2217876"/>
              <a:gd name="connsiteY46" fmla="*/ 198782 h 753990"/>
              <a:gd name="connsiteX47" fmla="*/ 1709530 w 2217876"/>
              <a:gd name="connsiteY47" fmla="*/ 178904 h 75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217876" h="753990">
                <a:moveTo>
                  <a:pt x="1888434" y="238539"/>
                </a:moveTo>
                <a:cubicBezTo>
                  <a:pt x="1868556" y="228600"/>
                  <a:pt x="1849435" y="216976"/>
                  <a:pt x="1828800" y="208722"/>
                </a:cubicBezTo>
                <a:cubicBezTo>
                  <a:pt x="1816117" y="203649"/>
                  <a:pt x="1801599" y="204163"/>
                  <a:pt x="1789043" y="198782"/>
                </a:cubicBezTo>
                <a:cubicBezTo>
                  <a:pt x="1700111" y="160668"/>
                  <a:pt x="1842451" y="192775"/>
                  <a:pt x="1699591" y="168965"/>
                </a:cubicBezTo>
                <a:cubicBezTo>
                  <a:pt x="1616330" y="127336"/>
                  <a:pt x="1709103" y="168850"/>
                  <a:pt x="1600200" y="139148"/>
                </a:cubicBezTo>
                <a:cubicBezTo>
                  <a:pt x="1582987" y="134453"/>
                  <a:pt x="1567593" y="124396"/>
                  <a:pt x="1550504" y="119269"/>
                </a:cubicBezTo>
                <a:cubicBezTo>
                  <a:pt x="1519380" y="109932"/>
                  <a:pt x="1459921" y="104514"/>
                  <a:pt x="1431234" y="99391"/>
                </a:cubicBezTo>
                <a:cubicBezTo>
                  <a:pt x="1361512" y="86941"/>
                  <a:pt x="1291223" y="76812"/>
                  <a:pt x="1222513" y="59635"/>
                </a:cubicBezTo>
                <a:cubicBezTo>
                  <a:pt x="1130164" y="36548"/>
                  <a:pt x="1244975" y="64128"/>
                  <a:pt x="1123121" y="39756"/>
                </a:cubicBezTo>
                <a:cubicBezTo>
                  <a:pt x="1109726" y="37077"/>
                  <a:pt x="1096919" y="31511"/>
                  <a:pt x="1083365" y="29817"/>
                </a:cubicBezTo>
                <a:cubicBezTo>
                  <a:pt x="906835" y="7751"/>
                  <a:pt x="863152" y="8868"/>
                  <a:pt x="685800" y="0"/>
                </a:cubicBezTo>
                <a:cubicBezTo>
                  <a:pt x="530087" y="3313"/>
                  <a:pt x="374150" y="969"/>
                  <a:pt x="218660" y="9939"/>
                </a:cubicBezTo>
                <a:cubicBezTo>
                  <a:pt x="200849" y="10967"/>
                  <a:pt x="185670" y="23553"/>
                  <a:pt x="168965" y="29817"/>
                </a:cubicBezTo>
                <a:cubicBezTo>
                  <a:pt x="159155" y="33496"/>
                  <a:pt x="149086" y="36443"/>
                  <a:pt x="139147" y="39756"/>
                </a:cubicBezTo>
                <a:cubicBezTo>
                  <a:pt x="129208" y="49695"/>
                  <a:pt x="121025" y="61777"/>
                  <a:pt x="109330" y="69574"/>
                </a:cubicBezTo>
                <a:cubicBezTo>
                  <a:pt x="100613" y="75385"/>
                  <a:pt x="87694" y="72968"/>
                  <a:pt x="79513" y="79513"/>
                </a:cubicBezTo>
                <a:cubicBezTo>
                  <a:pt x="70185" y="86975"/>
                  <a:pt x="67281" y="100153"/>
                  <a:pt x="59634" y="109330"/>
                </a:cubicBezTo>
                <a:cubicBezTo>
                  <a:pt x="50635" y="120128"/>
                  <a:pt x="39756" y="129209"/>
                  <a:pt x="29817" y="139148"/>
                </a:cubicBezTo>
                <a:cubicBezTo>
                  <a:pt x="26504" y="149087"/>
                  <a:pt x="24563" y="159594"/>
                  <a:pt x="19878" y="168965"/>
                </a:cubicBezTo>
                <a:cubicBezTo>
                  <a:pt x="14536" y="179649"/>
                  <a:pt x="0" y="186837"/>
                  <a:pt x="0" y="198782"/>
                </a:cubicBezTo>
                <a:cubicBezTo>
                  <a:pt x="0" y="275270"/>
                  <a:pt x="-462" y="353649"/>
                  <a:pt x="19878" y="427382"/>
                </a:cubicBezTo>
                <a:cubicBezTo>
                  <a:pt x="35195" y="482907"/>
                  <a:pt x="117969" y="501438"/>
                  <a:pt x="159026" y="516835"/>
                </a:cubicBezTo>
                <a:cubicBezTo>
                  <a:pt x="168965" y="526774"/>
                  <a:pt x="176639" y="539678"/>
                  <a:pt x="188843" y="546652"/>
                </a:cubicBezTo>
                <a:cubicBezTo>
                  <a:pt x="200703" y="553429"/>
                  <a:pt x="215810" y="551795"/>
                  <a:pt x="228600" y="556591"/>
                </a:cubicBezTo>
                <a:cubicBezTo>
                  <a:pt x="347498" y="601177"/>
                  <a:pt x="170612" y="552684"/>
                  <a:pt x="327991" y="586409"/>
                </a:cubicBezTo>
                <a:cubicBezTo>
                  <a:pt x="354705" y="592133"/>
                  <a:pt x="380790" y="600563"/>
                  <a:pt x="407504" y="606287"/>
                </a:cubicBezTo>
                <a:cubicBezTo>
                  <a:pt x="427209" y="610509"/>
                  <a:pt x="447503" y="611695"/>
                  <a:pt x="467139" y="616226"/>
                </a:cubicBezTo>
                <a:cubicBezTo>
                  <a:pt x="490641" y="621649"/>
                  <a:pt x="512861" y="632526"/>
                  <a:pt x="536713" y="636104"/>
                </a:cubicBezTo>
                <a:cubicBezTo>
                  <a:pt x="579432" y="642512"/>
                  <a:pt x="622852" y="642730"/>
                  <a:pt x="665921" y="646043"/>
                </a:cubicBezTo>
                <a:cubicBezTo>
                  <a:pt x="857939" y="678045"/>
                  <a:pt x="674045" y="650238"/>
                  <a:pt x="1113182" y="665922"/>
                </a:cubicBezTo>
                <a:cubicBezTo>
                  <a:pt x="1169565" y="667936"/>
                  <a:pt x="1225825" y="672548"/>
                  <a:pt x="1282147" y="675861"/>
                </a:cubicBezTo>
                <a:cubicBezTo>
                  <a:pt x="1305338" y="679174"/>
                  <a:pt x="1328917" y="680434"/>
                  <a:pt x="1351721" y="685800"/>
                </a:cubicBezTo>
                <a:cubicBezTo>
                  <a:pt x="1385391" y="693722"/>
                  <a:pt x="1416897" y="710548"/>
                  <a:pt x="1451113" y="715617"/>
                </a:cubicBezTo>
                <a:cubicBezTo>
                  <a:pt x="1506923" y="723885"/>
                  <a:pt x="1563776" y="721923"/>
                  <a:pt x="1620078" y="725556"/>
                </a:cubicBezTo>
                <a:lnTo>
                  <a:pt x="1759226" y="735496"/>
                </a:lnTo>
                <a:cubicBezTo>
                  <a:pt x="1772478" y="738809"/>
                  <a:pt x="1785322" y="745435"/>
                  <a:pt x="1798982" y="745435"/>
                </a:cubicBezTo>
                <a:cubicBezTo>
                  <a:pt x="2156501" y="745435"/>
                  <a:pt x="2059742" y="774474"/>
                  <a:pt x="2206487" y="725556"/>
                </a:cubicBezTo>
                <a:cubicBezTo>
                  <a:pt x="2222557" y="677346"/>
                  <a:pt x="2220763" y="697543"/>
                  <a:pt x="2206487" y="626165"/>
                </a:cubicBezTo>
                <a:cubicBezTo>
                  <a:pt x="2204432" y="615892"/>
                  <a:pt x="2202833" y="604729"/>
                  <a:pt x="2196547" y="596348"/>
                </a:cubicBezTo>
                <a:cubicBezTo>
                  <a:pt x="2182491" y="577607"/>
                  <a:pt x="2146852" y="546652"/>
                  <a:pt x="2146852" y="546652"/>
                </a:cubicBezTo>
                <a:cubicBezTo>
                  <a:pt x="2143539" y="536713"/>
                  <a:pt x="2143620" y="524883"/>
                  <a:pt x="2136913" y="516835"/>
                </a:cubicBezTo>
                <a:cubicBezTo>
                  <a:pt x="2129207" y="507588"/>
                  <a:pt x="2080937" y="476204"/>
                  <a:pt x="2067339" y="467139"/>
                </a:cubicBezTo>
                <a:cubicBezTo>
                  <a:pt x="2048336" y="438636"/>
                  <a:pt x="2045700" y="430460"/>
                  <a:pt x="2017643" y="407504"/>
                </a:cubicBezTo>
                <a:cubicBezTo>
                  <a:pt x="1992002" y="386524"/>
                  <a:pt x="1969560" y="358346"/>
                  <a:pt x="1938130" y="347869"/>
                </a:cubicBezTo>
                <a:lnTo>
                  <a:pt x="1908313" y="337930"/>
                </a:lnTo>
                <a:cubicBezTo>
                  <a:pt x="1849161" y="243288"/>
                  <a:pt x="1887637" y="270025"/>
                  <a:pt x="1808921" y="238539"/>
                </a:cubicBezTo>
                <a:cubicBezTo>
                  <a:pt x="1752401" y="182019"/>
                  <a:pt x="1806820" y="227549"/>
                  <a:pt x="1749287" y="198782"/>
                </a:cubicBezTo>
                <a:cubicBezTo>
                  <a:pt x="1705856" y="177066"/>
                  <a:pt x="1734425" y="178904"/>
                  <a:pt x="1709530" y="17890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cxnSp>
        <p:nvCxnSpPr>
          <p:cNvPr id="6" name="Lige pilforbindelse 5">
            <a:extLst>
              <a:ext uri="{FF2B5EF4-FFF2-40B4-BE49-F238E27FC236}">
                <a16:creationId xmlns:a16="http://schemas.microsoft.com/office/drawing/2014/main" id="{F0929DF3-B841-4648-A723-90A553D45214}"/>
              </a:ext>
            </a:extLst>
          </p:cNvPr>
          <p:cNvCxnSpPr/>
          <p:nvPr/>
        </p:nvCxnSpPr>
        <p:spPr>
          <a:xfrm flipH="1">
            <a:off x="3203575" y="2505075"/>
            <a:ext cx="1100138" cy="1905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64D81787-CA5F-49AC-926D-A2DD5E6D38C4}"/>
              </a:ext>
            </a:extLst>
          </p:cNvPr>
          <p:cNvCxnSpPr/>
          <p:nvPr/>
        </p:nvCxnSpPr>
        <p:spPr>
          <a:xfrm>
            <a:off x="4868863" y="2933700"/>
            <a:ext cx="0" cy="7826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2F4E1A53-137F-457E-B418-AD9C299A839A}"/>
              </a:ext>
            </a:extLst>
          </p:cNvPr>
          <p:cNvCxnSpPr/>
          <p:nvPr/>
        </p:nvCxnSpPr>
        <p:spPr>
          <a:xfrm>
            <a:off x="5051425" y="2659063"/>
            <a:ext cx="1824038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691448B3-4D93-4394-B374-1ED299844FC7}"/>
              </a:ext>
            </a:extLst>
          </p:cNvPr>
          <p:cNvCxnSpPr/>
          <p:nvPr/>
        </p:nvCxnSpPr>
        <p:spPr>
          <a:xfrm>
            <a:off x="2339975" y="2881313"/>
            <a:ext cx="0" cy="10080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boks 11">
            <a:extLst>
              <a:ext uri="{FF2B5EF4-FFF2-40B4-BE49-F238E27FC236}">
                <a16:creationId xmlns:a16="http://schemas.microsoft.com/office/drawing/2014/main" id="{963BC62E-F24A-4DD5-A51A-5A037D97C87D}"/>
              </a:ext>
            </a:extLst>
          </p:cNvPr>
          <p:cNvSpPr txBox="1"/>
          <p:nvPr/>
        </p:nvSpPr>
        <p:spPr>
          <a:xfrm>
            <a:off x="4284663" y="1852613"/>
            <a:ext cx="2800350" cy="369887"/>
          </a:xfrm>
          <a:prstGeom prst="rect">
            <a:avLst/>
          </a:prstGeom>
          <a:solidFill>
            <a:schemeClr val="accent1">
              <a:lumMod val="40000"/>
              <a:lumOff val="60000"/>
              <a:alpha val="58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a-DK" dirty="0">
                <a:latin typeface="Arial" charset="0"/>
                <a:cs typeface="Arial" charset="0"/>
              </a:rPr>
              <a:t>Europæiske kolonimagter</a:t>
            </a:r>
          </a:p>
        </p:txBody>
      </p:sp>
      <p:sp>
        <p:nvSpPr>
          <p:cNvPr id="15" name="Tekstboks 14">
            <a:extLst>
              <a:ext uri="{FF2B5EF4-FFF2-40B4-BE49-F238E27FC236}">
                <a16:creationId xmlns:a16="http://schemas.microsoft.com/office/drawing/2014/main" id="{8065E602-BFCE-4FFF-BF42-111AF6D70D66}"/>
              </a:ext>
            </a:extLst>
          </p:cNvPr>
          <p:cNvSpPr txBox="1"/>
          <p:nvPr/>
        </p:nvSpPr>
        <p:spPr>
          <a:xfrm>
            <a:off x="300038" y="1898650"/>
            <a:ext cx="2903537" cy="646113"/>
          </a:xfrm>
          <a:prstGeom prst="rect">
            <a:avLst/>
          </a:prstGeom>
          <a:solidFill>
            <a:schemeClr val="accent1">
              <a:lumMod val="40000"/>
              <a:lumOff val="60000"/>
              <a:alpha val="58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a-DK" dirty="0">
                <a:latin typeface="Arial" charset="0"/>
                <a:cs typeface="Arial" charset="0"/>
              </a:rPr>
              <a:t>USA og den </a:t>
            </a:r>
            <a:br>
              <a:rPr lang="da-DK" dirty="0">
                <a:latin typeface="Arial" charset="0"/>
                <a:cs typeface="Arial" charset="0"/>
              </a:rPr>
            </a:br>
            <a:r>
              <a:rPr lang="da-DK" dirty="0">
                <a:latin typeface="Arial" charset="0"/>
                <a:cs typeface="Arial" charset="0"/>
              </a:rPr>
              <a:t>Latinamerikanske baggård</a:t>
            </a:r>
          </a:p>
        </p:txBody>
      </p:sp>
      <p:sp>
        <p:nvSpPr>
          <p:cNvPr id="14" name="Tekstboks 13">
            <a:extLst>
              <a:ext uri="{FF2B5EF4-FFF2-40B4-BE49-F238E27FC236}">
                <a16:creationId xmlns:a16="http://schemas.microsoft.com/office/drawing/2014/main" id="{04A42C37-9D3B-4BA1-82C7-6B697A194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0" y="4267200"/>
            <a:ext cx="1762125" cy="6461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Uafhængighed 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1820’erne</a:t>
            </a:r>
          </a:p>
        </p:txBody>
      </p:sp>
      <p:sp>
        <p:nvSpPr>
          <p:cNvPr id="17" name="Tekstboks 16">
            <a:extLst>
              <a:ext uri="{FF2B5EF4-FFF2-40B4-BE49-F238E27FC236}">
                <a16:creationId xmlns:a16="http://schemas.microsoft.com/office/drawing/2014/main" id="{4DB8CE40-496A-43FE-8EE3-EAAF85F3A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9075" y="3573463"/>
            <a:ext cx="1762125" cy="64611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Uafhængighed 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1960’erne</a:t>
            </a:r>
          </a:p>
        </p:txBody>
      </p:sp>
      <p:sp>
        <p:nvSpPr>
          <p:cNvPr id="18" name="Tekstboks 17">
            <a:extLst>
              <a:ext uri="{FF2B5EF4-FFF2-40B4-BE49-F238E27FC236}">
                <a16:creationId xmlns:a16="http://schemas.microsoft.com/office/drawing/2014/main" id="{FCBD96C8-D257-423E-8E81-719DF2156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25" y="3116263"/>
            <a:ext cx="1762125" cy="64611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Uafhængighed 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1940’erne</a:t>
            </a:r>
          </a:p>
        </p:txBody>
      </p:sp>
      <p:sp>
        <p:nvSpPr>
          <p:cNvPr id="19" name="Tekstboks 18">
            <a:extLst>
              <a:ext uri="{FF2B5EF4-FFF2-40B4-BE49-F238E27FC236}">
                <a16:creationId xmlns:a16="http://schemas.microsoft.com/office/drawing/2014/main" id="{4CDB72F4-2ABE-41A7-9793-861795FEF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2695575"/>
            <a:ext cx="1762125" cy="64611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Uafhængighed 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1776</a:t>
            </a:r>
          </a:p>
        </p:txBody>
      </p:sp>
      <p:cxnSp>
        <p:nvCxnSpPr>
          <p:cNvPr id="20" name="Lige pilforbindelse 19">
            <a:extLst>
              <a:ext uri="{FF2B5EF4-FFF2-40B4-BE49-F238E27FC236}">
                <a16:creationId xmlns:a16="http://schemas.microsoft.com/office/drawing/2014/main" id="{884F62FC-727B-4B05-90F1-3CC11D7B2D97}"/>
              </a:ext>
            </a:extLst>
          </p:cNvPr>
          <p:cNvCxnSpPr/>
          <p:nvPr/>
        </p:nvCxnSpPr>
        <p:spPr>
          <a:xfrm flipH="1">
            <a:off x="3355975" y="2933700"/>
            <a:ext cx="1512888" cy="13096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>
            <a:extLst>
              <a:ext uri="{FF2B5EF4-FFF2-40B4-BE49-F238E27FC236}">
                <a16:creationId xmlns:a16="http://schemas.microsoft.com/office/drawing/2014/main" id="{9DC5F0C8-8F4E-4028-8230-AB8642EA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Verden under den Kolde Krig</a:t>
            </a:r>
            <a:br>
              <a:rPr lang="da-DK" altLang="da-DK"/>
            </a:br>
            <a:r>
              <a:rPr lang="da-DK" altLang="da-DK"/>
              <a:t>1945-89</a:t>
            </a:r>
          </a:p>
        </p:txBody>
      </p:sp>
      <p:pic>
        <p:nvPicPr>
          <p:cNvPr id="17411" name="Picture 2" descr="http://frberg-hf.dk/intranet/geo/kort/verden.jpg">
            <a:extLst>
              <a:ext uri="{FF2B5EF4-FFF2-40B4-BE49-F238E27FC236}">
                <a16:creationId xmlns:a16="http://schemas.microsoft.com/office/drawing/2014/main" id="{85B54FFC-57B5-463E-8185-CEF7B9967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628775"/>
            <a:ext cx="91344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ombinationstegning 2">
            <a:extLst>
              <a:ext uri="{FF2B5EF4-FFF2-40B4-BE49-F238E27FC236}">
                <a16:creationId xmlns:a16="http://schemas.microsoft.com/office/drawing/2014/main" id="{AA64D79D-98A0-4FC2-B4CA-4A1F91CFA9A2}"/>
              </a:ext>
            </a:extLst>
          </p:cNvPr>
          <p:cNvSpPr/>
          <p:nvPr/>
        </p:nvSpPr>
        <p:spPr>
          <a:xfrm>
            <a:off x="1322388" y="1798638"/>
            <a:ext cx="3736975" cy="1422400"/>
          </a:xfrm>
          <a:custGeom>
            <a:avLst/>
            <a:gdLst>
              <a:gd name="connsiteX0" fmla="*/ 288235 w 3737113"/>
              <a:gd name="connsiteY0" fmla="*/ 1421295 h 1421295"/>
              <a:gd name="connsiteX1" fmla="*/ 2176670 w 3737113"/>
              <a:gd name="connsiteY1" fmla="*/ 1411356 h 1421295"/>
              <a:gd name="connsiteX2" fmla="*/ 2385392 w 3737113"/>
              <a:gd name="connsiteY2" fmla="*/ 1401417 h 1421295"/>
              <a:gd name="connsiteX3" fmla="*/ 2445026 w 3737113"/>
              <a:gd name="connsiteY3" fmla="*/ 1381539 h 1421295"/>
              <a:gd name="connsiteX4" fmla="*/ 2504661 w 3737113"/>
              <a:gd name="connsiteY4" fmla="*/ 1371600 h 1421295"/>
              <a:gd name="connsiteX5" fmla="*/ 2544418 w 3737113"/>
              <a:gd name="connsiteY5" fmla="*/ 1361660 h 1421295"/>
              <a:gd name="connsiteX6" fmla="*/ 2912166 w 3737113"/>
              <a:gd name="connsiteY6" fmla="*/ 1351721 h 1421295"/>
              <a:gd name="connsiteX7" fmla="*/ 2981739 w 3737113"/>
              <a:gd name="connsiteY7" fmla="*/ 1341782 h 1421295"/>
              <a:gd name="connsiteX8" fmla="*/ 3021496 w 3737113"/>
              <a:gd name="connsiteY8" fmla="*/ 1331843 h 1421295"/>
              <a:gd name="connsiteX9" fmla="*/ 3081131 w 3737113"/>
              <a:gd name="connsiteY9" fmla="*/ 1321904 h 1421295"/>
              <a:gd name="connsiteX10" fmla="*/ 3260035 w 3737113"/>
              <a:gd name="connsiteY10" fmla="*/ 1302026 h 1421295"/>
              <a:gd name="connsiteX11" fmla="*/ 3279913 w 3737113"/>
              <a:gd name="connsiteY11" fmla="*/ 1282147 h 1421295"/>
              <a:gd name="connsiteX12" fmla="*/ 3349487 w 3737113"/>
              <a:gd name="connsiteY12" fmla="*/ 1272208 h 1421295"/>
              <a:gd name="connsiteX13" fmla="*/ 3389244 w 3737113"/>
              <a:gd name="connsiteY13" fmla="*/ 1252330 h 1421295"/>
              <a:gd name="connsiteX14" fmla="*/ 3458818 w 3737113"/>
              <a:gd name="connsiteY14" fmla="*/ 1212574 h 1421295"/>
              <a:gd name="connsiteX15" fmla="*/ 3488635 w 3737113"/>
              <a:gd name="connsiteY15" fmla="*/ 1202634 h 1421295"/>
              <a:gd name="connsiteX16" fmla="*/ 3528392 w 3737113"/>
              <a:gd name="connsiteY16" fmla="*/ 1172817 h 1421295"/>
              <a:gd name="connsiteX17" fmla="*/ 3578087 w 3737113"/>
              <a:gd name="connsiteY17" fmla="*/ 1103243 h 1421295"/>
              <a:gd name="connsiteX18" fmla="*/ 3617844 w 3737113"/>
              <a:gd name="connsiteY18" fmla="*/ 1053547 h 1421295"/>
              <a:gd name="connsiteX19" fmla="*/ 3637722 w 3737113"/>
              <a:gd name="connsiteY19" fmla="*/ 1023730 h 1421295"/>
              <a:gd name="connsiteX20" fmla="*/ 3687418 w 3737113"/>
              <a:gd name="connsiteY20" fmla="*/ 964095 h 1421295"/>
              <a:gd name="connsiteX21" fmla="*/ 3707296 w 3737113"/>
              <a:gd name="connsiteY21" fmla="*/ 904460 h 1421295"/>
              <a:gd name="connsiteX22" fmla="*/ 3717235 w 3737113"/>
              <a:gd name="connsiteY22" fmla="*/ 874643 h 1421295"/>
              <a:gd name="connsiteX23" fmla="*/ 3737113 w 3737113"/>
              <a:gd name="connsiteY23" fmla="*/ 775252 h 1421295"/>
              <a:gd name="connsiteX24" fmla="*/ 3727174 w 3737113"/>
              <a:gd name="connsiteY24" fmla="*/ 685800 h 1421295"/>
              <a:gd name="connsiteX25" fmla="*/ 3707296 w 3737113"/>
              <a:gd name="connsiteY25" fmla="*/ 626165 h 1421295"/>
              <a:gd name="connsiteX26" fmla="*/ 3697357 w 3737113"/>
              <a:gd name="connsiteY26" fmla="*/ 536713 h 1421295"/>
              <a:gd name="connsiteX27" fmla="*/ 3637722 w 3737113"/>
              <a:gd name="connsiteY27" fmla="*/ 417443 h 1421295"/>
              <a:gd name="connsiteX28" fmla="*/ 3617844 w 3737113"/>
              <a:gd name="connsiteY28" fmla="*/ 387626 h 1421295"/>
              <a:gd name="connsiteX29" fmla="*/ 3578087 w 3737113"/>
              <a:gd name="connsiteY29" fmla="*/ 367747 h 1421295"/>
              <a:gd name="connsiteX30" fmla="*/ 3528392 w 3737113"/>
              <a:gd name="connsiteY30" fmla="*/ 318052 h 1421295"/>
              <a:gd name="connsiteX31" fmla="*/ 3478696 w 3737113"/>
              <a:gd name="connsiteY31" fmla="*/ 258417 h 1421295"/>
              <a:gd name="connsiteX32" fmla="*/ 3409122 w 3737113"/>
              <a:gd name="connsiteY32" fmla="*/ 218660 h 1421295"/>
              <a:gd name="connsiteX33" fmla="*/ 3379305 w 3737113"/>
              <a:gd name="connsiteY33" fmla="*/ 198782 h 1421295"/>
              <a:gd name="connsiteX34" fmla="*/ 3359426 w 3737113"/>
              <a:gd name="connsiteY34" fmla="*/ 178904 h 1421295"/>
              <a:gd name="connsiteX35" fmla="*/ 3329609 w 3737113"/>
              <a:gd name="connsiteY35" fmla="*/ 168965 h 1421295"/>
              <a:gd name="connsiteX36" fmla="*/ 3299792 w 3737113"/>
              <a:gd name="connsiteY36" fmla="*/ 149087 h 1421295"/>
              <a:gd name="connsiteX37" fmla="*/ 3160644 w 3737113"/>
              <a:gd name="connsiteY37" fmla="*/ 99391 h 1421295"/>
              <a:gd name="connsiteX38" fmla="*/ 3120887 w 3737113"/>
              <a:gd name="connsiteY38" fmla="*/ 89452 h 1421295"/>
              <a:gd name="connsiteX39" fmla="*/ 3021496 w 3737113"/>
              <a:gd name="connsiteY39" fmla="*/ 49695 h 1421295"/>
              <a:gd name="connsiteX40" fmla="*/ 2981739 w 3737113"/>
              <a:gd name="connsiteY40" fmla="*/ 39756 h 1421295"/>
              <a:gd name="connsiteX41" fmla="*/ 2912166 w 3737113"/>
              <a:gd name="connsiteY41" fmla="*/ 19878 h 1421295"/>
              <a:gd name="connsiteX42" fmla="*/ 2723322 w 3737113"/>
              <a:gd name="connsiteY42" fmla="*/ 9939 h 1421295"/>
              <a:gd name="connsiteX43" fmla="*/ 2385392 w 3737113"/>
              <a:gd name="connsiteY43" fmla="*/ 0 h 1421295"/>
              <a:gd name="connsiteX44" fmla="*/ 1520687 w 3737113"/>
              <a:gd name="connsiteY44" fmla="*/ 19878 h 1421295"/>
              <a:gd name="connsiteX45" fmla="*/ 1351722 w 3737113"/>
              <a:gd name="connsiteY45" fmla="*/ 39756 h 1421295"/>
              <a:gd name="connsiteX46" fmla="*/ 1172818 w 3737113"/>
              <a:gd name="connsiteY46" fmla="*/ 49695 h 1421295"/>
              <a:gd name="connsiteX47" fmla="*/ 934279 w 3737113"/>
              <a:gd name="connsiteY47" fmla="*/ 109330 h 1421295"/>
              <a:gd name="connsiteX48" fmla="*/ 735496 w 3737113"/>
              <a:gd name="connsiteY48" fmla="*/ 178904 h 1421295"/>
              <a:gd name="connsiteX49" fmla="*/ 646044 w 3737113"/>
              <a:gd name="connsiteY49" fmla="*/ 198782 h 1421295"/>
              <a:gd name="connsiteX50" fmla="*/ 596348 w 3737113"/>
              <a:gd name="connsiteY50" fmla="*/ 228600 h 1421295"/>
              <a:gd name="connsiteX51" fmla="*/ 467139 w 3737113"/>
              <a:gd name="connsiteY51" fmla="*/ 268356 h 1421295"/>
              <a:gd name="connsiteX52" fmla="*/ 417444 w 3737113"/>
              <a:gd name="connsiteY52" fmla="*/ 298174 h 1421295"/>
              <a:gd name="connsiteX53" fmla="*/ 357809 w 3737113"/>
              <a:gd name="connsiteY53" fmla="*/ 337930 h 1421295"/>
              <a:gd name="connsiteX54" fmla="*/ 258418 w 3737113"/>
              <a:gd name="connsiteY54" fmla="*/ 377687 h 1421295"/>
              <a:gd name="connsiteX55" fmla="*/ 248479 w 3737113"/>
              <a:gd name="connsiteY55" fmla="*/ 407504 h 1421295"/>
              <a:gd name="connsiteX56" fmla="*/ 188844 w 3737113"/>
              <a:gd name="connsiteY56" fmla="*/ 457200 h 1421295"/>
              <a:gd name="connsiteX57" fmla="*/ 159026 w 3737113"/>
              <a:gd name="connsiteY57" fmla="*/ 487017 h 1421295"/>
              <a:gd name="connsiteX58" fmla="*/ 139148 w 3737113"/>
              <a:gd name="connsiteY58" fmla="*/ 526774 h 1421295"/>
              <a:gd name="connsiteX59" fmla="*/ 79513 w 3737113"/>
              <a:gd name="connsiteY59" fmla="*/ 576469 h 1421295"/>
              <a:gd name="connsiteX60" fmla="*/ 59635 w 3737113"/>
              <a:gd name="connsiteY60" fmla="*/ 655982 h 1421295"/>
              <a:gd name="connsiteX61" fmla="*/ 29818 w 3737113"/>
              <a:gd name="connsiteY61" fmla="*/ 715617 h 1421295"/>
              <a:gd name="connsiteX62" fmla="*/ 19879 w 3737113"/>
              <a:gd name="connsiteY62" fmla="*/ 775252 h 1421295"/>
              <a:gd name="connsiteX63" fmla="*/ 9939 w 3737113"/>
              <a:gd name="connsiteY63" fmla="*/ 815008 h 1421295"/>
              <a:gd name="connsiteX64" fmla="*/ 0 w 3737113"/>
              <a:gd name="connsiteY64" fmla="*/ 914400 h 1421295"/>
              <a:gd name="connsiteX65" fmla="*/ 9939 w 3737113"/>
              <a:gd name="connsiteY65" fmla="*/ 1172817 h 1421295"/>
              <a:gd name="connsiteX66" fmla="*/ 79513 w 3737113"/>
              <a:gd name="connsiteY66" fmla="*/ 1232452 h 1421295"/>
              <a:gd name="connsiteX67" fmla="*/ 139148 w 3737113"/>
              <a:gd name="connsiteY67" fmla="*/ 1252330 h 1421295"/>
              <a:gd name="connsiteX68" fmla="*/ 168966 w 3737113"/>
              <a:gd name="connsiteY68" fmla="*/ 1262269 h 1421295"/>
              <a:gd name="connsiteX69" fmla="*/ 198783 w 3737113"/>
              <a:gd name="connsiteY69" fmla="*/ 1292087 h 1421295"/>
              <a:gd name="connsiteX70" fmla="*/ 278296 w 3737113"/>
              <a:gd name="connsiteY70" fmla="*/ 1321904 h 1421295"/>
              <a:gd name="connsiteX71" fmla="*/ 308113 w 3737113"/>
              <a:gd name="connsiteY71" fmla="*/ 1341782 h 1421295"/>
              <a:gd name="connsiteX72" fmla="*/ 327992 w 3737113"/>
              <a:gd name="connsiteY72" fmla="*/ 1361660 h 1421295"/>
              <a:gd name="connsiteX73" fmla="*/ 427383 w 3737113"/>
              <a:gd name="connsiteY73" fmla="*/ 1371600 h 1421295"/>
              <a:gd name="connsiteX74" fmla="*/ 467139 w 3737113"/>
              <a:gd name="connsiteY74" fmla="*/ 1401417 h 142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3737113" h="1421295">
                <a:moveTo>
                  <a:pt x="288235" y="1421295"/>
                </a:moveTo>
                <a:lnTo>
                  <a:pt x="2176670" y="1411356"/>
                </a:lnTo>
                <a:cubicBezTo>
                  <a:pt x="2246320" y="1410696"/>
                  <a:pt x="2316165" y="1409109"/>
                  <a:pt x="2385392" y="1401417"/>
                </a:cubicBezTo>
                <a:cubicBezTo>
                  <a:pt x="2406217" y="1399103"/>
                  <a:pt x="2424358" y="1384984"/>
                  <a:pt x="2445026" y="1381539"/>
                </a:cubicBezTo>
                <a:cubicBezTo>
                  <a:pt x="2464904" y="1378226"/>
                  <a:pt x="2484900" y="1375552"/>
                  <a:pt x="2504661" y="1371600"/>
                </a:cubicBezTo>
                <a:cubicBezTo>
                  <a:pt x="2518056" y="1368921"/>
                  <a:pt x="2530774" y="1362326"/>
                  <a:pt x="2544418" y="1361660"/>
                </a:cubicBezTo>
                <a:cubicBezTo>
                  <a:pt x="2666900" y="1355685"/>
                  <a:pt x="2789583" y="1355034"/>
                  <a:pt x="2912166" y="1351721"/>
                </a:cubicBezTo>
                <a:cubicBezTo>
                  <a:pt x="2935357" y="1348408"/>
                  <a:pt x="2958690" y="1345973"/>
                  <a:pt x="2981739" y="1341782"/>
                </a:cubicBezTo>
                <a:cubicBezTo>
                  <a:pt x="2995179" y="1339338"/>
                  <a:pt x="3008101" y="1334522"/>
                  <a:pt x="3021496" y="1331843"/>
                </a:cubicBezTo>
                <a:cubicBezTo>
                  <a:pt x="3041257" y="1327891"/>
                  <a:pt x="3061253" y="1325217"/>
                  <a:pt x="3081131" y="1321904"/>
                </a:cubicBezTo>
                <a:cubicBezTo>
                  <a:pt x="3181691" y="1288384"/>
                  <a:pt x="2988809" y="1349890"/>
                  <a:pt x="3260035" y="1302026"/>
                </a:cubicBezTo>
                <a:cubicBezTo>
                  <a:pt x="3269263" y="1300397"/>
                  <a:pt x="3271023" y="1285110"/>
                  <a:pt x="3279913" y="1282147"/>
                </a:cubicBezTo>
                <a:cubicBezTo>
                  <a:pt x="3302138" y="1274739"/>
                  <a:pt x="3326296" y="1275521"/>
                  <a:pt x="3349487" y="1272208"/>
                </a:cubicBezTo>
                <a:cubicBezTo>
                  <a:pt x="3362739" y="1265582"/>
                  <a:pt x="3376380" y="1259681"/>
                  <a:pt x="3389244" y="1252330"/>
                </a:cubicBezTo>
                <a:cubicBezTo>
                  <a:pt x="3439162" y="1223806"/>
                  <a:pt x="3398736" y="1238324"/>
                  <a:pt x="3458818" y="1212574"/>
                </a:cubicBezTo>
                <a:cubicBezTo>
                  <a:pt x="3468448" y="1208447"/>
                  <a:pt x="3478696" y="1205947"/>
                  <a:pt x="3488635" y="1202634"/>
                </a:cubicBezTo>
                <a:cubicBezTo>
                  <a:pt x="3501887" y="1192695"/>
                  <a:pt x="3518764" y="1186297"/>
                  <a:pt x="3528392" y="1172817"/>
                </a:cubicBezTo>
                <a:cubicBezTo>
                  <a:pt x="3598178" y="1075118"/>
                  <a:pt x="3459702" y="1192032"/>
                  <a:pt x="3578087" y="1103243"/>
                </a:cubicBezTo>
                <a:cubicBezTo>
                  <a:pt x="3597436" y="1045196"/>
                  <a:pt x="3572887" y="1098504"/>
                  <a:pt x="3617844" y="1053547"/>
                </a:cubicBezTo>
                <a:cubicBezTo>
                  <a:pt x="3626291" y="1045100"/>
                  <a:pt x="3630779" y="1033450"/>
                  <a:pt x="3637722" y="1023730"/>
                </a:cubicBezTo>
                <a:cubicBezTo>
                  <a:pt x="3667255" y="982384"/>
                  <a:pt x="3659167" y="992346"/>
                  <a:pt x="3687418" y="964095"/>
                </a:cubicBezTo>
                <a:lnTo>
                  <a:pt x="3707296" y="904460"/>
                </a:lnTo>
                <a:cubicBezTo>
                  <a:pt x="3710609" y="894521"/>
                  <a:pt x="3715180" y="884916"/>
                  <a:pt x="3717235" y="874643"/>
                </a:cubicBezTo>
                <a:lnTo>
                  <a:pt x="3737113" y="775252"/>
                </a:lnTo>
                <a:cubicBezTo>
                  <a:pt x="3733800" y="745435"/>
                  <a:pt x="3733058" y="715218"/>
                  <a:pt x="3727174" y="685800"/>
                </a:cubicBezTo>
                <a:cubicBezTo>
                  <a:pt x="3723065" y="665253"/>
                  <a:pt x="3707296" y="626165"/>
                  <a:pt x="3707296" y="626165"/>
                </a:cubicBezTo>
                <a:cubicBezTo>
                  <a:pt x="3703983" y="596348"/>
                  <a:pt x="3703241" y="566131"/>
                  <a:pt x="3697357" y="536713"/>
                </a:cubicBezTo>
                <a:cubicBezTo>
                  <a:pt x="3685600" y="477926"/>
                  <a:pt x="3671229" y="467703"/>
                  <a:pt x="3637722" y="417443"/>
                </a:cubicBezTo>
                <a:cubicBezTo>
                  <a:pt x="3631096" y="407504"/>
                  <a:pt x="3628528" y="392968"/>
                  <a:pt x="3617844" y="387626"/>
                </a:cubicBezTo>
                <a:lnTo>
                  <a:pt x="3578087" y="367747"/>
                </a:lnTo>
                <a:cubicBezTo>
                  <a:pt x="3525079" y="288235"/>
                  <a:pt x="3594652" y="384312"/>
                  <a:pt x="3528392" y="318052"/>
                </a:cubicBezTo>
                <a:cubicBezTo>
                  <a:pt x="3450212" y="239872"/>
                  <a:pt x="3576386" y="339825"/>
                  <a:pt x="3478696" y="258417"/>
                </a:cubicBezTo>
                <a:cubicBezTo>
                  <a:pt x="3452281" y="236405"/>
                  <a:pt x="3440051" y="236334"/>
                  <a:pt x="3409122" y="218660"/>
                </a:cubicBezTo>
                <a:cubicBezTo>
                  <a:pt x="3398751" y="212733"/>
                  <a:pt x="3388633" y="206244"/>
                  <a:pt x="3379305" y="198782"/>
                </a:cubicBezTo>
                <a:cubicBezTo>
                  <a:pt x="3371988" y="192928"/>
                  <a:pt x="3367461" y="183725"/>
                  <a:pt x="3359426" y="178904"/>
                </a:cubicBezTo>
                <a:cubicBezTo>
                  <a:pt x="3350442" y="173514"/>
                  <a:pt x="3338980" y="173650"/>
                  <a:pt x="3329609" y="168965"/>
                </a:cubicBezTo>
                <a:cubicBezTo>
                  <a:pt x="3318925" y="163623"/>
                  <a:pt x="3310476" y="154429"/>
                  <a:pt x="3299792" y="149087"/>
                </a:cubicBezTo>
                <a:cubicBezTo>
                  <a:pt x="3272590" y="135486"/>
                  <a:pt x="3175988" y="103227"/>
                  <a:pt x="3160644" y="99391"/>
                </a:cubicBezTo>
                <a:cubicBezTo>
                  <a:pt x="3147392" y="96078"/>
                  <a:pt x="3133751" y="94046"/>
                  <a:pt x="3120887" y="89452"/>
                </a:cubicBezTo>
                <a:cubicBezTo>
                  <a:pt x="3087283" y="77451"/>
                  <a:pt x="3056113" y="58349"/>
                  <a:pt x="3021496" y="49695"/>
                </a:cubicBezTo>
                <a:cubicBezTo>
                  <a:pt x="3008244" y="46382"/>
                  <a:pt x="2994874" y="43509"/>
                  <a:pt x="2981739" y="39756"/>
                </a:cubicBezTo>
                <a:cubicBezTo>
                  <a:pt x="2960121" y="33580"/>
                  <a:pt x="2934499" y="21820"/>
                  <a:pt x="2912166" y="19878"/>
                </a:cubicBezTo>
                <a:cubicBezTo>
                  <a:pt x="2849368" y="14417"/>
                  <a:pt x="2786312" y="12316"/>
                  <a:pt x="2723322" y="9939"/>
                </a:cubicBezTo>
                <a:lnTo>
                  <a:pt x="2385392" y="0"/>
                </a:lnTo>
                <a:lnTo>
                  <a:pt x="1520687" y="19878"/>
                </a:lnTo>
                <a:cubicBezTo>
                  <a:pt x="1264519" y="27720"/>
                  <a:pt x="1517265" y="25961"/>
                  <a:pt x="1351722" y="39756"/>
                </a:cubicBezTo>
                <a:cubicBezTo>
                  <a:pt x="1292202" y="44716"/>
                  <a:pt x="1232453" y="46382"/>
                  <a:pt x="1172818" y="49695"/>
                </a:cubicBezTo>
                <a:cubicBezTo>
                  <a:pt x="1029032" y="121589"/>
                  <a:pt x="1216921" y="34951"/>
                  <a:pt x="934279" y="109330"/>
                </a:cubicBezTo>
                <a:cubicBezTo>
                  <a:pt x="866388" y="127196"/>
                  <a:pt x="803602" y="161878"/>
                  <a:pt x="735496" y="178904"/>
                </a:cubicBezTo>
                <a:cubicBezTo>
                  <a:pt x="679350" y="192940"/>
                  <a:pt x="709134" y="186164"/>
                  <a:pt x="646044" y="198782"/>
                </a:cubicBezTo>
                <a:cubicBezTo>
                  <a:pt x="629479" y="208721"/>
                  <a:pt x="614104" y="220990"/>
                  <a:pt x="596348" y="228600"/>
                </a:cubicBezTo>
                <a:cubicBezTo>
                  <a:pt x="548557" y="249082"/>
                  <a:pt x="513649" y="256729"/>
                  <a:pt x="467139" y="268356"/>
                </a:cubicBezTo>
                <a:cubicBezTo>
                  <a:pt x="450574" y="278295"/>
                  <a:pt x="433742" y="287803"/>
                  <a:pt x="417444" y="298174"/>
                </a:cubicBezTo>
                <a:cubicBezTo>
                  <a:pt x="397288" y="311000"/>
                  <a:pt x="380474" y="330375"/>
                  <a:pt x="357809" y="337930"/>
                </a:cubicBezTo>
                <a:cubicBezTo>
                  <a:pt x="284118" y="362493"/>
                  <a:pt x="316915" y="348437"/>
                  <a:pt x="258418" y="377687"/>
                </a:cubicBezTo>
                <a:cubicBezTo>
                  <a:pt x="255105" y="387626"/>
                  <a:pt x="254290" y="398787"/>
                  <a:pt x="248479" y="407504"/>
                </a:cubicBezTo>
                <a:cubicBezTo>
                  <a:pt x="226704" y="440166"/>
                  <a:pt x="216343" y="434284"/>
                  <a:pt x="188844" y="457200"/>
                </a:cubicBezTo>
                <a:cubicBezTo>
                  <a:pt x="178046" y="466199"/>
                  <a:pt x="168965" y="477078"/>
                  <a:pt x="159026" y="487017"/>
                </a:cubicBezTo>
                <a:cubicBezTo>
                  <a:pt x="152400" y="500269"/>
                  <a:pt x="149625" y="516297"/>
                  <a:pt x="139148" y="526774"/>
                </a:cubicBezTo>
                <a:cubicBezTo>
                  <a:pt x="38256" y="627667"/>
                  <a:pt x="148287" y="473314"/>
                  <a:pt x="79513" y="576469"/>
                </a:cubicBezTo>
                <a:cubicBezTo>
                  <a:pt x="72887" y="602973"/>
                  <a:pt x="74789" y="633250"/>
                  <a:pt x="59635" y="655982"/>
                </a:cubicBezTo>
                <a:cubicBezTo>
                  <a:pt x="33946" y="694517"/>
                  <a:pt x="43534" y="674468"/>
                  <a:pt x="29818" y="715617"/>
                </a:cubicBezTo>
                <a:cubicBezTo>
                  <a:pt x="26505" y="735495"/>
                  <a:pt x="23831" y="755491"/>
                  <a:pt x="19879" y="775252"/>
                </a:cubicBezTo>
                <a:cubicBezTo>
                  <a:pt x="17200" y="788647"/>
                  <a:pt x="11871" y="801485"/>
                  <a:pt x="9939" y="815008"/>
                </a:cubicBezTo>
                <a:cubicBezTo>
                  <a:pt x="5230" y="847969"/>
                  <a:pt x="3313" y="881269"/>
                  <a:pt x="0" y="914400"/>
                </a:cubicBezTo>
                <a:cubicBezTo>
                  <a:pt x="3313" y="1000539"/>
                  <a:pt x="-4233" y="1087787"/>
                  <a:pt x="9939" y="1172817"/>
                </a:cubicBezTo>
                <a:cubicBezTo>
                  <a:pt x="11909" y="1184639"/>
                  <a:pt x="63569" y="1225366"/>
                  <a:pt x="79513" y="1232452"/>
                </a:cubicBezTo>
                <a:cubicBezTo>
                  <a:pt x="98661" y="1240962"/>
                  <a:pt x="119270" y="1245704"/>
                  <a:pt x="139148" y="1252330"/>
                </a:cubicBezTo>
                <a:lnTo>
                  <a:pt x="168966" y="1262269"/>
                </a:lnTo>
                <a:cubicBezTo>
                  <a:pt x="178905" y="1272208"/>
                  <a:pt x="186863" y="1284637"/>
                  <a:pt x="198783" y="1292087"/>
                </a:cubicBezTo>
                <a:cubicBezTo>
                  <a:pt x="257374" y="1328706"/>
                  <a:pt x="232042" y="1298777"/>
                  <a:pt x="278296" y="1321904"/>
                </a:cubicBezTo>
                <a:cubicBezTo>
                  <a:pt x="288980" y="1327246"/>
                  <a:pt x="298785" y="1334320"/>
                  <a:pt x="308113" y="1341782"/>
                </a:cubicBezTo>
                <a:cubicBezTo>
                  <a:pt x="315430" y="1347636"/>
                  <a:pt x="318901" y="1359387"/>
                  <a:pt x="327992" y="1361660"/>
                </a:cubicBezTo>
                <a:cubicBezTo>
                  <a:pt x="360293" y="1369735"/>
                  <a:pt x="394253" y="1368287"/>
                  <a:pt x="427383" y="1371600"/>
                </a:cubicBezTo>
                <a:cubicBezTo>
                  <a:pt x="461098" y="1394077"/>
                  <a:pt x="448753" y="1383031"/>
                  <a:pt x="467139" y="140141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4" name="Kombinationstegning 3">
            <a:extLst>
              <a:ext uri="{FF2B5EF4-FFF2-40B4-BE49-F238E27FC236}">
                <a16:creationId xmlns:a16="http://schemas.microsoft.com/office/drawing/2014/main" id="{347F8B10-739A-4F42-91AC-61F9A7120319}"/>
              </a:ext>
            </a:extLst>
          </p:cNvPr>
          <p:cNvSpPr/>
          <p:nvPr/>
        </p:nvSpPr>
        <p:spPr>
          <a:xfrm>
            <a:off x="5038725" y="1828800"/>
            <a:ext cx="2684463" cy="1381125"/>
          </a:xfrm>
          <a:custGeom>
            <a:avLst/>
            <a:gdLst>
              <a:gd name="connsiteX0" fmla="*/ 447261 w 2683565"/>
              <a:gd name="connsiteY0" fmla="*/ 59635 h 1381539"/>
              <a:gd name="connsiteX1" fmla="*/ 347870 w 2683565"/>
              <a:gd name="connsiteY1" fmla="*/ 69574 h 1381539"/>
              <a:gd name="connsiteX2" fmla="*/ 318052 w 2683565"/>
              <a:gd name="connsiteY2" fmla="*/ 79513 h 1381539"/>
              <a:gd name="connsiteX3" fmla="*/ 268357 w 2683565"/>
              <a:gd name="connsiteY3" fmla="*/ 89452 h 1381539"/>
              <a:gd name="connsiteX4" fmla="*/ 228600 w 2683565"/>
              <a:gd name="connsiteY4" fmla="*/ 99391 h 1381539"/>
              <a:gd name="connsiteX5" fmla="*/ 198783 w 2683565"/>
              <a:gd name="connsiteY5" fmla="*/ 119270 h 1381539"/>
              <a:gd name="connsiteX6" fmla="*/ 139148 w 2683565"/>
              <a:gd name="connsiteY6" fmla="*/ 198783 h 1381539"/>
              <a:gd name="connsiteX7" fmla="*/ 119270 w 2683565"/>
              <a:gd name="connsiteY7" fmla="*/ 228600 h 1381539"/>
              <a:gd name="connsiteX8" fmla="*/ 99391 w 2683565"/>
              <a:gd name="connsiteY8" fmla="*/ 337930 h 1381539"/>
              <a:gd name="connsiteX9" fmla="*/ 79513 w 2683565"/>
              <a:gd name="connsiteY9" fmla="*/ 397565 h 1381539"/>
              <a:gd name="connsiteX10" fmla="*/ 69574 w 2683565"/>
              <a:gd name="connsiteY10" fmla="*/ 427383 h 1381539"/>
              <a:gd name="connsiteX11" fmla="*/ 39757 w 2683565"/>
              <a:gd name="connsiteY11" fmla="*/ 487017 h 1381539"/>
              <a:gd name="connsiteX12" fmla="*/ 29818 w 2683565"/>
              <a:gd name="connsiteY12" fmla="*/ 526774 h 1381539"/>
              <a:gd name="connsiteX13" fmla="*/ 19878 w 2683565"/>
              <a:gd name="connsiteY13" fmla="*/ 556591 h 1381539"/>
              <a:gd name="connsiteX14" fmla="*/ 0 w 2683565"/>
              <a:gd name="connsiteY14" fmla="*/ 636104 h 1381539"/>
              <a:gd name="connsiteX15" fmla="*/ 9939 w 2683565"/>
              <a:gd name="connsiteY15" fmla="*/ 715617 h 1381539"/>
              <a:gd name="connsiteX16" fmla="*/ 39757 w 2683565"/>
              <a:gd name="connsiteY16" fmla="*/ 735496 h 1381539"/>
              <a:gd name="connsiteX17" fmla="*/ 109331 w 2683565"/>
              <a:gd name="connsiteY17" fmla="*/ 765313 h 1381539"/>
              <a:gd name="connsiteX18" fmla="*/ 606287 w 2683565"/>
              <a:gd name="connsiteY18" fmla="*/ 775252 h 1381539"/>
              <a:gd name="connsiteX19" fmla="*/ 1202635 w 2683565"/>
              <a:gd name="connsiteY19" fmla="*/ 785191 h 1381539"/>
              <a:gd name="connsiteX20" fmla="*/ 1321904 w 2683565"/>
              <a:gd name="connsiteY20" fmla="*/ 795130 h 1381539"/>
              <a:gd name="connsiteX21" fmla="*/ 1351722 w 2683565"/>
              <a:gd name="connsiteY21" fmla="*/ 805070 h 1381539"/>
              <a:gd name="connsiteX22" fmla="*/ 1411357 w 2683565"/>
              <a:gd name="connsiteY22" fmla="*/ 815009 h 1381539"/>
              <a:gd name="connsiteX23" fmla="*/ 1451113 w 2683565"/>
              <a:gd name="connsiteY23" fmla="*/ 824948 h 1381539"/>
              <a:gd name="connsiteX24" fmla="*/ 1480931 w 2683565"/>
              <a:gd name="connsiteY24" fmla="*/ 854765 h 1381539"/>
              <a:gd name="connsiteX25" fmla="*/ 1500809 w 2683565"/>
              <a:gd name="connsiteY25" fmla="*/ 914400 h 1381539"/>
              <a:gd name="connsiteX26" fmla="*/ 1520687 w 2683565"/>
              <a:gd name="connsiteY26" fmla="*/ 974035 h 1381539"/>
              <a:gd name="connsiteX27" fmla="*/ 1530626 w 2683565"/>
              <a:gd name="connsiteY27" fmla="*/ 1003852 h 1381539"/>
              <a:gd name="connsiteX28" fmla="*/ 1550504 w 2683565"/>
              <a:gd name="connsiteY28" fmla="*/ 1033670 h 1381539"/>
              <a:gd name="connsiteX29" fmla="*/ 1560444 w 2683565"/>
              <a:gd name="connsiteY29" fmla="*/ 1063487 h 1381539"/>
              <a:gd name="connsiteX30" fmla="*/ 1590261 w 2683565"/>
              <a:gd name="connsiteY30" fmla="*/ 1073426 h 1381539"/>
              <a:gd name="connsiteX31" fmla="*/ 1610139 w 2683565"/>
              <a:gd name="connsiteY31" fmla="*/ 1103243 h 1381539"/>
              <a:gd name="connsiteX32" fmla="*/ 1659835 w 2683565"/>
              <a:gd name="connsiteY32" fmla="*/ 1152939 h 1381539"/>
              <a:gd name="connsiteX33" fmla="*/ 1729409 w 2683565"/>
              <a:gd name="connsiteY33" fmla="*/ 1232452 h 1381539"/>
              <a:gd name="connsiteX34" fmla="*/ 1769165 w 2683565"/>
              <a:gd name="connsiteY34" fmla="*/ 1252330 h 1381539"/>
              <a:gd name="connsiteX35" fmla="*/ 1828800 w 2683565"/>
              <a:gd name="connsiteY35" fmla="*/ 1282148 h 1381539"/>
              <a:gd name="connsiteX36" fmla="*/ 1908313 w 2683565"/>
              <a:gd name="connsiteY36" fmla="*/ 1321904 h 1381539"/>
              <a:gd name="connsiteX37" fmla="*/ 1997765 w 2683565"/>
              <a:gd name="connsiteY37" fmla="*/ 1341783 h 1381539"/>
              <a:gd name="connsiteX38" fmla="*/ 2027583 w 2683565"/>
              <a:gd name="connsiteY38" fmla="*/ 1351722 h 1381539"/>
              <a:gd name="connsiteX39" fmla="*/ 2067339 w 2683565"/>
              <a:gd name="connsiteY39" fmla="*/ 1361661 h 1381539"/>
              <a:gd name="connsiteX40" fmla="*/ 2097157 w 2683565"/>
              <a:gd name="connsiteY40" fmla="*/ 1371600 h 1381539"/>
              <a:gd name="connsiteX41" fmla="*/ 2246244 w 2683565"/>
              <a:gd name="connsiteY41" fmla="*/ 1381539 h 1381539"/>
              <a:gd name="connsiteX42" fmla="*/ 2425148 w 2683565"/>
              <a:gd name="connsiteY42" fmla="*/ 1371600 h 1381539"/>
              <a:gd name="connsiteX43" fmla="*/ 2454965 w 2683565"/>
              <a:gd name="connsiteY43" fmla="*/ 1361661 h 1381539"/>
              <a:gd name="connsiteX44" fmla="*/ 2474844 w 2683565"/>
              <a:gd name="connsiteY44" fmla="*/ 1341783 h 1381539"/>
              <a:gd name="connsiteX45" fmla="*/ 2494722 w 2683565"/>
              <a:gd name="connsiteY45" fmla="*/ 1282148 h 1381539"/>
              <a:gd name="connsiteX46" fmla="*/ 2504661 w 2683565"/>
              <a:gd name="connsiteY46" fmla="*/ 1252330 h 1381539"/>
              <a:gd name="connsiteX47" fmla="*/ 2514600 w 2683565"/>
              <a:gd name="connsiteY47" fmla="*/ 1192696 h 1381539"/>
              <a:gd name="connsiteX48" fmla="*/ 2524539 w 2683565"/>
              <a:gd name="connsiteY48" fmla="*/ 1152939 h 1381539"/>
              <a:gd name="connsiteX49" fmla="*/ 2534478 w 2683565"/>
              <a:gd name="connsiteY49" fmla="*/ 1093304 h 1381539"/>
              <a:gd name="connsiteX50" fmla="*/ 2544418 w 2683565"/>
              <a:gd name="connsiteY50" fmla="*/ 1063487 h 1381539"/>
              <a:gd name="connsiteX51" fmla="*/ 2554357 w 2683565"/>
              <a:gd name="connsiteY51" fmla="*/ 1023730 h 1381539"/>
              <a:gd name="connsiteX52" fmla="*/ 2574235 w 2683565"/>
              <a:gd name="connsiteY52" fmla="*/ 964096 h 1381539"/>
              <a:gd name="connsiteX53" fmla="*/ 2584174 w 2683565"/>
              <a:gd name="connsiteY53" fmla="*/ 914400 h 1381539"/>
              <a:gd name="connsiteX54" fmla="*/ 2604052 w 2683565"/>
              <a:gd name="connsiteY54" fmla="*/ 854765 h 1381539"/>
              <a:gd name="connsiteX55" fmla="*/ 2613991 w 2683565"/>
              <a:gd name="connsiteY55" fmla="*/ 824948 h 1381539"/>
              <a:gd name="connsiteX56" fmla="*/ 2633870 w 2683565"/>
              <a:gd name="connsiteY56" fmla="*/ 755374 h 1381539"/>
              <a:gd name="connsiteX57" fmla="*/ 2653748 w 2683565"/>
              <a:gd name="connsiteY57" fmla="*/ 725557 h 1381539"/>
              <a:gd name="connsiteX58" fmla="*/ 2673626 w 2683565"/>
              <a:gd name="connsiteY58" fmla="*/ 665922 h 1381539"/>
              <a:gd name="connsiteX59" fmla="*/ 2683565 w 2683565"/>
              <a:gd name="connsiteY59" fmla="*/ 636104 h 1381539"/>
              <a:gd name="connsiteX60" fmla="*/ 2663687 w 2683565"/>
              <a:gd name="connsiteY60" fmla="*/ 447261 h 1381539"/>
              <a:gd name="connsiteX61" fmla="*/ 2653748 w 2683565"/>
              <a:gd name="connsiteY61" fmla="*/ 417443 h 1381539"/>
              <a:gd name="connsiteX62" fmla="*/ 2633870 w 2683565"/>
              <a:gd name="connsiteY62" fmla="*/ 377687 h 1381539"/>
              <a:gd name="connsiteX63" fmla="*/ 2613991 w 2683565"/>
              <a:gd name="connsiteY63" fmla="*/ 357809 h 1381539"/>
              <a:gd name="connsiteX64" fmla="*/ 2534478 w 2683565"/>
              <a:gd name="connsiteY64" fmla="*/ 318052 h 1381539"/>
              <a:gd name="connsiteX65" fmla="*/ 2474844 w 2683565"/>
              <a:gd name="connsiteY65" fmla="*/ 298174 h 1381539"/>
              <a:gd name="connsiteX66" fmla="*/ 2415209 w 2683565"/>
              <a:gd name="connsiteY66" fmla="*/ 268357 h 1381539"/>
              <a:gd name="connsiteX67" fmla="*/ 2206487 w 2683565"/>
              <a:gd name="connsiteY67" fmla="*/ 168965 h 1381539"/>
              <a:gd name="connsiteX68" fmla="*/ 1997765 w 2683565"/>
              <a:gd name="connsiteY68" fmla="*/ 99391 h 1381539"/>
              <a:gd name="connsiteX69" fmla="*/ 1689652 w 2683565"/>
              <a:gd name="connsiteY69" fmla="*/ 39757 h 1381539"/>
              <a:gd name="connsiteX70" fmla="*/ 1590261 w 2683565"/>
              <a:gd name="connsiteY70" fmla="*/ 19878 h 1381539"/>
              <a:gd name="connsiteX71" fmla="*/ 1351722 w 2683565"/>
              <a:gd name="connsiteY71" fmla="*/ 0 h 1381539"/>
              <a:gd name="connsiteX72" fmla="*/ 496957 w 2683565"/>
              <a:gd name="connsiteY72" fmla="*/ 9939 h 1381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2683565" h="1381539">
                <a:moveTo>
                  <a:pt x="447261" y="59635"/>
                </a:moveTo>
                <a:cubicBezTo>
                  <a:pt x="414131" y="62948"/>
                  <a:pt x="380778" y="64511"/>
                  <a:pt x="347870" y="69574"/>
                </a:cubicBezTo>
                <a:cubicBezTo>
                  <a:pt x="337515" y="71167"/>
                  <a:pt x="328216" y="76972"/>
                  <a:pt x="318052" y="79513"/>
                </a:cubicBezTo>
                <a:cubicBezTo>
                  <a:pt x="301663" y="83610"/>
                  <a:pt x="284848" y="85787"/>
                  <a:pt x="268357" y="89452"/>
                </a:cubicBezTo>
                <a:cubicBezTo>
                  <a:pt x="255022" y="92415"/>
                  <a:pt x="241852" y="96078"/>
                  <a:pt x="228600" y="99391"/>
                </a:cubicBezTo>
                <a:cubicBezTo>
                  <a:pt x="218661" y="106017"/>
                  <a:pt x="208111" y="111808"/>
                  <a:pt x="198783" y="119270"/>
                </a:cubicBezTo>
                <a:cubicBezTo>
                  <a:pt x="172514" y="140286"/>
                  <a:pt x="157324" y="171518"/>
                  <a:pt x="139148" y="198783"/>
                </a:cubicBezTo>
                <a:lnTo>
                  <a:pt x="119270" y="228600"/>
                </a:lnTo>
                <a:cubicBezTo>
                  <a:pt x="116020" y="248098"/>
                  <a:pt x="105348" y="316088"/>
                  <a:pt x="99391" y="337930"/>
                </a:cubicBezTo>
                <a:cubicBezTo>
                  <a:pt x="93878" y="358145"/>
                  <a:pt x="86139" y="377687"/>
                  <a:pt x="79513" y="397565"/>
                </a:cubicBezTo>
                <a:cubicBezTo>
                  <a:pt x="76200" y="407504"/>
                  <a:pt x="75386" y="418666"/>
                  <a:pt x="69574" y="427383"/>
                </a:cubicBezTo>
                <a:cubicBezTo>
                  <a:pt x="47795" y="460052"/>
                  <a:pt x="50044" y="451012"/>
                  <a:pt x="39757" y="487017"/>
                </a:cubicBezTo>
                <a:cubicBezTo>
                  <a:pt x="36004" y="500152"/>
                  <a:pt x="33571" y="513639"/>
                  <a:pt x="29818" y="526774"/>
                </a:cubicBezTo>
                <a:cubicBezTo>
                  <a:pt x="26940" y="536848"/>
                  <a:pt x="22419" y="546427"/>
                  <a:pt x="19878" y="556591"/>
                </a:cubicBezTo>
                <a:cubicBezTo>
                  <a:pt x="-4114" y="652555"/>
                  <a:pt x="22722" y="567938"/>
                  <a:pt x="0" y="636104"/>
                </a:cubicBezTo>
                <a:cubicBezTo>
                  <a:pt x="3313" y="662608"/>
                  <a:pt x="19" y="690817"/>
                  <a:pt x="9939" y="715617"/>
                </a:cubicBezTo>
                <a:cubicBezTo>
                  <a:pt x="14376" y="726708"/>
                  <a:pt x="29385" y="729569"/>
                  <a:pt x="39757" y="735496"/>
                </a:cubicBezTo>
                <a:cubicBezTo>
                  <a:pt x="47945" y="740175"/>
                  <a:pt x="94406" y="764750"/>
                  <a:pt x="109331" y="765313"/>
                </a:cubicBezTo>
                <a:cubicBezTo>
                  <a:pt x="274898" y="771561"/>
                  <a:pt x="440629" y="772240"/>
                  <a:pt x="606287" y="775252"/>
                </a:cubicBezTo>
                <a:lnTo>
                  <a:pt x="1202635" y="785191"/>
                </a:lnTo>
                <a:cubicBezTo>
                  <a:pt x="1242391" y="788504"/>
                  <a:pt x="1282360" y="789857"/>
                  <a:pt x="1321904" y="795130"/>
                </a:cubicBezTo>
                <a:cubicBezTo>
                  <a:pt x="1332289" y="796515"/>
                  <a:pt x="1341494" y="802797"/>
                  <a:pt x="1351722" y="805070"/>
                </a:cubicBezTo>
                <a:cubicBezTo>
                  <a:pt x="1371395" y="809442"/>
                  <a:pt x="1391596" y="811057"/>
                  <a:pt x="1411357" y="815009"/>
                </a:cubicBezTo>
                <a:cubicBezTo>
                  <a:pt x="1424752" y="817688"/>
                  <a:pt x="1437861" y="821635"/>
                  <a:pt x="1451113" y="824948"/>
                </a:cubicBezTo>
                <a:cubicBezTo>
                  <a:pt x="1461052" y="834887"/>
                  <a:pt x="1474105" y="842478"/>
                  <a:pt x="1480931" y="854765"/>
                </a:cubicBezTo>
                <a:cubicBezTo>
                  <a:pt x="1491107" y="873082"/>
                  <a:pt x="1494183" y="894522"/>
                  <a:pt x="1500809" y="914400"/>
                </a:cubicBezTo>
                <a:lnTo>
                  <a:pt x="1520687" y="974035"/>
                </a:lnTo>
                <a:cubicBezTo>
                  <a:pt x="1524000" y="983974"/>
                  <a:pt x="1524815" y="995135"/>
                  <a:pt x="1530626" y="1003852"/>
                </a:cubicBezTo>
                <a:cubicBezTo>
                  <a:pt x="1537252" y="1013791"/>
                  <a:pt x="1545162" y="1022986"/>
                  <a:pt x="1550504" y="1033670"/>
                </a:cubicBezTo>
                <a:cubicBezTo>
                  <a:pt x="1555189" y="1043041"/>
                  <a:pt x="1553036" y="1056079"/>
                  <a:pt x="1560444" y="1063487"/>
                </a:cubicBezTo>
                <a:cubicBezTo>
                  <a:pt x="1567852" y="1070895"/>
                  <a:pt x="1580322" y="1070113"/>
                  <a:pt x="1590261" y="1073426"/>
                </a:cubicBezTo>
                <a:cubicBezTo>
                  <a:pt x="1596887" y="1083365"/>
                  <a:pt x="1602273" y="1094253"/>
                  <a:pt x="1610139" y="1103243"/>
                </a:cubicBezTo>
                <a:cubicBezTo>
                  <a:pt x="1625566" y="1120874"/>
                  <a:pt x="1646840" y="1133447"/>
                  <a:pt x="1659835" y="1152939"/>
                </a:cubicBezTo>
                <a:cubicBezTo>
                  <a:pt x="1696025" y="1207225"/>
                  <a:pt x="1684809" y="1206966"/>
                  <a:pt x="1729409" y="1232452"/>
                </a:cubicBezTo>
                <a:cubicBezTo>
                  <a:pt x="1742273" y="1239803"/>
                  <a:pt x="1756837" y="1244111"/>
                  <a:pt x="1769165" y="1252330"/>
                </a:cubicBezTo>
                <a:cubicBezTo>
                  <a:pt x="1822333" y="1287775"/>
                  <a:pt x="1745509" y="1261325"/>
                  <a:pt x="1828800" y="1282148"/>
                </a:cubicBezTo>
                <a:cubicBezTo>
                  <a:pt x="1865322" y="1306495"/>
                  <a:pt x="1859685" y="1305695"/>
                  <a:pt x="1908313" y="1321904"/>
                </a:cubicBezTo>
                <a:cubicBezTo>
                  <a:pt x="1938910" y="1332103"/>
                  <a:pt x="1966270" y="1333909"/>
                  <a:pt x="1997765" y="1341783"/>
                </a:cubicBezTo>
                <a:cubicBezTo>
                  <a:pt x="2007929" y="1344324"/>
                  <a:pt x="2017509" y="1348844"/>
                  <a:pt x="2027583" y="1351722"/>
                </a:cubicBezTo>
                <a:cubicBezTo>
                  <a:pt x="2040717" y="1355475"/>
                  <a:pt x="2054205" y="1357908"/>
                  <a:pt x="2067339" y="1361661"/>
                </a:cubicBezTo>
                <a:cubicBezTo>
                  <a:pt x="2077413" y="1364539"/>
                  <a:pt x="2086744" y="1370443"/>
                  <a:pt x="2097157" y="1371600"/>
                </a:cubicBezTo>
                <a:cubicBezTo>
                  <a:pt x="2146658" y="1377100"/>
                  <a:pt x="2196548" y="1378226"/>
                  <a:pt x="2246244" y="1381539"/>
                </a:cubicBezTo>
                <a:cubicBezTo>
                  <a:pt x="2305879" y="1378226"/>
                  <a:pt x="2365690" y="1377263"/>
                  <a:pt x="2425148" y="1371600"/>
                </a:cubicBezTo>
                <a:cubicBezTo>
                  <a:pt x="2435577" y="1370607"/>
                  <a:pt x="2445981" y="1367051"/>
                  <a:pt x="2454965" y="1361661"/>
                </a:cubicBezTo>
                <a:cubicBezTo>
                  <a:pt x="2463000" y="1356840"/>
                  <a:pt x="2468218" y="1348409"/>
                  <a:pt x="2474844" y="1341783"/>
                </a:cubicBezTo>
                <a:lnTo>
                  <a:pt x="2494722" y="1282148"/>
                </a:lnTo>
                <a:cubicBezTo>
                  <a:pt x="2498035" y="1272209"/>
                  <a:pt x="2502939" y="1262664"/>
                  <a:pt x="2504661" y="1252330"/>
                </a:cubicBezTo>
                <a:cubicBezTo>
                  <a:pt x="2507974" y="1232452"/>
                  <a:pt x="2510648" y="1212457"/>
                  <a:pt x="2514600" y="1192696"/>
                </a:cubicBezTo>
                <a:cubicBezTo>
                  <a:pt x="2517279" y="1179301"/>
                  <a:pt x="2521860" y="1166334"/>
                  <a:pt x="2524539" y="1152939"/>
                </a:cubicBezTo>
                <a:cubicBezTo>
                  <a:pt x="2528491" y="1133178"/>
                  <a:pt x="2530106" y="1112977"/>
                  <a:pt x="2534478" y="1093304"/>
                </a:cubicBezTo>
                <a:cubicBezTo>
                  <a:pt x="2536751" y="1083077"/>
                  <a:pt x="2541540" y="1073561"/>
                  <a:pt x="2544418" y="1063487"/>
                </a:cubicBezTo>
                <a:cubicBezTo>
                  <a:pt x="2548171" y="1050352"/>
                  <a:pt x="2550432" y="1036814"/>
                  <a:pt x="2554357" y="1023730"/>
                </a:cubicBezTo>
                <a:cubicBezTo>
                  <a:pt x="2560378" y="1003660"/>
                  <a:pt x="2570126" y="984642"/>
                  <a:pt x="2574235" y="964096"/>
                </a:cubicBezTo>
                <a:cubicBezTo>
                  <a:pt x="2577548" y="947531"/>
                  <a:pt x="2579729" y="930698"/>
                  <a:pt x="2584174" y="914400"/>
                </a:cubicBezTo>
                <a:cubicBezTo>
                  <a:pt x="2589687" y="894185"/>
                  <a:pt x="2597426" y="874643"/>
                  <a:pt x="2604052" y="854765"/>
                </a:cubicBezTo>
                <a:cubicBezTo>
                  <a:pt x="2607365" y="844826"/>
                  <a:pt x="2611450" y="835112"/>
                  <a:pt x="2613991" y="824948"/>
                </a:cubicBezTo>
                <a:cubicBezTo>
                  <a:pt x="2617175" y="812213"/>
                  <a:pt x="2626742" y="769631"/>
                  <a:pt x="2633870" y="755374"/>
                </a:cubicBezTo>
                <a:cubicBezTo>
                  <a:pt x="2639212" y="744690"/>
                  <a:pt x="2647122" y="735496"/>
                  <a:pt x="2653748" y="725557"/>
                </a:cubicBezTo>
                <a:lnTo>
                  <a:pt x="2673626" y="665922"/>
                </a:lnTo>
                <a:lnTo>
                  <a:pt x="2683565" y="636104"/>
                </a:lnTo>
                <a:cubicBezTo>
                  <a:pt x="2677668" y="553551"/>
                  <a:pt x="2680839" y="515873"/>
                  <a:pt x="2663687" y="447261"/>
                </a:cubicBezTo>
                <a:cubicBezTo>
                  <a:pt x="2661146" y="437097"/>
                  <a:pt x="2657875" y="427073"/>
                  <a:pt x="2653748" y="417443"/>
                </a:cubicBezTo>
                <a:cubicBezTo>
                  <a:pt x="2647912" y="403825"/>
                  <a:pt x="2642089" y="390015"/>
                  <a:pt x="2633870" y="377687"/>
                </a:cubicBezTo>
                <a:cubicBezTo>
                  <a:pt x="2628672" y="369890"/>
                  <a:pt x="2621308" y="363663"/>
                  <a:pt x="2613991" y="357809"/>
                </a:cubicBezTo>
                <a:cubicBezTo>
                  <a:pt x="2586364" y="335707"/>
                  <a:pt x="2569823" y="330905"/>
                  <a:pt x="2534478" y="318052"/>
                </a:cubicBezTo>
                <a:cubicBezTo>
                  <a:pt x="2514786" y="310891"/>
                  <a:pt x="2474844" y="298174"/>
                  <a:pt x="2474844" y="298174"/>
                </a:cubicBezTo>
                <a:cubicBezTo>
                  <a:pt x="2433576" y="256908"/>
                  <a:pt x="2481154" y="297666"/>
                  <a:pt x="2415209" y="268357"/>
                </a:cubicBezTo>
                <a:cubicBezTo>
                  <a:pt x="2347749" y="238375"/>
                  <a:pt x="2277865" y="194457"/>
                  <a:pt x="2206487" y="168965"/>
                </a:cubicBezTo>
                <a:cubicBezTo>
                  <a:pt x="2137422" y="144299"/>
                  <a:pt x="2069766" y="113327"/>
                  <a:pt x="1997765" y="99391"/>
                </a:cubicBezTo>
                <a:lnTo>
                  <a:pt x="1689652" y="39757"/>
                </a:lnTo>
                <a:cubicBezTo>
                  <a:pt x="1689629" y="39752"/>
                  <a:pt x="1590284" y="19881"/>
                  <a:pt x="1590261" y="19878"/>
                </a:cubicBezTo>
                <a:cubicBezTo>
                  <a:pt x="1458046" y="3351"/>
                  <a:pt x="1537407" y="11605"/>
                  <a:pt x="1351722" y="0"/>
                </a:cubicBezTo>
                <a:lnTo>
                  <a:pt x="496957" y="9939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17414" name="Tekstboks 4">
            <a:extLst>
              <a:ext uri="{FF2B5EF4-FFF2-40B4-BE49-F238E27FC236}">
                <a16:creationId xmlns:a16="http://schemas.microsoft.com/office/drawing/2014/main" id="{29EBCF51-6A2D-4CD0-8A9D-3C594CE56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2020888"/>
            <a:ext cx="2519363" cy="368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Kommunistiske verden</a:t>
            </a:r>
          </a:p>
        </p:txBody>
      </p:sp>
      <p:sp>
        <p:nvSpPr>
          <p:cNvPr id="17415" name="Tekstboks 5">
            <a:extLst>
              <a:ext uri="{FF2B5EF4-FFF2-40B4-BE49-F238E27FC236}">
                <a16:creationId xmlns:a16="http://schemas.microsoft.com/office/drawing/2014/main" id="{4C00ED4A-0D3C-4AF0-833D-1091D6B3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938" y="2389188"/>
            <a:ext cx="2300287" cy="3698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Kapitalistiske verden</a:t>
            </a:r>
          </a:p>
        </p:txBody>
      </p:sp>
      <p:sp>
        <p:nvSpPr>
          <p:cNvPr id="7" name="Kombinationstegning 6">
            <a:extLst>
              <a:ext uri="{FF2B5EF4-FFF2-40B4-BE49-F238E27FC236}">
                <a16:creationId xmlns:a16="http://schemas.microsoft.com/office/drawing/2014/main" id="{6B6DD1C0-B9D7-4769-99E1-07BD4F5A8BEF}"/>
              </a:ext>
            </a:extLst>
          </p:cNvPr>
          <p:cNvSpPr/>
          <p:nvPr/>
        </p:nvSpPr>
        <p:spPr>
          <a:xfrm>
            <a:off x="1679575" y="3230563"/>
            <a:ext cx="5953125" cy="1720850"/>
          </a:xfrm>
          <a:custGeom>
            <a:avLst/>
            <a:gdLst>
              <a:gd name="connsiteX0" fmla="*/ 944217 w 5953539"/>
              <a:gd name="connsiteY0" fmla="*/ 129209 h 1719804"/>
              <a:gd name="connsiteX1" fmla="*/ 795130 w 5953539"/>
              <a:gd name="connsiteY1" fmla="*/ 149087 h 1719804"/>
              <a:gd name="connsiteX2" fmla="*/ 665922 w 5953539"/>
              <a:gd name="connsiteY2" fmla="*/ 188843 h 1719804"/>
              <a:gd name="connsiteX3" fmla="*/ 596348 w 5953539"/>
              <a:gd name="connsiteY3" fmla="*/ 218661 h 1719804"/>
              <a:gd name="connsiteX4" fmla="*/ 536713 w 5953539"/>
              <a:gd name="connsiteY4" fmla="*/ 258417 h 1719804"/>
              <a:gd name="connsiteX5" fmla="*/ 487017 w 5953539"/>
              <a:gd name="connsiteY5" fmla="*/ 298174 h 1719804"/>
              <a:gd name="connsiteX6" fmla="*/ 427383 w 5953539"/>
              <a:gd name="connsiteY6" fmla="*/ 327991 h 1719804"/>
              <a:gd name="connsiteX7" fmla="*/ 377687 w 5953539"/>
              <a:gd name="connsiteY7" fmla="*/ 367748 h 1719804"/>
              <a:gd name="connsiteX8" fmla="*/ 278296 w 5953539"/>
              <a:gd name="connsiteY8" fmla="*/ 437322 h 1719804"/>
              <a:gd name="connsiteX9" fmla="*/ 208722 w 5953539"/>
              <a:gd name="connsiteY9" fmla="*/ 506896 h 1719804"/>
              <a:gd name="connsiteX10" fmla="*/ 168965 w 5953539"/>
              <a:gd name="connsiteY10" fmla="*/ 546652 h 1719804"/>
              <a:gd name="connsiteX11" fmla="*/ 129209 w 5953539"/>
              <a:gd name="connsiteY11" fmla="*/ 586409 h 1719804"/>
              <a:gd name="connsiteX12" fmla="*/ 89452 w 5953539"/>
              <a:gd name="connsiteY12" fmla="*/ 616226 h 1719804"/>
              <a:gd name="connsiteX13" fmla="*/ 59635 w 5953539"/>
              <a:gd name="connsiteY13" fmla="*/ 665922 h 1719804"/>
              <a:gd name="connsiteX14" fmla="*/ 19878 w 5953539"/>
              <a:gd name="connsiteY14" fmla="*/ 725556 h 1719804"/>
              <a:gd name="connsiteX15" fmla="*/ 9939 w 5953539"/>
              <a:gd name="connsiteY15" fmla="*/ 785191 h 1719804"/>
              <a:gd name="connsiteX16" fmla="*/ 0 w 5953539"/>
              <a:gd name="connsiteY16" fmla="*/ 824948 h 1719804"/>
              <a:gd name="connsiteX17" fmla="*/ 9939 w 5953539"/>
              <a:gd name="connsiteY17" fmla="*/ 1043609 h 1719804"/>
              <a:gd name="connsiteX18" fmla="*/ 19878 w 5953539"/>
              <a:gd name="connsiteY18" fmla="*/ 1093304 h 1719804"/>
              <a:gd name="connsiteX19" fmla="*/ 49696 w 5953539"/>
              <a:gd name="connsiteY19" fmla="*/ 1123122 h 1719804"/>
              <a:gd name="connsiteX20" fmla="*/ 79513 w 5953539"/>
              <a:gd name="connsiteY20" fmla="*/ 1172817 h 1719804"/>
              <a:gd name="connsiteX21" fmla="*/ 99391 w 5953539"/>
              <a:gd name="connsiteY21" fmla="*/ 1192696 h 1719804"/>
              <a:gd name="connsiteX22" fmla="*/ 119270 w 5953539"/>
              <a:gd name="connsiteY22" fmla="*/ 1222513 h 1719804"/>
              <a:gd name="connsiteX23" fmla="*/ 178904 w 5953539"/>
              <a:gd name="connsiteY23" fmla="*/ 1272209 h 1719804"/>
              <a:gd name="connsiteX24" fmla="*/ 198783 w 5953539"/>
              <a:gd name="connsiteY24" fmla="*/ 1302026 h 1719804"/>
              <a:gd name="connsiteX25" fmla="*/ 288235 w 5953539"/>
              <a:gd name="connsiteY25" fmla="*/ 1361661 h 1719804"/>
              <a:gd name="connsiteX26" fmla="*/ 318052 w 5953539"/>
              <a:gd name="connsiteY26" fmla="*/ 1381539 h 1719804"/>
              <a:gd name="connsiteX27" fmla="*/ 367748 w 5953539"/>
              <a:gd name="connsiteY27" fmla="*/ 1401417 h 1719804"/>
              <a:gd name="connsiteX28" fmla="*/ 397565 w 5953539"/>
              <a:gd name="connsiteY28" fmla="*/ 1421296 h 1719804"/>
              <a:gd name="connsiteX29" fmla="*/ 417444 w 5953539"/>
              <a:gd name="connsiteY29" fmla="*/ 1441174 h 1719804"/>
              <a:gd name="connsiteX30" fmla="*/ 467139 w 5953539"/>
              <a:gd name="connsiteY30" fmla="*/ 1451113 h 1719804"/>
              <a:gd name="connsiteX31" fmla="*/ 477078 w 5953539"/>
              <a:gd name="connsiteY31" fmla="*/ 1480930 h 1719804"/>
              <a:gd name="connsiteX32" fmla="*/ 506896 w 5953539"/>
              <a:gd name="connsiteY32" fmla="*/ 1500809 h 1719804"/>
              <a:gd name="connsiteX33" fmla="*/ 536713 w 5953539"/>
              <a:gd name="connsiteY33" fmla="*/ 1530626 h 1719804"/>
              <a:gd name="connsiteX34" fmla="*/ 556591 w 5953539"/>
              <a:gd name="connsiteY34" fmla="*/ 1560443 h 1719804"/>
              <a:gd name="connsiteX35" fmla="*/ 596348 w 5953539"/>
              <a:gd name="connsiteY35" fmla="*/ 1570383 h 1719804"/>
              <a:gd name="connsiteX36" fmla="*/ 695739 w 5953539"/>
              <a:gd name="connsiteY36" fmla="*/ 1639956 h 1719804"/>
              <a:gd name="connsiteX37" fmla="*/ 725557 w 5953539"/>
              <a:gd name="connsiteY37" fmla="*/ 1659835 h 1719804"/>
              <a:gd name="connsiteX38" fmla="*/ 854765 w 5953539"/>
              <a:gd name="connsiteY38" fmla="*/ 1689652 h 1719804"/>
              <a:gd name="connsiteX39" fmla="*/ 894522 w 5953539"/>
              <a:gd name="connsiteY39" fmla="*/ 1709530 h 1719804"/>
              <a:gd name="connsiteX40" fmla="*/ 954157 w 5953539"/>
              <a:gd name="connsiteY40" fmla="*/ 1719470 h 1719804"/>
              <a:gd name="connsiteX41" fmla="*/ 1262270 w 5953539"/>
              <a:gd name="connsiteY41" fmla="*/ 1709530 h 1719804"/>
              <a:gd name="connsiteX42" fmla="*/ 3518452 w 5953539"/>
              <a:gd name="connsiteY42" fmla="*/ 1709530 h 1719804"/>
              <a:gd name="connsiteX43" fmla="*/ 3578087 w 5953539"/>
              <a:gd name="connsiteY43" fmla="*/ 1689652 h 1719804"/>
              <a:gd name="connsiteX44" fmla="*/ 3697357 w 5953539"/>
              <a:gd name="connsiteY44" fmla="*/ 1649896 h 1719804"/>
              <a:gd name="connsiteX45" fmla="*/ 3747052 w 5953539"/>
              <a:gd name="connsiteY45" fmla="*/ 1620078 h 1719804"/>
              <a:gd name="connsiteX46" fmla="*/ 3866322 w 5953539"/>
              <a:gd name="connsiteY46" fmla="*/ 1600200 h 1719804"/>
              <a:gd name="connsiteX47" fmla="*/ 3945835 w 5953539"/>
              <a:gd name="connsiteY47" fmla="*/ 1570383 h 1719804"/>
              <a:gd name="connsiteX48" fmla="*/ 4035287 w 5953539"/>
              <a:gd name="connsiteY48" fmla="*/ 1550504 h 1719804"/>
              <a:gd name="connsiteX49" fmla="*/ 4114800 w 5953539"/>
              <a:gd name="connsiteY49" fmla="*/ 1510748 h 1719804"/>
              <a:gd name="connsiteX50" fmla="*/ 4144617 w 5953539"/>
              <a:gd name="connsiteY50" fmla="*/ 1490870 h 1719804"/>
              <a:gd name="connsiteX51" fmla="*/ 4194313 w 5953539"/>
              <a:gd name="connsiteY51" fmla="*/ 1480930 h 1719804"/>
              <a:gd name="connsiteX52" fmla="*/ 4412974 w 5953539"/>
              <a:gd name="connsiteY52" fmla="*/ 1401417 h 1719804"/>
              <a:gd name="connsiteX53" fmla="*/ 4522304 w 5953539"/>
              <a:gd name="connsiteY53" fmla="*/ 1391478 h 1719804"/>
              <a:gd name="connsiteX54" fmla="*/ 4552122 w 5953539"/>
              <a:gd name="connsiteY54" fmla="*/ 1381539 h 1719804"/>
              <a:gd name="connsiteX55" fmla="*/ 4611757 w 5953539"/>
              <a:gd name="connsiteY55" fmla="*/ 1351722 h 1719804"/>
              <a:gd name="connsiteX56" fmla="*/ 4790661 w 5953539"/>
              <a:gd name="connsiteY56" fmla="*/ 1321904 h 1719804"/>
              <a:gd name="connsiteX57" fmla="*/ 4850296 w 5953539"/>
              <a:gd name="connsiteY57" fmla="*/ 1311965 h 1719804"/>
              <a:gd name="connsiteX58" fmla="*/ 4919870 w 5953539"/>
              <a:gd name="connsiteY58" fmla="*/ 1282148 h 1719804"/>
              <a:gd name="connsiteX59" fmla="*/ 4999383 w 5953539"/>
              <a:gd name="connsiteY59" fmla="*/ 1252330 h 1719804"/>
              <a:gd name="connsiteX60" fmla="*/ 5098774 w 5953539"/>
              <a:gd name="connsiteY60" fmla="*/ 1222513 h 1719804"/>
              <a:gd name="connsiteX61" fmla="*/ 5158409 w 5953539"/>
              <a:gd name="connsiteY61" fmla="*/ 1182756 h 1719804"/>
              <a:gd name="connsiteX62" fmla="*/ 5218044 w 5953539"/>
              <a:gd name="connsiteY62" fmla="*/ 1143000 h 1719804"/>
              <a:gd name="connsiteX63" fmla="*/ 5247861 w 5953539"/>
              <a:gd name="connsiteY63" fmla="*/ 1123122 h 1719804"/>
              <a:gd name="connsiteX64" fmla="*/ 5287617 w 5953539"/>
              <a:gd name="connsiteY64" fmla="*/ 1113183 h 1719804"/>
              <a:gd name="connsiteX65" fmla="*/ 5337313 w 5953539"/>
              <a:gd name="connsiteY65" fmla="*/ 1083365 h 1719804"/>
              <a:gd name="connsiteX66" fmla="*/ 5367130 w 5953539"/>
              <a:gd name="connsiteY66" fmla="*/ 1073426 h 1719804"/>
              <a:gd name="connsiteX67" fmla="*/ 5456583 w 5953539"/>
              <a:gd name="connsiteY67" fmla="*/ 1023730 h 1719804"/>
              <a:gd name="connsiteX68" fmla="*/ 5496339 w 5953539"/>
              <a:gd name="connsiteY68" fmla="*/ 1013791 h 1719804"/>
              <a:gd name="connsiteX69" fmla="*/ 5575852 w 5953539"/>
              <a:gd name="connsiteY69" fmla="*/ 974035 h 1719804"/>
              <a:gd name="connsiteX70" fmla="*/ 5635487 w 5953539"/>
              <a:gd name="connsiteY70" fmla="*/ 934278 h 1719804"/>
              <a:gd name="connsiteX71" fmla="*/ 5665304 w 5953539"/>
              <a:gd name="connsiteY71" fmla="*/ 904461 h 1719804"/>
              <a:gd name="connsiteX72" fmla="*/ 5705061 w 5953539"/>
              <a:gd name="connsiteY72" fmla="*/ 894522 h 1719804"/>
              <a:gd name="connsiteX73" fmla="*/ 5764696 w 5953539"/>
              <a:gd name="connsiteY73" fmla="*/ 844826 h 1719804"/>
              <a:gd name="connsiteX74" fmla="*/ 5834270 w 5953539"/>
              <a:gd name="connsiteY74" fmla="*/ 815009 h 1719804"/>
              <a:gd name="connsiteX75" fmla="*/ 5874026 w 5953539"/>
              <a:gd name="connsiteY75" fmla="*/ 765313 h 1719804"/>
              <a:gd name="connsiteX76" fmla="*/ 5903844 w 5953539"/>
              <a:gd name="connsiteY76" fmla="*/ 735496 h 1719804"/>
              <a:gd name="connsiteX77" fmla="*/ 5953539 w 5953539"/>
              <a:gd name="connsiteY77" fmla="*/ 665922 h 1719804"/>
              <a:gd name="connsiteX78" fmla="*/ 5933661 w 5953539"/>
              <a:gd name="connsiteY78" fmla="*/ 367748 h 1719804"/>
              <a:gd name="connsiteX79" fmla="*/ 5923722 w 5953539"/>
              <a:gd name="connsiteY79" fmla="*/ 337930 h 1719804"/>
              <a:gd name="connsiteX80" fmla="*/ 5883965 w 5953539"/>
              <a:gd name="connsiteY80" fmla="*/ 318052 h 1719804"/>
              <a:gd name="connsiteX81" fmla="*/ 5834270 w 5953539"/>
              <a:gd name="connsiteY81" fmla="*/ 248478 h 1719804"/>
              <a:gd name="connsiteX82" fmla="*/ 5774635 w 5953539"/>
              <a:gd name="connsiteY82" fmla="*/ 208722 h 1719804"/>
              <a:gd name="connsiteX83" fmla="*/ 5705061 w 5953539"/>
              <a:gd name="connsiteY83" fmla="*/ 149087 h 1719804"/>
              <a:gd name="connsiteX84" fmla="*/ 5595730 w 5953539"/>
              <a:gd name="connsiteY84" fmla="*/ 119270 h 1719804"/>
              <a:gd name="connsiteX85" fmla="*/ 5565913 w 5953539"/>
              <a:gd name="connsiteY85" fmla="*/ 109330 h 1719804"/>
              <a:gd name="connsiteX86" fmla="*/ 5277678 w 5953539"/>
              <a:gd name="connsiteY86" fmla="*/ 79513 h 1719804"/>
              <a:gd name="connsiteX87" fmla="*/ 5198165 w 5953539"/>
              <a:gd name="connsiteY87" fmla="*/ 69574 h 1719804"/>
              <a:gd name="connsiteX88" fmla="*/ 5059017 w 5953539"/>
              <a:gd name="connsiteY88" fmla="*/ 49696 h 1719804"/>
              <a:gd name="connsiteX89" fmla="*/ 4731026 w 5953539"/>
              <a:gd name="connsiteY89" fmla="*/ 39756 h 1719804"/>
              <a:gd name="connsiteX90" fmla="*/ 4651513 w 5953539"/>
              <a:gd name="connsiteY90" fmla="*/ 29817 h 1719804"/>
              <a:gd name="connsiteX91" fmla="*/ 4482548 w 5953539"/>
              <a:gd name="connsiteY91" fmla="*/ 9939 h 1719804"/>
              <a:gd name="connsiteX92" fmla="*/ 4313583 w 5953539"/>
              <a:gd name="connsiteY92" fmla="*/ 0 h 1719804"/>
              <a:gd name="connsiteX93" fmla="*/ 2524539 w 5953539"/>
              <a:gd name="connsiteY93" fmla="*/ 9939 h 1719804"/>
              <a:gd name="connsiteX94" fmla="*/ 2126974 w 5953539"/>
              <a:gd name="connsiteY94" fmla="*/ 19878 h 1719804"/>
              <a:gd name="connsiteX95" fmla="*/ 1540565 w 5953539"/>
              <a:gd name="connsiteY95" fmla="*/ 29817 h 1719804"/>
              <a:gd name="connsiteX96" fmla="*/ 1351722 w 5953539"/>
              <a:gd name="connsiteY96" fmla="*/ 39756 h 1719804"/>
              <a:gd name="connsiteX97" fmla="*/ 1302026 w 5953539"/>
              <a:gd name="connsiteY97" fmla="*/ 49696 h 1719804"/>
              <a:gd name="connsiteX98" fmla="*/ 934278 w 5953539"/>
              <a:gd name="connsiteY98" fmla="*/ 59635 h 1719804"/>
              <a:gd name="connsiteX99" fmla="*/ 834887 w 5953539"/>
              <a:gd name="connsiteY99" fmla="*/ 69574 h 1719804"/>
              <a:gd name="connsiteX100" fmla="*/ 795130 w 5953539"/>
              <a:gd name="connsiteY100" fmla="*/ 129209 h 1719804"/>
              <a:gd name="connsiteX101" fmla="*/ 775252 w 5953539"/>
              <a:gd name="connsiteY101" fmla="*/ 149087 h 171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5953539" h="1719804">
                <a:moveTo>
                  <a:pt x="944217" y="129209"/>
                </a:moveTo>
                <a:cubicBezTo>
                  <a:pt x="884549" y="135839"/>
                  <a:pt x="850896" y="137934"/>
                  <a:pt x="795130" y="149087"/>
                </a:cubicBezTo>
                <a:cubicBezTo>
                  <a:pt x="751227" y="157867"/>
                  <a:pt x="707715" y="174912"/>
                  <a:pt x="665922" y="188843"/>
                </a:cubicBezTo>
                <a:cubicBezTo>
                  <a:pt x="635078" y="199124"/>
                  <a:pt x="627048" y="200241"/>
                  <a:pt x="596348" y="218661"/>
                </a:cubicBezTo>
                <a:cubicBezTo>
                  <a:pt x="575862" y="230953"/>
                  <a:pt x="556034" y="244365"/>
                  <a:pt x="536713" y="258417"/>
                </a:cubicBezTo>
                <a:cubicBezTo>
                  <a:pt x="519556" y="270894"/>
                  <a:pt x="504914" y="286785"/>
                  <a:pt x="487017" y="298174"/>
                </a:cubicBezTo>
                <a:cubicBezTo>
                  <a:pt x="468267" y="310106"/>
                  <a:pt x="446133" y="316059"/>
                  <a:pt x="427383" y="327991"/>
                </a:cubicBezTo>
                <a:cubicBezTo>
                  <a:pt x="409486" y="339380"/>
                  <a:pt x="395066" y="355583"/>
                  <a:pt x="377687" y="367748"/>
                </a:cubicBezTo>
                <a:cubicBezTo>
                  <a:pt x="310227" y="414970"/>
                  <a:pt x="342607" y="378369"/>
                  <a:pt x="278296" y="437322"/>
                </a:cubicBezTo>
                <a:cubicBezTo>
                  <a:pt x="254119" y="459484"/>
                  <a:pt x="231913" y="483705"/>
                  <a:pt x="208722" y="506896"/>
                </a:cubicBezTo>
                <a:lnTo>
                  <a:pt x="168965" y="546652"/>
                </a:lnTo>
                <a:cubicBezTo>
                  <a:pt x="155713" y="559904"/>
                  <a:pt x="144202" y="575164"/>
                  <a:pt x="129209" y="586409"/>
                </a:cubicBezTo>
                <a:lnTo>
                  <a:pt x="89452" y="616226"/>
                </a:lnTo>
                <a:cubicBezTo>
                  <a:pt x="70450" y="673233"/>
                  <a:pt x="92377" y="622266"/>
                  <a:pt x="59635" y="665922"/>
                </a:cubicBezTo>
                <a:cubicBezTo>
                  <a:pt x="45301" y="685034"/>
                  <a:pt x="19878" y="725556"/>
                  <a:pt x="19878" y="725556"/>
                </a:cubicBezTo>
                <a:cubicBezTo>
                  <a:pt x="16565" y="745434"/>
                  <a:pt x="13891" y="765430"/>
                  <a:pt x="9939" y="785191"/>
                </a:cubicBezTo>
                <a:cubicBezTo>
                  <a:pt x="7260" y="798586"/>
                  <a:pt x="0" y="811288"/>
                  <a:pt x="0" y="824948"/>
                </a:cubicBezTo>
                <a:cubicBezTo>
                  <a:pt x="0" y="897910"/>
                  <a:pt x="4549" y="970846"/>
                  <a:pt x="9939" y="1043609"/>
                </a:cubicBezTo>
                <a:cubicBezTo>
                  <a:pt x="11187" y="1060456"/>
                  <a:pt x="12323" y="1078194"/>
                  <a:pt x="19878" y="1093304"/>
                </a:cubicBezTo>
                <a:cubicBezTo>
                  <a:pt x="26164" y="1105876"/>
                  <a:pt x="41262" y="1111877"/>
                  <a:pt x="49696" y="1123122"/>
                </a:cubicBezTo>
                <a:cubicBezTo>
                  <a:pt x="61287" y="1138576"/>
                  <a:pt x="68285" y="1157097"/>
                  <a:pt x="79513" y="1172817"/>
                </a:cubicBezTo>
                <a:cubicBezTo>
                  <a:pt x="84960" y="1180442"/>
                  <a:pt x="93537" y="1185379"/>
                  <a:pt x="99391" y="1192696"/>
                </a:cubicBezTo>
                <a:cubicBezTo>
                  <a:pt x="106853" y="1202024"/>
                  <a:pt x="110823" y="1214066"/>
                  <a:pt x="119270" y="1222513"/>
                </a:cubicBezTo>
                <a:cubicBezTo>
                  <a:pt x="157941" y="1261183"/>
                  <a:pt x="152168" y="1238789"/>
                  <a:pt x="178904" y="1272209"/>
                </a:cubicBezTo>
                <a:cubicBezTo>
                  <a:pt x="186366" y="1281537"/>
                  <a:pt x="190336" y="1293579"/>
                  <a:pt x="198783" y="1302026"/>
                </a:cubicBezTo>
                <a:cubicBezTo>
                  <a:pt x="220840" y="1324082"/>
                  <a:pt x="263000" y="1345889"/>
                  <a:pt x="288235" y="1361661"/>
                </a:cubicBezTo>
                <a:cubicBezTo>
                  <a:pt x="298364" y="1367992"/>
                  <a:pt x="307368" y="1376197"/>
                  <a:pt x="318052" y="1381539"/>
                </a:cubicBezTo>
                <a:cubicBezTo>
                  <a:pt x="334010" y="1389518"/>
                  <a:pt x="351790" y="1393438"/>
                  <a:pt x="367748" y="1401417"/>
                </a:cubicBezTo>
                <a:cubicBezTo>
                  <a:pt x="378432" y="1406759"/>
                  <a:pt x="388237" y="1413834"/>
                  <a:pt x="397565" y="1421296"/>
                </a:cubicBezTo>
                <a:cubicBezTo>
                  <a:pt x="404882" y="1427150"/>
                  <a:pt x="408831" y="1437483"/>
                  <a:pt x="417444" y="1441174"/>
                </a:cubicBezTo>
                <a:cubicBezTo>
                  <a:pt x="432971" y="1447828"/>
                  <a:pt x="450574" y="1447800"/>
                  <a:pt x="467139" y="1451113"/>
                </a:cubicBezTo>
                <a:cubicBezTo>
                  <a:pt x="470452" y="1461052"/>
                  <a:pt x="470533" y="1472749"/>
                  <a:pt x="477078" y="1480930"/>
                </a:cubicBezTo>
                <a:cubicBezTo>
                  <a:pt x="484540" y="1490258"/>
                  <a:pt x="497719" y="1493162"/>
                  <a:pt x="506896" y="1500809"/>
                </a:cubicBezTo>
                <a:cubicBezTo>
                  <a:pt x="517694" y="1509807"/>
                  <a:pt x="527715" y="1519828"/>
                  <a:pt x="536713" y="1530626"/>
                </a:cubicBezTo>
                <a:cubicBezTo>
                  <a:pt x="544360" y="1539803"/>
                  <a:pt x="546652" y="1553817"/>
                  <a:pt x="556591" y="1560443"/>
                </a:cubicBezTo>
                <a:cubicBezTo>
                  <a:pt x="567957" y="1568020"/>
                  <a:pt x="583096" y="1567070"/>
                  <a:pt x="596348" y="1570383"/>
                </a:cubicBezTo>
                <a:cubicBezTo>
                  <a:pt x="665642" y="1639676"/>
                  <a:pt x="628710" y="1623199"/>
                  <a:pt x="695739" y="1639956"/>
                </a:cubicBezTo>
                <a:cubicBezTo>
                  <a:pt x="705678" y="1646582"/>
                  <a:pt x="714331" y="1655753"/>
                  <a:pt x="725557" y="1659835"/>
                </a:cubicBezTo>
                <a:cubicBezTo>
                  <a:pt x="754858" y="1670490"/>
                  <a:pt x="819462" y="1682591"/>
                  <a:pt x="854765" y="1689652"/>
                </a:cubicBezTo>
                <a:cubicBezTo>
                  <a:pt x="868017" y="1696278"/>
                  <a:pt x="880330" y="1705272"/>
                  <a:pt x="894522" y="1709530"/>
                </a:cubicBezTo>
                <a:cubicBezTo>
                  <a:pt x="913825" y="1715321"/>
                  <a:pt x="934004" y="1719470"/>
                  <a:pt x="954157" y="1719470"/>
                </a:cubicBezTo>
                <a:cubicBezTo>
                  <a:pt x="1056915" y="1719470"/>
                  <a:pt x="1159566" y="1712843"/>
                  <a:pt x="1262270" y="1709530"/>
                </a:cubicBezTo>
                <a:cubicBezTo>
                  <a:pt x="2001420" y="1715690"/>
                  <a:pt x="2777916" y="1729191"/>
                  <a:pt x="3518452" y="1709530"/>
                </a:cubicBezTo>
                <a:cubicBezTo>
                  <a:pt x="3539398" y="1708974"/>
                  <a:pt x="3557940" y="1695408"/>
                  <a:pt x="3578087" y="1689652"/>
                </a:cubicBezTo>
                <a:cubicBezTo>
                  <a:pt x="3619332" y="1677868"/>
                  <a:pt x="3658912" y="1669119"/>
                  <a:pt x="3697357" y="1649896"/>
                </a:cubicBezTo>
                <a:cubicBezTo>
                  <a:pt x="3714636" y="1641257"/>
                  <a:pt x="3729773" y="1628717"/>
                  <a:pt x="3747052" y="1620078"/>
                </a:cubicBezTo>
                <a:cubicBezTo>
                  <a:pt x="3780352" y="1603428"/>
                  <a:pt x="3837985" y="1603349"/>
                  <a:pt x="3866322" y="1600200"/>
                </a:cubicBezTo>
                <a:cubicBezTo>
                  <a:pt x="3968359" y="1574691"/>
                  <a:pt x="3841897" y="1609361"/>
                  <a:pt x="3945835" y="1570383"/>
                </a:cubicBezTo>
                <a:cubicBezTo>
                  <a:pt x="3961885" y="1564364"/>
                  <a:pt x="4021783" y="1553205"/>
                  <a:pt x="4035287" y="1550504"/>
                </a:cubicBezTo>
                <a:cubicBezTo>
                  <a:pt x="4091838" y="1493953"/>
                  <a:pt x="4033547" y="1541217"/>
                  <a:pt x="4114800" y="1510748"/>
                </a:cubicBezTo>
                <a:cubicBezTo>
                  <a:pt x="4125985" y="1506554"/>
                  <a:pt x="4133432" y="1495064"/>
                  <a:pt x="4144617" y="1490870"/>
                </a:cubicBezTo>
                <a:cubicBezTo>
                  <a:pt x="4160435" y="1484938"/>
                  <a:pt x="4178286" y="1486272"/>
                  <a:pt x="4194313" y="1480930"/>
                </a:cubicBezTo>
                <a:cubicBezTo>
                  <a:pt x="4240265" y="1465612"/>
                  <a:pt x="4368312" y="1405477"/>
                  <a:pt x="4412974" y="1401417"/>
                </a:cubicBezTo>
                <a:lnTo>
                  <a:pt x="4522304" y="1391478"/>
                </a:lnTo>
                <a:cubicBezTo>
                  <a:pt x="4532243" y="1388165"/>
                  <a:pt x="4542751" y="1386224"/>
                  <a:pt x="4552122" y="1381539"/>
                </a:cubicBezTo>
                <a:cubicBezTo>
                  <a:pt x="4610205" y="1352498"/>
                  <a:pt x="4553461" y="1368378"/>
                  <a:pt x="4611757" y="1351722"/>
                </a:cubicBezTo>
                <a:cubicBezTo>
                  <a:pt x="4680306" y="1332137"/>
                  <a:pt x="4695139" y="1337824"/>
                  <a:pt x="4790661" y="1321904"/>
                </a:cubicBezTo>
                <a:lnTo>
                  <a:pt x="4850296" y="1311965"/>
                </a:lnTo>
                <a:cubicBezTo>
                  <a:pt x="4982147" y="1246039"/>
                  <a:pt x="4817499" y="1326020"/>
                  <a:pt x="4919870" y="1282148"/>
                </a:cubicBezTo>
                <a:cubicBezTo>
                  <a:pt x="4992638" y="1250962"/>
                  <a:pt x="4926080" y="1270657"/>
                  <a:pt x="4999383" y="1252330"/>
                </a:cubicBezTo>
                <a:cubicBezTo>
                  <a:pt x="5084269" y="1195739"/>
                  <a:pt x="4947603" y="1280656"/>
                  <a:pt x="5098774" y="1222513"/>
                </a:cubicBezTo>
                <a:cubicBezTo>
                  <a:pt x="5121072" y="1213937"/>
                  <a:pt x="5138531" y="1196008"/>
                  <a:pt x="5158409" y="1182756"/>
                </a:cubicBezTo>
                <a:lnTo>
                  <a:pt x="5218044" y="1143000"/>
                </a:lnTo>
                <a:cubicBezTo>
                  <a:pt x="5227983" y="1136374"/>
                  <a:pt x="5236272" y="1126019"/>
                  <a:pt x="5247861" y="1123122"/>
                </a:cubicBezTo>
                <a:lnTo>
                  <a:pt x="5287617" y="1113183"/>
                </a:lnTo>
                <a:cubicBezTo>
                  <a:pt x="5304182" y="1103244"/>
                  <a:pt x="5320034" y="1092005"/>
                  <a:pt x="5337313" y="1083365"/>
                </a:cubicBezTo>
                <a:cubicBezTo>
                  <a:pt x="5346684" y="1078680"/>
                  <a:pt x="5357759" y="1078111"/>
                  <a:pt x="5367130" y="1073426"/>
                </a:cubicBezTo>
                <a:cubicBezTo>
                  <a:pt x="5405079" y="1054451"/>
                  <a:pt x="5418301" y="1038086"/>
                  <a:pt x="5456583" y="1023730"/>
                </a:cubicBezTo>
                <a:cubicBezTo>
                  <a:pt x="5469373" y="1018934"/>
                  <a:pt x="5483087" y="1017104"/>
                  <a:pt x="5496339" y="1013791"/>
                </a:cubicBezTo>
                <a:cubicBezTo>
                  <a:pt x="5614733" y="924998"/>
                  <a:pt x="5464192" y="1029865"/>
                  <a:pt x="5575852" y="974035"/>
                </a:cubicBezTo>
                <a:cubicBezTo>
                  <a:pt x="5597221" y="963351"/>
                  <a:pt x="5618594" y="951171"/>
                  <a:pt x="5635487" y="934278"/>
                </a:cubicBezTo>
                <a:cubicBezTo>
                  <a:pt x="5645426" y="924339"/>
                  <a:pt x="5653100" y="911435"/>
                  <a:pt x="5665304" y="904461"/>
                </a:cubicBezTo>
                <a:cubicBezTo>
                  <a:pt x="5677164" y="897684"/>
                  <a:pt x="5691809" y="897835"/>
                  <a:pt x="5705061" y="894522"/>
                </a:cubicBezTo>
                <a:cubicBezTo>
                  <a:pt x="5727744" y="871838"/>
                  <a:pt x="5733190" y="864517"/>
                  <a:pt x="5764696" y="844826"/>
                </a:cubicBezTo>
                <a:cubicBezTo>
                  <a:pt x="5792770" y="827280"/>
                  <a:pt x="5805283" y="824671"/>
                  <a:pt x="5834270" y="815009"/>
                </a:cubicBezTo>
                <a:cubicBezTo>
                  <a:pt x="5892115" y="757161"/>
                  <a:pt x="5811319" y="840560"/>
                  <a:pt x="5874026" y="765313"/>
                </a:cubicBezTo>
                <a:cubicBezTo>
                  <a:pt x="5883025" y="754515"/>
                  <a:pt x="5894696" y="746168"/>
                  <a:pt x="5903844" y="735496"/>
                </a:cubicBezTo>
                <a:cubicBezTo>
                  <a:pt x="5922332" y="713927"/>
                  <a:pt x="5937810" y="689516"/>
                  <a:pt x="5953539" y="665922"/>
                </a:cubicBezTo>
                <a:cubicBezTo>
                  <a:pt x="5946913" y="566531"/>
                  <a:pt x="5942679" y="466951"/>
                  <a:pt x="5933661" y="367748"/>
                </a:cubicBezTo>
                <a:cubicBezTo>
                  <a:pt x="5932712" y="357314"/>
                  <a:pt x="5931130" y="345338"/>
                  <a:pt x="5923722" y="337930"/>
                </a:cubicBezTo>
                <a:cubicBezTo>
                  <a:pt x="5913245" y="327453"/>
                  <a:pt x="5897217" y="324678"/>
                  <a:pt x="5883965" y="318052"/>
                </a:cubicBezTo>
                <a:cubicBezTo>
                  <a:pt x="5874295" y="303548"/>
                  <a:pt x="5844355" y="257442"/>
                  <a:pt x="5834270" y="248478"/>
                </a:cubicBezTo>
                <a:cubicBezTo>
                  <a:pt x="5816414" y="232606"/>
                  <a:pt x="5791528" y="225615"/>
                  <a:pt x="5774635" y="208722"/>
                </a:cubicBezTo>
                <a:cubicBezTo>
                  <a:pt x="5754743" y="188830"/>
                  <a:pt x="5730561" y="161837"/>
                  <a:pt x="5705061" y="149087"/>
                </a:cubicBezTo>
                <a:cubicBezTo>
                  <a:pt x="5662413" y="127763"/>
                  <a:pt x="5639356" y="130177"/>
                  <a:pt x="5595730" y="119270"/>
                </a:cubicBezTo>
                <a:cubicBezTo>
                  <a:pt x="5585566" y="116729"/>
                  <a:pt x="5576186" y="111385"/>
                  <a:pt x="5565913" y="109330"/>
                </a:cubicBezTo>
                <a:cubicBezTo>
                  <a:pt x="5496898" y="95527"/>
                  <a:pt x="5291575" y="81250"/>
                  <a:pt x="5277678" y="79513"/>
                </a:cubicBezTo>
                <a:lnTo>
                  <a:pt x="5198165" y="69574"/>
                </a:lnTo>
                <a:cubicBezTo>
                  <a:pt x="5151741" y="63244"/>
                  <a:pt x="5105849" y="51115"/>
                  <a:pt x="5059017" y="49696"/>
                </a:cubicBezTo>
                <a:lnTo>
                  <a:pt x="4731026" y="39756"/>
                </a:lnTo>
                <a:lnTo>
                  <a:pt x="4651513" y="29817"/>
                </a:lnTo>
                <a:cubicBezTo>
                  <a:pt x="4570270" y="18985"/>
                  <a:pt x="4574988" y="16786"/>
                  <a:pt x="4482548" y="9939"/>
                </a:cubicBezTo>
                <a:cubicBezTo>
                  <a:pt x="4426283" y="5771"/>
                  <a:pt x="4369905" y="3313"/>
                  <a:pt x="4313583" y="0"/>
                </a:cubicBezTo>
                <a:lnTo>
                  <a:pt x="2524539" y="9939"/>
                </a:lnTo>
                <a:cubicBezTo>
                  <a:pt x="2391981" y="11144"/>
                  <a:pt x="2259510" y="17201"/>
                  <a:pt x="2126974" y="19878"/>
                </a:cubicBezTo>
                <a:lnTo>
                  <a:pt x="1540565" y="29817"/>
                </a:lnTo>
                <a:cubicBezTo>
                  <a:pt x="1477617" y="33130"/>
                  <a:pt x="1414539" y="34521"/>
                  <a:pt x="1351722" y="39756"/>
                </a:cubicBezTo>
                <a:cubicBezTo>
                  <a:pt x="1334887" y="41159"/>
                  <a:pt x="1318900" y="48892"/>
                  <a:pt x="1302026" y="49696"/>
                </a:cubicBezTo>
                <a:cubicBezTo>
                  <a:pt x="1179537" y="55529"/>
                  <a:pt x="1056861" y="56322"/>
                  <a:pt x="934278" y="59635"/>
                </a:cubicBezTo>
                <a:cubicBezTo>
                  <a:pt x="901148" y="62948"/>
                  <a:pt x="866710" y="59782"/>
                  <a:pt x="834887" y="69574"/>
                </a:cubicBezTo>
                <a:cubicBezTo>
                  <a:pt x="797693" y="81018"/>
                  <a:pt x="809491" y="105274"/>
                  <a:pt x="795130" y="129209"/>
                </a:cubicBezTo>
                <a:cubicBezTo>
                  <a:pt x="790309" y="137244"/>
                  <a:pt x="781878" y="142461"/>
                  <a:pt x="775252" y="14908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17417" name="Tekstboks 7">
            <a:extLst>
              <a:ext uri="{FF2B5EF4-FFF2-40B4-BE49-F238E27FC236}">
                <a16:creationId xmlns:a16="http://schemas.microsoft.com/office/drawing/2014/main" id="{8566B83F-E65C-4CBE-92BD-F0A1FB0BE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4090988"/>
            <a:ext cx="1235075" cy="369887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Ulandene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8097CB1A-C656-4BA3-A495-C18C6D131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Verden efter 1989</a:t>
            </a:r>
            <a:br>
              <a:rPr lang="da-DK" altLang="da-DK"/>
            </a:br>
            <a:endParaRPr lang="da-DK" altLang="da-DK"/>
          </a:p>
        </p:txBody>
      </p:sp>
      <p:pic>
        <p:nvPicPr>
          <p:cNvPr id="18435" name="Picture 2" descr="http://frberg-hf.dk/intranet/geo/kort/verden.jpg">
            <a:extLst>
              <a:ext uri="{FF2B5EF4-FFF2-40B4-BE49-F238E27FC236}">
                <a16:creationId xmlns:a16="http://schemas.microsoft.com/office/drawing/2014/main" id="{A8A11260-45FC-4C43-BA74-E019B3B70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344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kstboks 4">
            <a:extLst>
              <a:ext uri="{FF2B5EF4-FFF2-40B4-BE49-F238E27FC236}">
                <a16:creationId xmlns:a16="http://schemas.microsoft.com/office/drawing/2014/main" id="{3356193B-D06D-42C4-8D2E-7C218B468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75" y="1846263"/>
            <a:ext cx="2262188" cy="6461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Mellemindkomst =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vækstøkonomiserne</a:t>
            </a:r>
          </a:p>
        </p:txBody>
      </p:sp>
      <p:sp>
        <p:nvSpPr>
          <p:cNvPr id="18437" name="Tekstboks 5">
            <a:extLst>
              <a:ext uri="{FF2B5EF4-FFF2-40B4-BE49-F238E27FC236}">
                <a16:creationId xmlns:a16="http://schemas.microsoft.com/office/drawing/2014/main" id="{F2596F6B-C57E-4CA3-B828-D1FFD2B63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2490788"/>
            <a:ext cx="2095500" cy="369887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Højindkomst lande</a:t>
            </a:r>
          </a:p>
        </p:txBody>
      </p:sp>
      <p:sp>
        <p:nvSpPr>
          <p:cNvPr id="18438" name="Tekstboks 7">
            <a:extLst>
              <a:ext uri="{FF2B5EF4-FFF2-40B4-BE49-F238E27FC236}">
                <a16:creationId xmlns:a16="http://schemas.microsoft.com/office/drawing/2014/main" id="{10A26DF0-736D-4CE1-8145-92AD0AEBC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429000"/>
            <a:ext cx="2363788" cy="3698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Lavindkomst landene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>
            <a:extLst>
              <a:ext uri="{FF2B5EF4-FFF2-40B4-BE49-F238E27FC236}">
                <a16:creationId xmlns:a16="http://schemas.microsoft.com/office/drawing/2014/main" id="{7C240F2D-6A0D-4187-886A-B64F2586F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da-DK" altLang="da-DK"/>
              <a:t>Det asiatiske mirakel</a:t>
            </a:r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C9BA2AC2-C126-40C2-86CD-547CDD40A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855663"/>
            <a:ext cx="6199188" cy="57388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kstboks 2">
            <a:extLst>
              <a:ext uri="{FF2B5EF4-FFF2-40B4-BE49-F238E27FC236}">
                <a16:creationId xmlns:a16="http://schemas.microsoft.com/office/drawing/2014/main" id="{69D16513-A6E8-4EA0-B9EB-A1DBD1486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1196975"/>
            <a:ext cx="27035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a-DK" altLang="da-DK" sz="1800" b="1">
                <a:latin typeface="Arial" panose="020B0604020202020204" pitchFamily="34" charset="0"/>
              </a:rPr>
              <a:t>Japan</a:t>
            </a:r>
            <a:r>
              <a:rPr lang="da-DK" altLang="da-DK" sz="1800">
                <a:latin typeface="Arial" panose="020B0604020202020204" pitchFamily="34" charset="0"/>
              </a:rPr>
              <a:t> i 1960’erne</a:t>
            </a:r>
            <a:br>
              <a:rPr lang="da-DK" altLang="da-DK" sz="1800">
                <a:latin typeface="Arial" panose="020B0604020202020204" pitchFamily="34" charset="0"/>
              </a:rPr>
            </a:br>
            <a:endParaRPr lang="da-DK" altLang="da-DK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da-DK" altLang="da-DK" sz="1800" b="1">
                <a:latin typeface="Arial" panose="020B0604020202020204" pitchFamily="34" charset="0"/>
              </a:rPr>
              <a:t>De Fire Tigre </a:t>
            </a:r>
            <a:r>
              <a:rPr lang="da-DK" altLang="da-DK" sz="1800">
                <a:latin typeface="Arial" panose="020B0604020202020204" pitchFamily="34" charset="0"/>
              </a:rPr>
              <a:t>i 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1970-80’erne: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Sydkorea, Taiwan,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Hongkong, Singapore</a:t>
            </a:r>
            <a:br>
              <a:rPr lang="da-DK" altLang="da-DK" sz="1800">
                <a:latin typeface="Arial" panose="020B0604020202020204" pitchFamily="34" charset="0"/>
              </a:rPr>
            </a:br>
            <a:endParaRPr lang="da-DK" altLang="da-DK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da-DK" altLang="da-DK" sz="1800">
                <a:latin typeface="Arial" panose="020B0604020202020204" pitchFamily="34" charset="0"/>
              </a:rPr>
              <a:t>1990’erne 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Malaysia, Indonesien,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Filippinerne, Thailand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og Kina</a:t>
            </a:r>
            <a:br>
              <a:rPr lang="da-DK" altLang="da-DK" sz="1800">
                <a:latin typeface="Arial" panose="020B0604020202020204" pitchFamily="34" charset="0"/>
              </a:rPr>
            </a:br>
            <a:endParaRPr lang="da-DK" altLang="da-DK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da-DK" altLang="da-DK" sz="1800">
                <a:latin typeface="Arial" panose="020B0604020202020204" pitchFamily="34" charset="0"/>
              </a:rPr>
              <a:t>2000 – 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 b="1">
                <a:latin typeface="Arial" panose="020B0604020202020204" pitchFamily="34" charset="0"/>
              </a:rPr>
              <a:t>Kina </a:t>
            </a:r>
            <a:r>
              <a:rPr lang="da-DK" altLang="da-DK" sz="1800">
                <a:latin typeface="Arial" panose="020B0604020202020204" pitchFamily="34" charset="0"/>
              </a:rPr>
              <a:t>(industriprod.</a:t>
            </a:r>
            <a:r>
              <a:rPr lang="da-DK" altLang="da-DK" sz="1800" b="1">
                <a:latin typeface="Arial" panose="020B0604020202020204" pitchFamily="34" charset="0"/>
              </a:rPr>
              <a:t>)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Indien (IT-software), 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Vietnam (prod)</a:t>
            </a:r>
          </a:p>
          <a:p>
            <a:pPr eaLnBrk="1" hangingPunct="1">
              <a:spcBef>
                <a:spcPct val="0"/>
              </a:spcBef>
            </a:pPr>
            <a:endParaRPr lang="da-DK" altLang="da-DK" sz="1800">
              <a:latin typeface="Arial" panose="020B0604020202020204" pitchFamily="34" charset="0"/>
            </a:endParaRPr>
          </a:p>
        </p:txBody>
      </p:sp>
      <p:sp>
        <p:nvSpPr>
          <p:cNvPr id="12" name="Kombinationstegning 11">
            <a:extLst>
              <a:ext uri="{FF2B5EF4-FFF2-40B4-BE49-F238E27FC236}">
                <a16:creationId xmlns:a16="http://schemas.microsoft.com/office/drawing/2014/main" id="{96627D6E-8615-4C8F-9F93-B79CC8065E3C}"/>
              </a:ext>
            </a:extLst>
          </p:cNvPr>
          <p:cNvSpPr/>
          <p:nvPr/>
        </p:nvSpPr>
        <p:spPr>
          <a:xfrm>
            <a:off x="5268913" y="1143000"/>
            <a:ext cx="946150" cy="958850"/>
          </a:xfrm>
          <a:custGeom>
            <a:avLst/>
            <a:gdLst>
              <a:gd name="connsiteX0" fmla="*/ 827574 w 946198"/>
              <a:gd name="connsiteY0" fmla="*/ 23586 h 959007"/>
              <a:gd name="connsiteX1" fmla="*/ 333588 w 946198"/>
              <a:gd name="connsiteY1" fmla="*/ 23586 h 959007"/>
              <a:gd name="connsiteX2" fmla="*/ 228484 w 946198"/>
              <a:gd name="connsiteY2" fmla="*/ 65628 h 959007"/>
              <a:gd name="connsiteX3" fmla="*/ 196953 w 946198"/>
              <a:gd name="connsiteY3" fmla="*/ 86648 h 959007"/>
              <a:gd name="connsiteX4" fmla="*/ 175933 w 946198"/>
              <a:gd name="connsiteY4" fmla="*/ 118179 h 959007"/>
              <a:gd name="connsiteX5" fmla="*/ 144402 w 946198"/>
              <a:gd name="connsiteY5" fmla="*/ 139200 h 959007"/>
              <a:gd name="connsiteX6" fmla="*/ 123381 w 946198"/>
              <a:gd name="connsiteY6" fmla="*/ 181241 h 959007"/>
              <a:gd name="connsiteX7" fmla="*/ 60319 w 946198"/>
              <a:gd name="connsiteY7" fmla="*/ 233793 h 959007"/>
              <a:gd name="connsiteX8" fmla="*/ 18277 w 946198"/>
              <a:gd name="connsiteY8" fmla="*/ 359917 h 959007"/>
              <a:gd name="connsiteX9" fmla="*/ 18277 w 946198"/>
              <a:gd name="connsiteY9" fmla="*/ 727779 h 959007"/>
              <a:gd name="connsiteX10" fmla="*/ 49808 w 946198"/>
              <a:gd name="connsiteY10" fmla="*/ 790841 h 959007"/>
              <a:gd name="connsiteX11" fmla="*/ 123381 w 946198"/>
              <a:gd name="connsiteY11" fmla="*/ 832883 h 959007"/>
              <a:gd name="connsiteX12" fmla="*/ 196953 w 946198"/>
              <a:gd name="connsiteY12" fmla="*/ 906455 h 959007"/>
              <a:gd name="connsiteX13" fmla="*/ 260015 w 946198"/>
              <a:gd name="connsiteY13" fmla="*/ 948497 h 959007"/>
              <a:gd name="connsiteX14" fmla="*/ 333588 w 946198"/>
              <a:gd name="connsiteY14" fmla="*/ 959007 h 959007"/>
              <a:gd name="connsiteX15" fmla="*/ 669919 w 946198"/>
              <a:gd name="connsiteY15" fmla="*/ 948497 h 959007"/>
              <a:gd name="connsiteX16" fmla="*/ 701450 w 946198"/>
              <a:gd name="connsiteY16" fmla="*/ 937986 h 959007"/>
              <a:gd name="connsiteX17" fmla="*/ 796043 w 946198"/>
              <a:gd name="connsiteY17" fmla="*/ 927476 h 959007"/>
              <a:gd name="connsiteX18" fmla="*/ 838084 w 946198"/>
              <a:gd name="connsiteY18" fmla="*/ 895945 h 959007"/>
              <a:gd name="connsiteX19" fmla="*/ 869615 w 946198"/>
              <a:gd name="connsiteY19" fmla="*/ 874924 h 959007"/>
              <a:gd name="connsiteX20" fmla="*/ 880126 w 946198"/>
              <a:gd name="connsiteY20" fmla="*/ 822372 h 959007"/>
              <a:gd name="connsiteX21" fmla="*/ 922167 w 946198"/>
              <a:gd name="connsiteY21" fmla="*/ 727779 h 959007"/>
              <a:gd name="connsiteX22" fmla="*/ 922167 w 946198"/>
              <a:gd name="connsiteY22" fmla="*/ 307366 h 959007"/>
              <a:gd name="connsiteX23" fmla="*/ 901146 w 946198"/>
              <a:gd name="connsiteY23" fmla="*/ 223283 h 959007"/>
              <a:gd name="connsiteX24" fmla="*/ 880126 w 946198"/>
              <a:gd name="connsiteY24" fmla="*/ 149710 h 959007"/>
              <a:gd name="connsiteX25" fmla="*/ 869615 w 946198"/>
              <a:gd name="connsiteY25" fmla="*/ 118179 h 959007"/>
              <a:gd name="connsiteX26" fmla="*/ 838084 w 946198"/>
              <a:gd name="connsiteY26" fmla="*/ 86648 h 95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46198" h="959007">
                <a:moveTo>
                  <a:pt x="827574" y="23586"/>
                </a:moveTo>
                <a:cubicBezTo>
                  <a:pt x="638910" y="-14145"/>
                  <a:pt x="725182" y="-889"/>
                  <a:pt x="333588" y="23586"/>
                </a:cubicBezTo>
                <a:cubicBezTo>
                  <a:pt x="309410" y="25097"/>
                  <a:pt x="252338" y="51997"/>
                  <a:pt x="228484" y="65628"/>
                </a:cubicBezTo>
                <a:cubicBezTo>
                  <a:pt x="217517" y="71895"/>
                  <a:pt x="207463" y="79641"/>
                  <a:pt x="196953" y="86648"/>
                </a:cubicBezTo>
                <a:cubicBezTo>
                  <a:pt x="189946" y="97158"/>
                  <a:pt x="184865" y="109247"/>
                  <a:pt x="175933" y="118179"/>
                </a:cubicBezTo>
                <a:cubicBezTo>
                  <a:pt x="167001" y="127111"/>
                  <a:pt x="152489" y="129496"/>
                  <a:pt x="144402" y="139200"/>
                </a:cubicBezTo>
                <a:cubicBezTo>
                  <a:pt x="134372" y="151236"/>
                  <a:pt x="132488" y="168492"/>
                  <a:pt x="123381" y="181241"/>
                </a:cubicBezTo>
                <a:cubicBezTo>
                  <a:pt x="104989" y="206990"/>
                  <a:pt x="85461" y="217032"/>
                  <a:pt x="60319" y="233793"/>
                </a:cubicBezTo>
                <a:cubicBezTo>
                  <a:pt x="35498" y="333076"/>
                  <a:pt x="52218" y="292036"/>
                  <a:pt x="18277" y="359917"/>
                </a:cubicBezTo>
                <a:cubicBezTo>
                  <a:pt x="-11672" y="509665"/>
                  <a:pt x="198" y="429484"/>
                  <a:pt x="18277" y="727779"/>
                </a:cubicBezTo>
                <a:cubicBezTo>
                  <a:pt x="19380" y="745976"/>
                  <a:pt x="37924" y="778957"/>
                  <a:pt x="49808" y="790841"/>
                </a:cubicBezTo>
                <a:cubicBezTo>
                  <a:pt x="87922" y="828955"/>
                  <a:pt x="78047" y="795792"/>
                  <a:pt x="123381" y="832883"/>
                </a:cubicBezTo>
                <a:cubicBezTo>
                  <a:pt x="150223" y="854845"/>
                  <a:pt x="172429" y="881931"/>
                  <a:pt x="196953" y="906455"/>
                </a:cubicBezTo>
                <a:cubicBezTo>
                  <a:pt x="226113" y="935615"/>
                  <a:pt x="221989" y="940892"/>
                  <a:pt x="260015" y="948497"/>
                </a:cubicBezTo>
                <a:cubicBezTo>
                  <a:pt x="284307" y="953355"/>
                  <a:pt x="309064" y="955504"/>
                  <a:pt x="333588" y="959007"/>
                </a:cubicBezTo>
                <a:cubicBezTo>
                  <a:pt x="445698" y="955504"/>
                  <a:pt x="557937" y="954896"/>
                  <a:pt x="669919" y="948497"/>
                </a:cubicBezTo>
                <a:cubicBezTo>
                  <a:pt x="680980" y="947865"/>
                  <a:pt x="690522" y="939807"/>
                  <a:pt x="701450" y="937986"/>
                </a:cubicBezTo>
                <a:cubicBezTo>
                  <a:pt x="732743" y="932770"/>
                  <a:pt x="764512" y="930979"/>
                  <a:pt x="796043" y="927476"/>
                </a:cubicBezTo>
                <a:cubicBezTo>
                  <a:pt x="810057" y="916966"/>
                  <a:pt x="823830" y="906127"/>
                  <a:pt x="838084" y="895945"/>
                </a:cubicBezTo>
                <a:cubicBezTo>
                  <a:pt x="848363" y="888603"/>
                  <a:pt x="863348" y="885892"/>
                  <a:pt x="869615" y="874924"/>
                </a:cubicBezTo>
                <a:cubicBezTo>
                  <a:pt x="878478" y="859413"/>
                  <a:pt x="875426" y="839607"/>
                  <a:pt x="880126" y="822372"/>
                </a:cubicBezTo>
                <a:cubicBezTo>
                  <a:pt x="897445" y="758870"/>
                  <a:pt x="893242" y="771165"/>
                  <a:pt x="922167" y="727779"/>
                </a:cubicBezTo>
                <a:cubicBezTo>
                  <a:pt x="961850" y="569043"/>
                  <a:pt x="945548" y="650295"/>
                  <a:pt x="922167" y="307366"/>
                </a:cubicBezTo>
                <a:cubicBezTo>
                  <a:pt x="920202" y="278543"/>
                  <a:pt x="910282" y="250691"/>
                  <a:pt x="901146" y="223283"/>
                </a:cubicBezTo>
                <a:cubicBezTo>
                  <a:pt x="875940" y="147663"/>
                  <a:pt x="906529" y="242118"/>
                  <a:pt x="880126" y="149710"/>
                </a:cubicBezTo>
                <a:cubicBezTo>
                  <a:pt x="877082" y="139057"/>
                  <a:pt x="876536" y="126830"/>
                  <a:pt x="869615" y="118179"/>
                </a:cubicBezTo>
                <a:cubicBezTo>
                  <a:pt x="835169" y="75122"/>
                  <a:pt x="838084" y="115364"/>
                  <a:pt x="838084" y="8664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14" name="Kombinationstegning 13">
            <a:extLst>
              <a:ext uri="{FF2B5EF4-FFF2-40B4-BE49-F238E27FC236}">
                <a16:creationId xmlns:a16="http://schemas.microsoft.com/office/drawing/2014/main" id="{FC4E8D0B-ED3E-4C12-BFCA-2106118E639F}"/>
              </a:ext>
            </a:extLst>
          </p:cNvPr>
          <p:cNvSpPr/>
          <p:nvPr/>
        </p:nvSpPr>
        <p:spPr>
          <a:xfrm>
            <a:off x="4787900" y="1636713"/>
            <a:ext cx="623888" cy="639762"/>
          </a:xfrm>
          <a:custGeom>
            <a:avLst/>
            <a:gdLst>
              <a:gd name="connsiteX0" fmla="*/ 827574 w 946198"/>
              <a:gd name="connsiteY0" fmla="*/ 23586 h 959007"/>
              <a:gd name="connsiteX1" fmla="*/ 333588 w 946198"/>
              <a:gd name="connsiteY1" fmla="*/ 23586 h 959007"/>
              <a:gd name="connsiteX2" fmla="*/ 228484 w 946198"/>
              <a:gd name="connsiteY2" fmla="*/ 65628 h 959007"/>
              <a:gd name="connsiteX3" fmla="*/ 196953 w 946198"/>
              <a:gd name="connsiteY3" fmla="*/ 86648 h 959007"/>
              <a:gd name="connsiteX4" fmla="*/ 175933 w 946198"/>
              <a:gd name="connsiteY4" fmla="*/ 118179 h 959007"/>
              <a:gd name="connsiteX5" fmla="*/ 144402 w 946198"/>
              <a:gd name="connsiteY5" fmla="*/ 139200 h 959007"/>
              <a:gd name="connsiteX6" fmla="*/ 123381 w 946198"/>
              <a:gd name="connsiteY6" fmla="*/ 181241 h 959007"/>
              <a:gd name="connsiteX7" fmla="*/ 60319 w 946198"/>
              <a:gd name="connsiteY7" fmla="*/ 233793 h 959007"/>
              <a:gd name="connsiteX8" fmla="*/ 18277 w 946198"/>
              <a:gd name="connsiteY8" fmla="*/ 359917 h 959007"/>
              <a:gd name="connsiteX9" fmla="*/ 18277 w 946198"/>
              <a:gd name="connsiteY9" fmla="*/ 727779 h 959007"/>
              <a:gd name="connsiteX10" fmla="*/ 49808 w 946198"/>
              <a:gd name="connsiteY10" fmla="*/ 790841 h 959007"/>
              <a:gd name="connsiteX11" fmla="*/ 123381 w 946198"/>
              <a:gd name="connsiteY11" fmla="*/ 832883 h 959007"/>
              <a:gd name="connsiteX12" fmla="*/ 196953 w 946198"/>
              <a:gd name="connsiteY12" fmla="*/ 906455 h 959007"/>
              <a:gd name="connsiteX13" fmla="*/ 260015 w 946198"/>
              <a:gd name="connsiteY13" fmla="*/ 948497 h 959007"/>
              <a:gd name="connsiteX14" fmla="*/ 333588 w 946198"/>
              <a:gd name="connsiteY14" fmla="*/ 959007 h 959007"/>
              <a:gd name="connsiteX15" fmla="*/ 669919 w 946198"/>
              <a:gd name="connsiteY15" fmla="*/ 948497 h 959007"/>
              <a:gd name="connsiteX16" fmla="*/ 701450 w 946198"/>
              <a:gd name="connsiteY16" fmla="*/ 937986 h 959007"/>
              <a:gd name="connsiteX17" fmla="*/ 796043 w 946198"/>
              <a:gd name="connsiteY17" fmla="*/ 927476 h 959007"/>
              <a:gd name="connsiteX18" fmla="*/ 838084 w 946198"/>
              <a:gd name="connsiteY18" fmla="*/ 895945 h 959007"/>
              <a:gd name="connsiteX19" fmla="*/ 869615 w 946198"/>
              <a:gd name="connsiteY19" fmla="*/ 874924 h 959007"/>
              <a:gd name="connsiteX20" fmla="*/ 880126 w 946198"/>
              <a:gd name="connsiteY20" fmla="*/ 822372 h 959007"/>
              <a:gd name="connsiteX21" fmla="*/ 922167 w 946198"/>
              <a:gd name="connsiteY21" fmla="*/ 727779 h 959007"/>
              <a:gd name="connsiteX22" fmla="*/ 922167 w 946198"/>
              <a:gd name="connsiteY22" fmla="*/ 307366 h 959007"/>
              <a:gd name="connsiteX23" fmla="*/ 901146 w 946198"/>
              <a:gd name="connsiteY23" fmla="*/ 223283 h 959007"/>
              <a:gd name="connsiteX24" fmla="*/ 880126 w 946198"/>
              <a:gd name="connsiteY24" fmla="*/ 149710 h 959007"/>
              <a:gd name="connsiteX25" fmla="*/ 869615 w 946198"/>
              <a:gd name="connsiteY25" fmla="*/ 118179 h 959007"/>
              <a:gd name="connsiteX26" fmla="*/ 838084 w 946198"/>
              <a:gd name="connsiteY26" fmla="*/ 86648 h 95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46198" h="959007">
                <a:moveTo>
                  <a:pt x="827574" y="23586"/>
                </a:moveTo>
                <a:cubicBezTo>
                  <a:pt x="638910" y="-14145"/>
                  <a:pt x="725182" y="-889"/>
                  <a:pt x="333588" y="23586"/>
                </a:cubicBezTo>
                <a:cubicBezTo>
                  <a:pt x="309410" y="25097"/>
                  <a:pt x="252338" y="51997"/>
                  <a:pt x="228484" y="65628"/>
                </a:cubicBezTo>
                <a:cubicBezTo>
                  <a:pt x="217517" y="71895"/>
                  <a:pt x="207463" y="79641"/>
                  <a:pt x="196953" y="86648"/>
                </a:cubicBezTo>
                <a:cubicBezTo>
                  <a:pt x="189946" y="97158"/>
                  <a:pt x="184865" y="109247"/>
                  <a:pt x="175933" y="118179"/>
                </a:cubicBezTo>
                <a:cubicBezTo>
                  <a:pt x="167001" y="127111"/>
                  <a:pt x="152489" y="129496"/>
                  <a:pt x="144402" y="139200"/>
                </a:cubicBezTo>
                <a:cubicBezTo>
                  <a:pt x="134372" y="151236"/>
                  <a:pt x="132488" y="168492"/>
                  <a:pt x="123381" y="181241"/>
                </a:cubicBezTo>
                <a:cubicBezTo>
                  <a:pt x="104989" y="206990"/>
                  <a:pt x="85461" y="217032"/>
                  <a:pt x="60319" y="233793"/>
                </a:cubicBezTo>
                <a:cubicBezTo>
                  <a:pt x="35498" y="333076"/>
                  <a:pt x="52218" y="292036"/>
                  <a:pt x="18277" y="359917"/>
                </a:cubicBezTo>
                <a:cubicBezTo>
                  <a:pt x="-11672" y="509665"/>
                  <a:pt x="198" y="429484"/>
                  <a:pt x="18277" y="727779"/>
                </a:cubicBezTo>
                <a:cubicBezTo>
                  <a:pt x="19380" y="745976"/>
                  <a:pt x="37924" y="778957"/>
                  <a:pt x="49808" y="790841"/>
                </a:cubicBezTo>
                <a:cubicBezTo>
                  <a:pt x="87922" y="828955"/>
                  <a:pt x="78047" y="795792"/>
                  <a:pt x="123381" y="832883"/>
                </a:cubicBezTo>
                <a:cubicBezTo>
                  <a:pt x="150223" y="854845"/>
                  <a:pt x="172429" y="881931"/>
                  <a:pt x="196953" y="906455"/>
                </a:cubicBezTo>
                <a:cubicBezTo>
                  <a:pt x="226113" y="935615"/>
                  <a:pt x="221989" y="940892"/>
                  <a:pt x="260015" y="948497"/>
                </a:cubicBezTo>
                <a:cubicBezTo>
                  <a:pt x="284307" y="953355"/>
                  <a:pt x="309064" y="955504"/>
                  <a:pt x="333588" y="959007"/>
                </a:cubicBezTo>
                <a:cubicBezTo>
                  <a:pt x="445698" y="955504"/>
                  <a:pt x="557937" y="954896"/>
                  <a:pt x="669919" y="948497"/>
                </a:cubicBezTo>
                <a:cubicBezTo>
                  <a:pt x="680980" y="947865"/>
                  <a:pt x="690522" y="939807"/>
                  <a:pt x="701450" y="937986"/>
                </a:cubicBezTo>
                <a:cubicBezTo>
                  <a:pt x="732743" y="932770"/>
                  <a:pt x="764512" y="930979"/>
                  <a:pt x="796043" y="927476"/>
                </a:cubicBezTo>
                <a:cubicBezTo>
                  <a:pt x="810057" y="916966"/>
                  <a:pt x="823830" y="906127"/>
                  <a:pt x="838084" y="895945"/>
                </a:cubicBezTo>
                <a:cubicBezTo>
                  <a:pt x="848363" y="888603"/>
                  <a:pt x="863348" y="885892"/>
                  <a:pt x="869615" y="874924"/>
                </a:cubicBezTo>
                <a:cubicBezTo>
                  <a:pt x="878478" y="859413"/>
                  <a:pt x="875426" y="839607"/>
                  <a:pt x="880126" y="822372"/>
                </a:cubicBezTo>
                <a:cubicBezTo>
                  <a:pt x="897445" y="758870"/>
                  <a:pt x="893242" y="771165"/>
                  <a:pt x="922167" y="727779"/>
                </a:cubicBezTo>
                <a:cubicBezTo>
                  <a:pt x="961850" y="569043"/>
                  <a:pt x="945548" y="650295"/>
                  <a:pt x="922167" y="307366"/>
                </a:cubicBezTo>
                <a:cubicBezTo>
                  <a:pt x="920202" y="278543"/>
                  <a:pt x="910282" y="250691"/>
                  <a:pt x="901146" y="223283"/>
                </a:cubicBezTo>
                <a:cubicBezTo>
                  <a:pt x="875940" y="147663"/>
                  <a:pt x="906529" y="242118"/>
                  <a:pt x="880126" y="149710"/>
                </a:cubicBezTo>
                <a:cubicBezTo>
                  <a:pt x="877082" y="139057"/>
                  <a:pt x="876536" y="126830"/>
                  <a:pt x="869615" y="118179"/>
                </a:cubicBezTo>
                <a:cubicBezTo>
                  <a:pt x="835169" y="75122"/>
                  <a:pt x="838084" y="115364"/>
                  <a:pt x="838084" y="8664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15" name="Kombinationstegning 14">
            <a:extLst>
              <a:ext uri="{FF2B5EF4-FFF2-40B4-BE49-F238E27FC236}">
                <a16:creationId xmlns:a16="http://schemas.microsoft.com/office/drawing/2014/main" id="{429A1555-4CBB-4CC2-846E-A4C6B1B67A62}"/>
              </a:ext>
            </a:extLst>
          </p:cNvPr>
          <p:cNvSpPr/>
          <p:nvPr/>
        </p:nvSpPr>
        <p:spPr>
          <a:xfrm>
            <a:off x="4627563" y="3141663"/>
            <a:ext cx="641350" cy="588962"/>
          </a:xfrm>
          <a:custGeom>
            <a:avLst/>
            <a:gdLst>
              <a:gd name="connsiteX0" fmla="*/ 827574 w 946198"/>
              <a:gd name="connsiteY0" fmla="*/ 23586 h 959007"/>
              <a:gd name="connsiteX1" fmla="*/ 333588 w 946198"/>
              <a:gd name="connsiteY1" fmla="*/ 23586 h 959007"/>
              <a:gd name="connsiteX2" fmla="*/ 228484 w 946198"/>
              <a:gd name="connsiteY2" fmla="*/ 65628 h 959007"/>
              <a:gd name="connsiteX3" fmla="*/ 196953 w 946198"/>
              <a:gd name="connsiteY3" fmla="*/ 86648 h 959007"/>
              <a:gd name="connsiteX4" fmla="*/ 175933 w 946198"/>
              <a:gd name="connsiteY4" fmla="*/ 118179 h 959007"/>
              <a:gd name="connsiteX5" fmla="*/ 144402 w 946198"/>
              <a:gd name="connsiteY5" fmla="*/ 139200 h 959007"/>
              <a:gd name="connsiteX6" fmla="*/ 123381 w 946198"/>
              <a:gd name="connsiteY6" fmla="*/ 181241 h 959007"/>
              <a:gd name="connsiteX7" fmla="*/ 60319 w 946198"/>
              <a:gd name="connsiteY7" fmla="*/ 233793 h 959007"/>
              <a:gd name="connsiteX8" fmla="*/ 18277 w 946198"/>
              <a:gd name="connsiteY8" fmla="*/ 359917 h 959007"/>
              <a:gd name="connsiteX9" fmla="*/ 18277 w 946198"/>
              <a:gd name="connsiteY9" fmla="*/ 727779 h 959007"/>
              <a:gd name="connsiteX10" fmla="*/ 49808 w 946198"/>
              <a:gd name="connsiteY10" fmla="*/ 790841 h 959007"/>
              <a:gd name="connsiteX11" fmla="*/ 123381 w 946198"/>
              <a:gd name="connsiteY11" fmla="*/ 832883 h 959007"/>
              <a:gd name="connsiteX12" fmla="*/ 196953 w 946198"/>
              <a:gd name="connsiteY12" fmla="*/ 906455 h 959007"/>
              <a:gd name="connsiteX13" fmla="*/ 260015 w 946198"/>
              <a:gd name="connsiteY13" fmla="*/ 948497 h 959007"/>
              <a:gd name="connsiteX14" fmla="*/ 333588 w 946198"/>
              <a:gd name="connsiteY14" fmla="*/ 959007 h 959007"/>
              <a:gd name="connsiteX15" fmla="*/ 669919 w 946198"/>
              <a:gd name="connsiteY15" fmla="*/ 948497 h 959007"/>
              <a:gd name="connsiteX16" fmla="*/ 701450 w 946198"/>
              <a:gd name="connsiteY16" fmla="*/ 937986 h 959007"/>
              <a:gd name="connsiteX17" fmla="*/ 796043 w 946198"/>
              <a:gd name="connsiteY17" fmla="*/ 927476 h 959007"/>
              <a:gd name="connsiteX18" fmla="*/ 838084 w 946198"/>
              <a:gd name="connsiteY18" fmla="*/ 895945 h 959007"/>
              <a:gd name="connsiteX19" fmla="*/ 869615 w 946198"/>
              <a:gd name="connsiteY19" fmla="*/ 874924 h 959007"/>
              <a:gd name="connsiteX20" fmla="*/ 880126 w 946198"/>
              <a:gd name="connsiteY20" fmla="*/ 822372 h 959007"/>
              <a:gd name="connsiteX21" fmla="*/ 922167 w 946198"/>
              <a:gd name="connsiteY21" fmla="*/ 727779 h 959007"/>
              <a:gd name="connsiteX22" fmla="*/ 922167 w 946198"/>
              <a:gd name="connsiteY22" fmla="*/ 307366 h 959007"/>
              <a:gd name="connsiteX23" fmla="*/ 901146 w 946198"/>
              <a:gd name="connsiteY23" fmla="*/ 223283 h 959007"/>
              <a:gd name="connsiteX24" fmla="*/ 880126 w 946198"/>
              <a:gd name="connsiteY24" fmla="*/ 149710 h 959007"/>
              <a:gd name="connsiteX25" fmla="*/ 869615 w 946198"/>
              <a:gd name="connsiteY25" fmla="*/ 118179 h 959007"/>
              <a:gd name="connsiteX26" fmla="*/ 838084 w 946198"/>
              <a:gd name="connsiteY26" fmla="*/ 86648 h 95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46198" h="959007">
                <a:moveTo>
                  <a:pt x="827574" y="23586"/>
                </a:moveTo>
                <a:cubicBezTo>
                  <a:pt x="638910" y="-14145"/>
                  <a:pt x="725182" y="-889"/>
                  <a:pt x="333588" y="23586"/>
                </a:cubicBezTo>
                <a:cubicBezTo>
                  <a:pt x="309410" y="25097"/>
                  <a:pt x="252338" y="51997"/>
                  <a:pt x="228484" y="65628"/>
                </a:cubicBezTo>
                <a:cubicBezTo>
                  <a:pt x="217517" y="71895"/>
                  <a:pt x="207463" y="79641"/>
                  <a:pt x="196953" y="86648"/>
                </a:cubicBezTo>
                <a:cubicBezTo>
                  <a:pt x="189946" y="97158"/>
                  <a:pt x="184865" y="109247"/>
                  <a:pt x="175933" y="118179"/>
                </a:cubicBezTo>
                <a:cubicBezTo>
                  <a:pt x="167001" y="127111"/>
                  <a:pt x="152489" y="129496"/>
                  <a:pt x="144402" y="139200"/>
                </a:cubicBezTo>
                <a:cubicBezTo>
                  <a:pt x="134372" y="151236"/>
                  <a:pt x="132488" y="168492"/>
                  <a:pt x="123381" y="181241"/>
                </a:cubicBezTo>
                <a:cubicBezTo>
                  <a:pt x="104989" y="206990"/>
                  <a:pt x="85461" y="217032"/>
                  <a:pt x="60319" y="233793"/>
                </a:cubicBezTo>
                <a:cubicBezTo>
                  <a:pt x="35498" y="333076"/>
                  <a:pt x="52218" y="292036"/>
                  <a:pt x="18277" y="359917"/>
                </a:cubicBezTo>
                <a:cubicBezTo>
                  <a:pt x="-11672" y="509665"/>
                  <a:pt x="198" y="429484"/>
                  <a:pt x="18277" y="727779"/>
                </a:cubicBezTo>
                <a:cubicBezTo>
                  <a:pt x="19380" y="745976"/>
                  <a:pt x="37924" y="778957"/>
                  <a:pt x="49808" y="790841"/>
                </a:cubicBezTo>
                <a:cubicBezTo>
                  <a:pt x="87922" y="828955"/>
                  <a:pt x="78047" y="795792"/>
                  <a:pt x="123381" y="832883"/>
                </a:cubicBezTo>
                <a:cubicBezTo>
                  <a:pt x="150223" y="854845"/>
                  <a:pt x="172429" y="881931"/>
                  <a:pt x="196953" y="906455"/>
                </a:cubicBezTo>
                <a:cubicBezTo>
                  <a:pt x="226113" y="935615"/>
                  <a:pt x="221989" y="940892"/>
                  <a:pt x="260015" y="948497"/>
                </a:cubicBezTo>
                <a:cubicBezTo>
                  <a:pt x="284307" y="953355"/>
                  <a:pt x="309064" y="955504"/>
                  <a:pt x="333588" y="959007"/>
                </a:cubicBezTo>
                <a:cubicBezTo>
                  <a:pt x="445698" y="955504"/>
                  <a:pt x="557937" y="954896"/>
                  <a:pt x="669919" y="948497"/>
                </a:cubicBezTo>
                <a:cubicBezTo>
                  <a:pt x="680980" y="947865"/>
                  <a:pt x="690522" y="939807"/>
                  <a:pt x="701450" y="937986"/>
                </a:cubicBezTo>
                <a:cubicBezTo>
                  <a:pt x="732743" y="932770"/>
                  <a:pt x="764512" y="930979"/>
                  <a:pt x="796043" y="927476"/>
                </a:cubicBezTo>
                <a:cubicBezTo>
                  <a:pt x="810057" y="916966"/>
                  <a:pt x="823830" y="906127"/>
                  <a:pt x="838084" y="895945"/>
                </a:cubicBezTo>
                <a:cubicBezTo>
                  <a:pt x="848363" y="888603"/>
                  <a:pt x="863348" y="885892"/>
                  <a:pt x="869615" y="874924"/>
                </a:cubicBezTo>
                <a:cubicBezTo>
                  <a:pt x="878478" y="859413"/>
                  <a:pt x="875426" y="839607"/>
                  <a:pt x="880126" y="822372"/>
                </a:cubicBezTo>
                <a:cubicBezTo>
                  <a:pt x="897445" y="758870"/>
                  <a:pt x="893242" y="771165"/>
                  <a:pt x="922167" y="727779"/>
                </a:cubicBezTo>
                <a:cubicBezTo>
                  <a:pt x="961850" y="569043"/>
                  <a:pt x="945548" y="650295"/>
                  <a:pt x="922167" y="307366"/>
                </a:cubicBezTo>
                <a:cubicBezTo>
                  <a:pt x="920202" y="278543"/>
                  <a:pt x="910282" y="250691"/>
                  <a:pt x="901146" y="223283"/>
                </a:cubicBezTo>
                <a:cubicBezTo>
                  <a:pt x="875940" y="147663"/>
                  <a:pt x="906529" y="242118"/>
                  <a:pt x="880126" y="149710"/>
                </a:cubicBezTo>
                <a:cubicBezTo>
                  <a:pt x="877082" y="139057"/>
                  <a:pt x="876536" y="126830"/>
                  <a:pt x="869615" y="118179"/>
                </a:cubicBezTo>
                <a:cubicBezTo>
                  <a:pt x="835169" y="75122"/>
                  <a:pt x="838084" y="115364"/>
                  <a:pt x="838084" y="8664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16" name="Kombinationstegning 15">
            <a:extLst>
              <a:ext uri="{FF2B5EF4-FFF2-40B4-BE49-F238E27FC236}">
                <a16:creationId xmlns:a16="http://schemas.microsoft.com/office/drawing/2014/main" id="{E132C095-93EF-4CD7-9BBE-3F614EFA7233}"/>
              </a:ext>
            </a:extLst>
          </p:cNvPr>
          <p:cNvSpPr/>
          <p:nvPr/>
        </p:nvSpPr>
        <p:spPr>
          <a:xfrm>
            <a:off x="4140200" y="3573463"/>
            <a:ext cx="360363" cy="360362"/>
          </a:xfrm>
          <a:custGeom>
            <a:avLst/>
            <a:gdLst>
              <a:gd name="connsiteX0" fmla="*/ 827574 w 946198"/>
              <a:gd name="connsiteY0" fmla="*/ 23586 h 959007"/>
              <a:gd name="connsiteX1" fmla="*/ 333588 w 946198"/>
              <a:gd name="connsiteY1" fmla="*/ 23586 h 959007"/>
              <a:gd name="connsiteX2" fmla="*/ 228484 w 946198"/>
              <a:gd name="connsiteY2" fmla="*/ 65628 h 959007"/>
              <a:gd name="connsiteX3" fmla="*/ 196953 w 946198"/>
              <a:gd name="connsiteY3" fmla="*/ 86648 h 959007"/>
              <a:gd name="connsiteX4" fmla="*/ 175933 w 946198"/>
              <a:gd name="connsiteY4" fmla="*/ 118179 h 959007"/>
              <a:gd name="connsiteX5" fmla="*/ 144402 w 946198"/>
              <a:gd name="connsiteY5" fmla="*/ 139200 h 959007"/>
              <a:gd name="connsiteX6" fmla="*/ 123381 w 946198"/>
              <a:gd name="connsiteY6" fmla="*/ 181241 h 959007"/>
              <a:gd name="connsiteX7" fmla="*/ 60319 w 946198"/>
              <a:gd name="connsiteY7" fmla="*/ 233793 h 959007"/>
              <a:gd name="connsiteX8" fmla="*/ 18277 w 946198"/>
              <a:gd name="connsiteY8" fmla="*/ 359917 h 959007"/>
              <a:gd name="connsiteX9" fmla="*/ 18277 w 946198"/>
              <a:gd name="connsiteY9" fmla="*/ 727779 h 959007"/>
              <a:gd name="connsiteX10" fmla="*/ 49808 w 946198"/>
              <a:gd name="connsiteY10" fmla="*/ 790841 h 959007"/>
              <a:gd name="connsiteX11" fmla="*/ 123381 w 946198"/>
              <a:gd name="connsiteY11" fmla="*/ 832883 h 959007"/>
              <a:gd name="connsiteX12" fmla="*/ 196953 w 946198"/>
              <a:gd name="connsiteY12" fmla="*/ 906455 h 959007"/>
              <a:gd name="connsiteX13" fmla="*/ 260015 w 946198"/>
              <a:gd name="connsiteY13" fmla="*/ 948497 h 959007"/>
              <a:gd name="connsiteX14" fmla="*/ 333588 w 946198"/>
              <a:gd name="connsiteY14" fmla="*/ 959007 h 959007"/>
              <a:gd name="connsiteX15" fmla="*/ 669919 w 946198"/>
              <a:gd name="connsiteY15" fmla="*/ 948497 h 959007"/>
              <a:gd name="connsiteX16" fmla="*/ 701450 w 946198"/>
              <a:gd name="connsiteY16" fmla="*/ 937986 h 959007"/>
              <a:gd name="connsiteX17" fmla="*/ 796043 w 946198"/>
              <a:gd name="connsiteY17" fmla="*/ 927476 h 959007"/>
              <a:gd name="connsiteX18" fmla="*/ 838084 w 946198"/>
              <a:gd name="connsiteY18" fmla="*/ 895945 h 959007"/>
              <a:gd name="connsiteX19" fmla="*/ 869615 w 946198"/>
              <a:gd name="connsiteY19" fmla="*/ 874924 h 959007"/>
              <a:gd name="connsiteX20" fmla="*/ 880126 w 946198"/>
              <a:gd name="connsiteY20" fmla="*/ 822372 h 959007"/>
              <a:gd name="connsiteX21" fmla="*/ 922167 w 946198"/>
              <a:gd name="connsiteY21" fmla="*/ 727779 h 959007"/>
              <a:gd name="connsiteX22" fmla="*/ 922167 w 946198"/>
              <a:gd name="connsiteY22" fmla="*/ 307366 h 959007"/>
              <a:gd name="connsiteX23" fmla="*/ 901146 w 946198"/>
              <a:gd name="connsiteY23" fmla="*/ 223283 h 959007"/>
              <a:gd name="connsiteX24" fmla="*/ 880126 w 946198"/>
              <a:gd name="connsiteY24" fmla="*/ 149710 h 959007"/>
              <a:gd name="connsiteX25" fmla="*/ 869615 w 946198"/>
              <a:gd name="connsiteY25" fmla="*/ 118179 h 959007"/>
              <a:gd name="connsiteX26" fmla="*/ 838084 w 946198"/>
              <a:gd name="connsiteY26" fmla="*/ 86648 h 95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46198" h="959007">
                <a:moveTo>
                  <a:pt x="827574" y="23586"/>
                </a:moveTo>
                <a:cubicBezTo>
                  <a:pt x="638910" y="-14145"/>
                  <a:pt x="725182" y="-889"/>
                  <a:pt x="333588" y="23586"/>
                </a:cubicBezTo>
                <a:cubicBezTo>
                  <a:pt x="309410" y="25097"/>
                  <a:pt x="252338" y="51997"/>
                  <a:pt x="228484" y="65628"/>
                </a:cubicBezTo>
                <a:cubicBezTo>
                  <a:pt x="217517" y="71895"/>
                  <a:pt x="207463" y="79641"/>
                  <a:pt x="196953" y="86648"/>
                </a:cubicBezTo>
                <a:cubicBezTo>
                  <a:pt x="189946" y="97158"/>
                  <a:pt x="184865" y="109247"/>
                  <a:pt x="175933" y="118179"/>
                </a:cubicBezTo>
                <a:cubicBezTo>
                  <a:pt x="167001" y="127111"/>
                  <a:pt x="152489" y="129496"/>
                  <a:pt x="144402" y="139200"/>
                </a:cubicBezTo>
                <a:cubicBezTo>
                  <a:pt x="134372" y="151236"/>
                  <a:pt x="132488" y="168492"/>
                  <a:pt x="123381" y="181241"/>
                </a:cubicBezTo>
                <a:cubicBezTo>
                  <a:pt x="104989" y="206990"/>
                  <a:pt x="85461" y="217032"/>
                  <a:pt x="60319" y="233793"/>
                </a:cubicBezTo>
                <a:cubicBezTo>
                  <a:pt x="35498" y="333076"/>
                  <a:pt x="52218" y="292036"/>
                  <a:pt x="18277" y="359917"/>
                </a:cubicBezTo>
                <a:cubicBezTo>
                  <a:pt x="-11672" y="509665"/>
                  <a:pt x="198" y="429484"/>
                  <a:pt x="18277" y="727779"/>
                </a:cubicBezTo>
                <a:cubicBezTo>
                  <a:pt x="19380" y="745976"/>
                  <a:pt x="37924" y="778957"/>
                  <a:pt x="49808" y="790841"/>
                </a:cubicBezTo>
                <a:cubicBezTo>
                  <a:pt x="87922" y="828955"/>
                  <a:pt x="78047" y="795792"/>
                  <a:pt x="123381" y="832883"/>
                </a:cubicBezTo>
                <a:cubicBezTo>
                  <a:pt x="150223" y="854845"/>
                  <a:pt x="172429" y="881931"/>
                  <a:pt x="196953" y="906455"/>
                </a:cubicBezTo>
                <a:cubicBezTo>
                  <a:pt x="226113" y="935615"/>
                  <a:pt x="221989" y="940892"/>
                  <a:pt x="260015" y="948497"/>
                </a:cubicBezTo>
                <a:cubicBezTo>
                  <a:pt x="284307" y="953355"/>
                  <a:pt x="309064" y="955504"/>
                  <a:pt x="333588" y="959007"/>
                </a:cubicBezTo>
                <a:cubicBezTo>
                  <a:pt x="445698" y="955504"/>
                  <a:pt x="557937" y="954896"/>
                  <a:pt x="669919" y="948497"/>
                </a:cubicBezTo>
                <a:cubicBezTo>
                  <a:pt x="680980" y="947865"/>
                  <a:pt x="690522" y="939807"/>
                  <a:pt x="701450" y="937986"/>
                </a:cubicBezTo>
                <a:cubicBezTo>
                  <a:pt x="732743" y="932770"/>
                  <a:pt x="764512" y="930979"/>
                  <a:pt x="796043" y="927476"/>
                </a:cubicBezTo>
                <a:cubicBezTo>
                  <a:pt x="810057" y="916966"/>
                  <a:pt x="823830" y="906127"/>
                  <a:pt x="838084" y="895945"/>
                </a:cubicBezTo>
                <a:cubicBezTo>
                  <a:pt x="848363" y="888603"/>
                  <a:pt x="863348" y="885892"/>
                  <a:pt x="869615" y="874924"/>
                </a:cubicBezTo>
                <a:cubicBezTo>
                  <a:pt x="878478" y="859413"/>
                  <a:pt x="875426" y="839607"/>
                  <a:pt x="880126" y="822372"/>
                </a:cubicBezTo>
                <a:cubicBezTo>
                  <a:pt x="897445" y="758870"/>
                  <a:pt x="893242" y="771165"/>
                  <a:pt x="922167" y="727779"/>
                </a:cubicBezTo>
                <a:cubicBezTo>
                  <a:pt x="961850" y="569043"/>
                  <a:pt x="945548" y="650295"/>
                  <a:pt x="922167" y="307366"/>
                </a:cubicBezTo>
                <a:cubicBezTo>
                  <a:pt x="920202" y="278543"/>
                  <a:pt x="910282" y="250691"/>
                  <a:pt x="901146" y="223283"/>
                </a:cubicBezTo>
                <a:cubicBezTo>
                  <a:pt x="875940" y="147663"/>
                  <a:pt x="906529" y="242118"/>
                  <a:pt x="880126" y="149710"/>
                </a:cubicBezTo>
                <a:cubicBezTo>
                  <a:pt x="877082" y="139057"/>
                  <a:pt x="876536" y="126830"/>
                  <a:pt x="869615" y="118179"/>
                </a:cubicBezTo>
                <a:cubicBezTo>
                  <a:pt x="835169" y="75122"/>
                  <a:pt x="838084" y="115364"/>
                  <a:pt x="838084" y="8664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17" name="Kombinationstegning 16">
            <a:extLst>
              <a:ext uri="{FF2B5EF4-FFF2-40B4-BE49-F238E27FC236}">
                <a16:creationId xmlns:a16="http://schemas.microsoft.com/office/drawing/2014/main" id="{F596459B-D0C1-40D5-8A02-9B1AA6DE69EA}"/>
              </a:ext>
            </a:extLst>
          </p:cNvPr>
          <p:cNvSpPr/>
          <p:nvPr/>
        </p:nvSpPr>
        <p:spPr>
          <a:xfrm>
            <a:off x="3290888" y="5732463"/>
            <a:ext cx="488950" cy="433387"/>
          </a:xfrm>
          <a:custGeom>
            <a:avLst/>
            <a:gdLst>
              <a:gd name="connsiteX0" fmla="*/ 827574 w 946198"/>
              <a:gd name="connsiteY0" fmla="*/ 23586 h 959007"/>
              <a:gd name="connsiteX1" fmla="*/ 333588 w 946198"/>
              <a:gd name="connsiteY1" fmla="*/ 23586 h 959007"/>
              <a:gd name="connsiteX2" fmla="*/ 228484 w 946198"/>
              <a:gd name="connsiteY2" fmla="*/ 65628 h 959007"/>
              <a:gd name="connsiteX3" fmla="*/ 196953 w 946198"/>
              <a:gd name="connsiteY3" fmla="*/ 86648 h 959007"/>
              <a:gd name="connsiteX4" fmla="*/ 175933 w 946198"/>
              <a:gd name="connsiteY4" fmla="*/ 118179 h 959007"/>
              <a:gd name="connsiteX5" fmla="*/ 144402 w 946198"/>
              <a:gd name="connsiteY5" fmla="*/ 139200 h 959007"/>
              <a:gd name="connsiteX6" fmla="*/ 123381 w 946198"/>
              <a:gd name="connsiteY6" fmla="*/ 181241 h 959007"/>
              <a:gd name="connsiteX7" fmla="*/ 60319 w 946198"/>
              <a:gd name="connsiteY7" fmla="*/ 233793 h 959007"/>
              <a:gd name="connsiteX8" fmla="*/ 18277 w 946198"/>
              <a:gd name="connsiteY8" fmla="*/ 359917 h 959007"/>
              <a:gd name="connsiteX9" fmla="*/ 18277 w 946198"/>
              <a:gd name="connsiteY9" fmla="*/ 727779 h 959007"/>
              <a:gd name="connsiteX10" fmla="*/ 49808 w 946198"/>
              <a:gd name="connsiteY10" fmla="*/ 790841 h 959007"/>
              <a:gd name="connsiteX11" fmla="*/ 123381 w 946198"/>
              <a:gd name="connsiteY11" fmla="*/ 832883 h 959007"/>
              <a:gd name="connsiteX12" fmla="*/ 196953 w 946198"/>
              <a:gd name="connsiteY12" fmla="*/ 906455 h 959007"/>
              <a:gd name="connsiteX13" fmla="*/ 260015 w 946198"/>
              <a:gd name="connsiteY13" fmla="*/ 948497 h 959007"/>
              <a:gd name="connsiteX14" fmla="*/ 333588 w 946198"/>
              <a:gd name="connsiteY14" fmla="*/ 959007 h 959007"/>
              <a:gd name="connsiteX15" fmla="*/ 669919 w 946198"/>
              <a:gd name="connsiteY15" fmla="*/ 948497 h 959007"/>
              <a:gd name="connsiteX16" fmla="*/ 701450 w 946198"/>
              <a:gd name="connsiteY16" fmla="*/ 937986 h 959007"/>
              <a:gd name="connsiteX17" fmla="*/ 796043 w 946198"/>
              <a:gd name="connsiteY17" fmla="*/ 927476 h 959007"/>
              <a:gd name="connsiteX18" fmla="*/ 838084 w 946198"/>
              <a:gd name="connsiteY18" fmla="*/ 895945 h 959007"/>
              <a:gd name="connsiteX19" fmla="*/ 869615 w 946198"/>
              <a:gd name="connsiteY19" fmla="*/ 874924 h 959007"/>
              <a:gd name="connsiteX20" fmla="*/ 880126 w 946198"/>
              <a:gd name="connsiteY20" fmla="*/ 822372 h 959007"/>
              <a:gd name="connsiteX21" fmla="*/ 922167 w 946198"/>
              <a:gd name="connsiteY21" fmla="*/ 727779 h 959007"/>
              <a:gd name="connsiteX22" fmla="*/ 922167 w 946198"/>
              <a:gd name="connsiteY22" fmla="*/ 307366 h 959007"/>
              <a:gd name="connsiteX23" fmla="*/ 901146 w 946198"/>
              <a:gd name="connsiteY23" fmla="*/ 223283 h 959007"/>
              <a:gd name="connsiteX24" fmla="*/ 880126 w 946198"/>
              <a:gd name="connsiteY24" fmla="*/ 149710 h 959007"/>
              <a:gd name="connsiteX25" fmla="*/ 869615 w 946198"/>
              <a:gd name="connsiteY25" fmla="*/ 118179 h 959007"/>
              <a:gd name="connsiteX26" fmla="*/ 838084 w 946198"/>
              <a:gd name="connsiteY26" fmla="*/ 86648 h 959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46198" h="959007">
                <a:moveTo>
                  <a:pt x="827574" y="23586"/>
                </a:moveTo>
                <a:cubicBezTo>
                  <a:pt x="638910" y="-14145"/>
                  <a:pt x="725182" y="-889"/>
                  <a:pt x="333588" y="23586"/>
                </a:cubicBezTo>
                <a:cubicBezTo>
                  <a:pt x="309410" y="25097"/>
                  <a:pt x="252338" y="51997"/>
                  <a:pt x="228484" y="65628"/>
                </a:cubicBezTo>
                <a:cubicBezTo>
                  <a:pt x="217517" y="71895"/>
                  <a:pt x="207463" y="79641"/>
                  <a:pt x="196953" y="86648"/>
                </a:cubicBezTo>
                <a:cubicBezTo>
                  <a:pt x="189946" y="97158"/>
                  <a:pt x="184865" y="109247"/>
                  <a:pt x="175933" y="118179"/>
                </a:cubicBezTo>
                <a:cubicBezTo>
                  <a:pt x="167001" y="127111"/>
                  <a:pt x="152489" y="129496"/>
                  <a:pt x="144402" y="139200"/>
                </a:cubicBezTo>
                <a:cubicBezTo>
                  <a:pt x="134372" y="151236"/>
                  <a:pt x="132488" y="168492"/>
                  <a:pt x="123381" y="181241"/>
                </a:cubicBezTo>
                <a:cubicBezTo>
                  <a:pt x="104989" y="206990"/>
                  <a:pt x="85461" y="217032"/>
                  <a:pt x="60319" y="233793"/>
                </a:cubicBezTo>
                <a:cubicBezTo>
                  <a:pt x="35498" y="333076"/>
                  <a:pt x="52218" y="292036"/>
                  <a:pt x="18277" y="359917"/>
                </a:cubicBezTo>
                <a:cubicBezTo>
                  <a:pt x="-11672" y="509665"/>
                  <a:pt x="198" y="429484"/>
                  <a:pt x="18277" y="727779"/>
                </a:cubicBezTo>
                <a:cubicBezTo>
                  <a:pt x="19380" y="745976"/>
                  <a:pt x="37924" y="778957"/>
                  <a:pt x="49808" y="790841"/>
                </a:cubicBezTo>
                <a:cubicBezTo>
                  <a:pt x="87922" y="828955"/>
                  <a:pt x="78047" y="795792"/>
                  <a:pt x="123381" y="832883"/>
                </a:cubicBezTo>
                <a:cubicBezTo>
                  <a:pt x="150223" y="854845"/>
                  <a:pt x="172429" y="881931"/>
                  <a:pt x="196953" y="906455"/>
                </a:cubicBezTo>
                <a:cubicBezTo>
                  <a:pt x="226113" y="935615"/>
                  <a:pt x="221989" y="940892"/>
                  <a:pt x="260015" y="948497"/>
                </a:cubicBezTo>
                <a:cubicBezTo>
                  <a:pt x="284307" y="953355"/>
                  <a:pt x="309064" y="955504"/>
                  <a:pt x="333588" y="959007"/>
                </a:cubicBezTo>
                <a:cubicBezTo>
                  <a:pt x="445698" y="955504"/>
                  <a:pt x="557937" y="954896"/>
                  <a:pt x="669919" y="948497"/>
                </a:cubicBezTo>
                <a:cubicBezTo>
                  <a:pt x="680980" y="947865"/>
                  <a:pt x="690522" y="939807"/>
                  <a:pt x="701450" y="937986"/>
                </a:cubicBezTo>
                <a:cubicBezTo>
                  <a:pt x="732743" y="932770"/>
                  <a:pt x="764512" y="930979"/>
                  <a:pt x="796043" y="927476"/>
                </a:cubicBezTo>
                <a:cubicBezTo>
                  <a:pt x="810057" y="916966"/>
                  <a:pt x="823830" y="906127"/>
                  <a:pt x="838084" y="895945"/>
                </a:cubicBezTo>
                <a:cubicBezTo>
                  <a:pt x="848363" y="888603"/>
                  <a:pt x="863348" y="885892"/>
                  <a:pt x="869615" y="874924"/>
                </a:cubicBezTo>
                <a:cubicBezTo>
                  <a:pt x="878478" y="859413"/>
                  <a:pt x="875426" y="839607"/>
                  <a:pt x="880126" y="822372"/>
                </a:cubicBezTo>
                <a:cubicBezTo>
                  <a:pt x="897445" y="758870"/>
                  <a:pt x="893242" y="771165"/>
                  <a:pt x="922167" y="727779"/>
                </a:cubicBezTo>
                <a:cubicBezTo>
                  <a:pt x="961850" y="569043"/>
                  <a:pt x="945548" y="650295"/>
                  <a:pt x="922167" y="307366"/>
                </a:cubicBezTo>
                <a:cubicBezTo>
                  <a:pt x="920202" y="278543"/>
                  <a:pt x="910282" y="250691"/>
                  <a:pt x="901146" y="223283"/>
                </a:cubicBezTo>
                <a:cubicBezTo>
                  <a:pt x="875940" y="147663"/>
                  <a:pt x="906529" y="242118"/>
                  <a:pt x="880126" y="149710"/>
                </a:cubicBezTo>
                <a:cubicBezTo>
                  <a:pt x="877082" y="139057"/>
                  <a:pt x="876536" y="126830"/>
                  <a:pt x="869615" y="118179"/>
                </a:cubicBezTo>
                <a:cubicBezTo>
                  <a:pt x="835169" y="75122"/>
                  <a:pt x="838084" y="115364"/>
                  <a:pt x="838084" y="86648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2DC7D417-073C-484C-9C80-92D5A3F08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Industrialiseringsstrategier</a:t>
            </a:r>
          </a:p>
        </p:txBody>
      </p:sp>
      <p:pic>
        <p:nvPicPr>
          <p:cNvPr id="20483" name="Picture 4" descr="http://frberg-hf.dk/intranet/geo/images/isi-strategi.gif">
            <a:extLst>
              <a:ext uri="{FF2B5EF4-FFF2-40B4-BE49-F238E27FC236}">
                <a16:creationId xmlns:a16="http://schemas.microsoft.com/office/drawing/2014/main" id="{7F6F343C-3AD6-427E-AE91-AE7AF7067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44577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kstboks 2">
            <a:extLst>
              <a:ext uri="{FF2B5EF4-FFF2-40B4-BE49-F238E27FC236}">
                <a16:creationId xmlns:a16="http://schemas.microsoft.com/office/drawing/2014/main" id="{4D1365BA-AE1F-45C7-85FD-282BD33AC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233488"/>
            <a:ext cx="480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b="1">
                <a:latin typeface="Arial" panose="020B0604020202020204" pitchFamily="34" charset="0"/>
              </a:rPr>
              <a:t>Import Substitutions Industrialisering (ISI)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a-DK" altLang="da-DK" sz="1800">
              <a:latin typeface="Arial" panose="020B0604020202020204" pitchFamily="34" charset="0"/>
            </a:endParaRPr>
          </a:p>
        </p:txBody>
      </p:sp>
      <p:pic>
        <p:nvPicPr>
          <p:cNvPr id="20485" name="Picture 2" descr="http://frberg-hf.dk/intranet/geo/images/frizone.gif">
            <a:extLst>
              <a:ext uri="{FF2B5EF4-FFF2-40B4-BE49-F238E27FC236}">
                <a16:creationId xmlns:a16="http://schemas.microsoft.com/office/drawing/2014/main" id="{366A0F37-3690-4147-897D-9FC0C65BD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500438"/>
            <a:ext cx="51720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kstboks 3">
            <a:extLst>
              <a:ext uri="{FF2B5EF4-FFF2-40B4-BE49-F238E27FC236}">
                <a16:creationId xmlns:a16="http://schemas.microsoft.com/office/drawing/2014/main" id="{982E1695-075C-4A0D-81B9-2727EBE4A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213100"/>
            <a:ext cx="3775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 b="1">
                <a:latin typeface="Arial" panose="020B0604020202020204" pitchFamily="34" charset="0"/>
              </a:rPr>
              <a:t>Eksportorienteret</a:t>
            </a:r>
            <a:r>
              <a:rPr lang="da-DK" altLang="da-DK" sz="1800">
                <a:latin typeface="Arial" panose="020B0604020202020204" pitchFamily="34" charset="0"/>
              </a:rPr>
              <a:t> industrialisering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4FD8AB26-6C89-48ED-91BA-73E181CFB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Verden efter 1989</a:t>
            </a:r>
            <a:br>
              <a:rPr lang="da-DK" altLang="da-DK"/>
            </a:br>
            <a:endParaRPr lang="da-DK" altLang="da-DK"/>
          </a:p>
        </p:txBody>
      </p:sp>
      <p:pic>
        <p:nvPicPr>
          <p:cNvPr id="21507" name="Picture 2" descr="http://frberg-hf.dk/intranet/geo/kort/verden.jpg">
            <a:extLst>
              <a:ext uri="{FF2B5EF4-FFF2-40B4-BE49-F238E27FC236}">
                <a16:creationId xmlns:a16="http://schemas.microsoft.com/office/drawing/2014/main" id="{E5B75FAB-BBDD-454C-8E6D-AFD6D9A3F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91344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ombinationstegning 1">
            <a:extLst>
              <a:ext uri="{FF2B5EF4-FFF2-40B4-BE49-F238E27FC236}">
                <a16:creationId xmlns:a16="http://schemas.microsoft.com/office/drawing/2014/main" id="{54EDB478-CA0D-42B8-B649-98527857E791}"/>
              </a:ext>
            </a:extLst>
          </p:cNvPr>
          <p:cNvSpPr/>
          <p:nvPr/>
        </p:nvSpPr>
        <p:spPr>
          <a:xfrm>
            <a:off x="4919663" y="1808163"/>
            <a:ext cx="2386012" cy="966787"/>
          </a:xfrm>
          <a:custGeom>
            <a:avLst/>
            <a:gdLst>
              <a:gd name="connsiteX0" fmla="*/ 2007704 w 2385391"/>
              <a:gd name="connsiteY0" fmla="*/ 29817 h 965428"/>
              <a:gd name="connsiteX1" fmla="*/ 1600200 w 2385391"/>
              <a:gd name="connsiteY1" fmla="*/ 9939 h 965428"/>
              <a:gd name="connsiteX2" fmla="*/ 1202634 w 2385391"/>
              <a:gd name="connsiteY2" fmla="*/ 0 h 965428"/>
              <a:gd name="connsiteX3" fmla="*/ 884582 w 2385391"/>
              <a:gd name="connsiteY3" fmla="*/ 9939 h 965428"/>
              <a:gd name="connsiteX4" fmla="*/ 805069 w 2385391"/>
              <a:gd name="connsiteY4" fmla="*/ 19878 h 965428"/>
              <a:gd name="connsiteX5" fmla="*/ 616226 w 2385391"/>
              <a:gd name="connsiteY5" fmla="*/ 29817 h 965428"/>
              <a:gd name="connsiteX6" fmla="*/ 536713 w 2385391"/>
              <a:gd name="connsiteY6" fmla="*/ 49695 h 965428"/>
              <a:gd name="connsiteX7" fmla="*/ 447260 w 2385391"/>
              <a:gd name="connsiteY7" fmla="*/ 79513 h 965428"/>
              <a:gd name="connsiteX8" fmla="*/ 417443 w 2385391"/>
              <a:gd name="connsiteY8" fmla="*/ 99391 h 965428"/>
              <a:gd name="connsiteX9" fmla="*/ 357808 w 2385391"/>
              <a:gd name="connsiteY9" fmla="*/ 119269 h 965428"/>
              <a:gd name="connsiteX10" fmla="*/ 308113 w 2385391"/>
              <a:gd name="connsiteY10" fmla="*/ 159026 h 965428"/>
              <a:gd name="connsiteX11" fmla="*/ 248478 w 2385391"/>
              <a:gd name="connsiteY11" fmla="*/ 178904 h 965428"/>
              <a:gd name="connsiteX12" fmla="*/ 178904 w 2385391"/>
              <a:gd name="connsiteY12" fmla="*/ 208721 h 965428"/>
              <a:gd name="connsiteX13" fmla="*/ 99391 w 2385391"/>
              <a:gd name="connsiteY13" fmla="*/ 268356 h 965428"/>
              <a:gd name="connsiteX14" fmla="*/ 89452 w 2385391"/>
              <a:gd name="connsiteY14" fmla="*/ 298174 h 965428"/>
              <a:gd name="connsiteX15" fmla="*/ 69573 w 2385391"/>
              <a:gd name="connsiteY15" fmla="*/ 318052 h 965428"/>
              <a:gd name="connsiteX16" fmla="*/ 49695 w 2385391"/>
              <a:gd name="connsiteY16" fmla="*/ 377687 h 965428"/>
              <a:gd name="connsiteX17" fmla="*/ 39756 w 2385391"/>
              <a:gd name="connsiteY17" fmla="*/ 447261 h 965428"/>
              <a:gd name="connsiteX18" fmla="*/ 19878 w 2385391"/>
              <a:gd name="connsiteY18" fmla="*/ 477078 h 965428"/>
              <a:gd name="connsiteX19" fmla="*/ 9939 w 2385391"/>
              <a:gd name="connsiteY19" fmla="*/ 556591 h 965428"/>
              <a:gd name="connsiteX20" fmla="*/ 0 w 2385391"/>
              <a:gd name="connsiteY20" fmla="*/ 586408 h 965428"/>
              <a:gd name="connsiteX21" fmla="*/ 19878 w 2385391"/>
              <a:gd name="connsiteY21" fmla="*/ 805069 h 965428"/>
              <a:gd name="connsiteX22" fmla="*/ 39756 w 2385391"/>
              <a:gd name="connsiteY22" fmla="*/ 894521 h 965428"/>
              <a:gd name="connsiteX23" fmla="*/ 49695 w 2385391"/>
              <a:gd name="connsiteY23" fmla="*/ 924339 h 965428"/>
              <a:gd name="connsiteX24" fmla="*/ 139147 w 2385391"/>
              <a:gd name="connsiteY24" fmla="*/ 934278 h 965428"/>
              <a:gd name="connsiteX25" fmla="*/ 198782 w 2385391"/>
              <a:gd name="connsiteY25" fmla="*/ 944217 h 965428"/>
              <a:gd name="connsiteX26" fmla="*/ 854765 w 2385391"/>
              <a:gd name="connsiteY26" fmla="*/ 964095 h 965428"/>
              <a:gd name="connsiteX27" fmla="*/ 1520687 w 2385391"/>
              <a:gd name="connsiteY27" fmla="*/ 924339 h 965428"/>
              <a:gd name="connsiteX28" fmla="*/ 1590260 w 2385391"/>
              <a:gd name="connsiteY28" fmla="*/ 904461 h 965428"/>
              <a:gd name="connsiteX29" fmla="*/ 1719469 w 2385391"/>
              <a:gd name="connsiteY29" fmla="*/ 874643 h 965428"/>
              <a:gd name="connsiteX30" fmla="*/ 1759226 w 2385391"/>
              <a:gd name="connsiteY30" fmla="*/ 864704 h 965428"/>
              <a:gd name="connsiteX31" fmla="*/ 1838739 w 2385391"/>
              <a:gd name="connsiteY31" fmla="*/ 854765 h 965428"/>
              <a:gd name="connsiteX32" fmla="*/ 1888434 w 2385391"/>
              <a:gd name="connsiteY32" fmla="*/ 834887 h 965428"/>
              <a:gd name="connsiteX33" fmla="*/ 1918252 w 2385391"/>
              <a:gd name="connsiteY33" fmla="*/ 815008 h 965428"/>
              <a:gd name="connsiteX34" fmla="*/ 2007704 w 2385391"/>
              <a:gd name="connsiteY34" fmla="*/ 795130 h 965428"/>
              <a:gd name="connsiteX35" fmla="*/ 2037521 w 2385391"/>
              <a:gd name="connsiteY35" fmla="*/ 785191 h 965428"/>
              <a:gd name="connsiteX36" fmla="*/ 2077278 w 2385391"/>
              <a:gd name="connsiteY36" fmla="*/ 765313 h 965428"/>
              <a:gd name="connsiteX37" fmla="*/ 2117034 w 2385391"/>
              <a:gd name="connsiteY37" fmla="*/ 755374 h 965428"/>
              <a:gd name="connsiteX38" fmla="*/ 2146852 w 2385391"/>
              <a:gd name="connsiteY38" fmla="*/ 745435 h 965428"/>
              <a:gd name="connsiteX39" fmla="*/ 2196547 w 2385391"/>
              <a:gd name="connsiteY39" fmla="*/ 705678 h 965428"/>
              <a:gd name="connsiteX40" fmla="*/ 2276060 w 2385391"/>
              <a:gd name="connsiteY40" fmla="*/ 636104 h 965428"/>
              <a:gd name="connsiteX41" fmla="*/ 2286000 w 2385391"/>
              <a:gd name="connsiteY41" fmla="*/ 606287 h 965428"/>
              <a:gd name="connsiteX42" fmla="*/ 2335695 w 2385391"/>
              <a:gd name="connsiteY42" fmla="*/ 566530 h 965428"/>
              <a:gd name="connsiteX43" fmla="*/ 2355573 w 2385391"/>
              <a:gd name="connsiteY43" fmla="*/ 506895 h 965428"/>
              <a:gd name="connsiteX44" fmla="*/ 2375452 w 2385391"/>
              <a:gd name="connsiteY44" fmla="*/ 437321 h 965428"/>
              <a:gd name="connsiteX45" fmla="*/ 2385391 w 2385391"/>
              <a:gd name="connsiteY45" fmla="*/ 357808 h 965428"/>
              <a:gd name="connsiteX46" fmla="*/ 2375452 w 2385391"/>
              <a:gd name="connsiteY46" fmla="*/ 308113 h 965428"/>
              <a:gd name="connsiteX47" fmla="*/ 2305878 w 2385391"/>
              <a:gd name="connsiteY47" fmla="*/ 228600 h 965428"/>
              <a:gd name="connsiteX48" fmla="*/ 2236304 w 2385391"/>
              <a:gd name="connsiteY48" fmla="*/ 218661 h 965428"/>
              <a:gd name="connsiteX49" fmla="*/ 2206487 w 2385391"/>
              <a:gd name="connsiteY49" fmla="*/ 198782 h 965428"/>
              <a:gd name="connsiteX50" fmla="*/ 2146852 w 2385391"/>
              <a:gd name="connsiteY50" fmla="*/ 178904 h 965428"/>
              <a:gd name="connsiteX51" fmla="*/ 2097156 w 2385391"/>
              <a:gd name="connsiteY51" fmla="*/ 149087 h 965428"/>
              <a:gd name="connsiteX52" fmla="*/ 2047460 w 2385391"/>
              <a:gd name="connsiteY52" fmla="*/ 119269 h 965428"/>
              <a:gd name="connsiteX53" fmla="*/ 2017643 w 2385391"/>
              <a:gd name="connsiteY53" fmla="*/ 99391 h 965428"/>
              <a:gd name="connsiteX54" fmla="*/ 1987826 w 2385391"/>
              <a:gd name="connsiteY54" fmla="*/ 89452 h 965428"/>
              <a:gd name="connsiteX55" fmla="*/ 1958008 w 2385391"/>
              <a:gd name="connsiteY55" fmla="*/ 69574 h 96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385391" h="965428">
                <a:moveTo>
                  <a:pt x="2007704" y="29817"/>
                </a:moveTo>
                <a:cubicBezTo>
                  <a:pt x="1834514" y="952"/>
                  <a:pt x="1963206" y="19619"/>
                  <a:pt x="1600200" y="9939"/>
                </a:cubicBezTo>
                <a:lnTo>
                  <a:pt x="1202634" y="0"/>
                </a:lnTo>
                <a:lnTo>
                  <a:pt x="884582" y="9939"/>
                </a:lnTo>
                <a:cubicBezTo>
                  <a:pt x="857905" y="11273"/>
                  <a:pt x="831707" y="17905"/>
                  <a:pt x="805069" y="19878"/>
                </a:cubicBezTo>
                <a:cubicBezTo>
                  <a:pt x="742206" y="24534"/>
                  <a:pt x="679174" y="26504"/>
                  <a:pt x="616226" y="29817"/>
                </a:cubicBezTo>
                <a:cubicBezTo>
                  <a:pt x="589722" y="36443"/>
                  <a:pt x="562079" y="39548"/>
                  <a:pt x="536713" y="49695"/>
                </a:cubicBezTo>
                <a:cubicBezTo>
                  <a:pt x="474334" y="74647"/>
                  <a:pt x="504326" y="65247"/>
                  <a:pt x="447260" y="79513"/>
                </a:cubicBezTo>
                <a:cubicBezTo>
                  <a:pt x="437321" y="86139"/>
                  <a:pt x="428359" y="94540"/>
                  <a:pt x="417443" y="99391"/>
                </a:cubicBezTo>
                <a:cubicBezTo>
                  <a:pt x="398295" y="107901"/>
                  <a:pt x="357808" y="119269"/>
                  <a:pt x="357808" y="119269"/>
                </a:cubicBezTo>
                <a:cubicBezTo>
                  <a:pt x="341286" y="135792"/>
                  <a:pt x="330683" y="148995"/>
                  <a:pt x="308113" y="159026"/>
                </a:cubicBezTo>
                <a:cubicBezTo>
                  <a:pt x="288965" y="167536"/>
                  <a:pt x="267220" y="169533"/>
                  <a:pt x="248478" y="178904"/>
                </a:cubicBezTo>
                <a:cubicBezTo>
                  <a:pt x="199350" y="203467"/>
                  <a:pt x="222777" y="194097"/>
                  <a:pt x="178904" y="208721"/>
                </a:cubicBezTo>
                <a:cubicBezTo>
                  <a:pt x="128670" y="258955"/>
                  <a:pt x="155910" y="240096"/>
                  <a:pt x="99391" y="268356"/>
                </a:cubicBezTo>
                <a:cubicBezTo>
                  <a:pt x="96078" y="278295"/>
                  <a:pt x="94842" y="289190"/>
                  <a:pt x="89452" y="298174"/>
                </a:cubicBezTo>
                <a:cubicBezTo>
                  <a:pt x="84631" y="306209"/>
                  <a:pt x="73764" y="309671"/>
                  <a:pt x="69573" y="318052"/>
                </a:cubicBezTo>
                <a:cubicBezTo>
                  <a:pt x="60202" y="336793"/>
                  <a:pt x="49695" y="377687"/>
                  <a:pt x="49695" y="377687"/>
                </a:cubicBezTo>
                <a:cubicBezTo>
                  <a:pt x="46382" y="400878"/>
                  <a:pt x="46488" y="424822"/>
                  <a:pt x="39756" y="447261"/>
                </a:cubicBezTo>
                <a:cubicBezTo>
                  <a:pt x="36324" y="458702"/>
                  <a:pt x="23021" y="465554"/>
                  <a:pt x="19878" y="477078"/>
                </a:cubicBezTo>
                <a:cubicBezTo>
                  <a:pt x="12850" y="502847"/>
                  <a:pt x="14717" y="530311"/>
                  <a:pt x="9939" y="556591"/>
                </a:cubicBezTo>
                <a:cubicBezTo>
                  <a:pt x="8065" y="566899"/>
                  <a:pt x="3313" y="576469"/>
                  <a:pt x="0" y="586408"/>
                </a:cubicBezTo>
                <a:cubicBezTo>
                  <a:pt x="22472" y="1013389"/>
                  <a:pt x="-11986" y="677611"/>
                  <a:pt x="19878" y="805069"/>
                </a:cubicBezTo>
                <a:cubicBezTo>
                  <a:pt x="40376" y="887061"/>
                  <a:pt x="19348" y="823093"/>
                  <a:pt x="39756" y="894521"/>
                </a:cubicBezTo>
                <a:cubicBezTo>
                  <a:pt x="42634" y="904595"/>
                  <a:pt x="39967" y="920448"/>
                  <a:pt x="49695" y="924339"/>
                </a:cubicBezTo>
                <a:cubicBezTo>
                  <a:pt x="77550" y="935481"/>
                  <a:pt x="109409" y="930313"/>
                  <a:pt x="139147" y="934278"/>
                </a:cubicBezTo>
                <a:cubicBezTo>
                  <a:pt x="159123" y="936941"/>
                  <a:pt x="178864" y="941153"/>
                  <a:pt x="198782" y="944217"/>
                </a:cubicBezTo>
                <a:cubicBezTo>
                  <a:pt x="440769" y="981445"/>
                  <a:pt x="421179" y="956746"/>
                  <a:pt x="854765" y="964095"/>
                </a:cubicBezTo>
                <a:cubicBezTo>
                  <a:pt x="1076739" y="950843"/>
                  <a:pt x="1304957" y="978271"/>
                  <a:pt x="1520687" y="924339"/>
                </a:cubicBezTo>
                <a:cubicBezTo>
                  <a:pt x="1719275" y="874692"/>
                  <a:pt x="1433461" y="947225"/>
                  <a:pt x="1590260" y="904461"/>
                </a:cubicBezTo>
                <a:cubicBezTo>
                  <a:pt x="1697431" y="875232"/>
                  <a:pt x="1636015" y="893188"/>
                  <a:pt x="1719469" y="874643"/>
                </a:cubicBezTo>
                <a:cubicBezTo>
                  <a:pt x="1732804" y="871680"/>
                  <a:pt x="1745752" y="866950"/>
                  <a:pt x="1759226" y="864704"/>
                </a:cubicBezTo>
                <a:cubicBezTo>
                  <a:pt x="1785573" y="860313"/>
                  <a:pt x="1812235" y="858078"/>
                  <a:pt x="1838739" y="854765"/>
                </a:cubicBezTo>
                <a:cubicBezTo>
                  <a:pt x="1855304" y="848139"/>
                  <a:pt x="1872477" y="842866"/>
                  <a:pt x="1888434" y="834887"/>
                </a:cubicBezTo>
                <a:cubicBezTo>
                  <a:pt x="1899118" y="829545"/>
                  <a:pt x="1907568" y="820350"/>
                  <a:pt x="1918252" y="815008"/>
                </a:cubicBezTo>
                <a:cubicBezTo>
                  <a:pt x="1942719" y="802774"/>
                  <a:pt x="1984801" y="798947"/>
                  <a:pt x="2007704" y="795130"/>
                </a:cubicBezTo>
                <a:cubicBezTo>
                  <a:pt x="2017643" y="791817"/>
                  <a:pt x="2027891" y="789318"/>
                  <a:pt x="2037521" y="785191"/>
                </a:cubicBezTo>
                <a:cubicBezTo>
                  <a:pt x="2051140" y="779355"/>
                  <a:pt x="2063405" y="770515"/>
                  <a:pt x="2077278" y="765313"/>
                </a:cubicBezTo>
                <a:cubicBezTo>
                  <a:pt x="2090068" y="760517"/>
                  <a:pt x="2103900" y="759127"/>
                  <a:pt x="2117034" y="755374"/>
                </a:cubicBezTo>
                <a:cubicBezTo>
                  <a:pt x="2127108" y="752496"/>
                  <a:pt x="2136913" y="748748"/>
                  <a:pt x="2146852" y="745435"/>
                </a:cubicBezTo>
                <a:cubicBezTo>
                  <a:pt x="2224337" y="667946"/>
                  <a:pt x="2096267" y="793423"/>
                  <a:pt x="2196547" y="705678"/>
                </a:cubicBezTo>
                <a:cubicBezTo>
                  <a:pt x="2289574" y="624279"/>
                  <a:pt x="2208963" y="680835"/>
                  <a:pt x="2276060" y="636104"/>
                </a:cubicBezTo>
                <a:cubicBezTo>
                  <a:pt x="2279373" y="626165"/>
                  <a:pt x="2280610" y="615271"/>
                  <a:pt x="2286000" y="606287"/>
                </a:cubicBezTo>
                <a:cubicBezTo>
                  <a:pt x="2295443" y="590549"/>
                  <a:pt x="2322149" y="575560"/>
                  <a:pt x="2335695" y="566530"/>
                </a:cubicBezTo>
                <a:cubicBezTo>
                  <a:pt x="2342321" y="546652"/>
                  <a:pt x="2350491" y="527223"/>
                  <a:pt x="2355573" y="506895"/>
                </a:cubicBezTo>
                <a:cubicBezTo>
                  <a:pt x="2368054" y="456975"/>
                  <a:pt x="2361193" y="480098"/>
                  <a:pt x="2375452" y="437321"/>
                </a:cubicBezTo>
                <a:cubicBezTo>
                  <a:pt x="2378765" y="410817"/>
                  <a:pt x="2385391" y="384519"/>
                  <a:pt x="2385391" y="357808"/>
                </a:cubicBezTo>
                <a:cubicBezTo>
                  <a:pt x="2385391" y="340915"/>
                  <a:pt x="2382442" y="323492"/>
                  <a:pt x="2375452" y="308113"/>
                </a:cubicBezTo>
                <a:cubicBezTo>
                  <a:pt x="2365339" y="285864"/>
                  <a:pt x="2337439" y="238068"/>
                  <a:pt x="2305878" y="228600"/>
                </a:cubicBezTo>
                <a:cubicBezTo>
                  <a:pt x="2283439" y="221868"/>
                  <a:pt x="2259495" y="221974"/>
                  <a:pt x="2236304" y="218661"/>
                </a:cubicBezTo>
                <a:cubicBezTo>
                  <a:pt x="2226365" y="212035"/>
                  <a:pt x="2217403" y="203634"/>
                  <a:pt x="2206487" y="198782"/>
                </a:cubicBezTo>
                <a:cubicBezTo>
                  <a:pt x="2187339" y="190272"/>
                  <a:pt x="2146852" y="178904"/>
                  <a:pt x="2146852" y="178904"/>
                </a:cubicBezTo>
                <a:cubicBezTo>
                  <a:pt x="2096478" y="128533"/>
                  <a:pt x="2161674" y="187799"/>
                  <a:pt x="2097156" y="149087"/>
                </a:cubicBezTo>
                <a:cubicBezTo>
                  <a:pt x="2028942" y="108157"/>
                  <a:pt x="2131927" y="147424"/>
                  <a:pt x="2047460" y="119269"/>
                </a:cubicBezTo>
                <a:cubicBezTo>
                  <a:pt x="2037521" y="112643"/>
                  <a:pt x="2028327" y="104733"/>
                  <a:pt x="2017643" y="99391"/>
                </a:cubicBezTo>
                <a:cubicBezTo>
                  <a:pt x="2008272" y="94706"/>
                  <a:pt x="1996810" y="94842"/>
                  <a:pt x="1987826" y="89452"/>
                </a:cubicBezTo>
                <a:cubicBezTo>
                  <a:pt x="1950791" y="67231"/>
                  <a:pt x="1982555" y="69574"/>
                  <a:pt x="1958008" y="6957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3" name="Tekstboks 2">
            <a:extLst>
              <a:ext uri="{FF2B5EF4-FFF2-40B4-BE49-F238E27FC236}">
                <a16:creationId xmlns:a16="http://schemas.microsoft.com/office/drawing/2014/main" id="{D7D85F79-64ED-4DC7-960B-12D6BA425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831975"/>
            <a:ext cx="2422525" cy="9223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Murens fald okt 89 -&gt; 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Kommunismens 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sammenbrud</a:t>
            </a:r>
          </a:p>
        </p:txBody>
      </p:sp>
      <p:sp>
        <p:nvSpPr>
          <p:cNvPr id="4" name="Kombinationstegning 3">
            <a:extLst>
              <a:ext uri="{FF2B5EF4-FFF2-40B4-BE49-F238E27FC236}">
                <a16:creationId xmlns:a16="http://schemas.microsoft.com/office/drawing/2014/main" id="{1DE90B31-5630-456B-94EF-4C71B58D0F07}"/>
              </a:ext>
            </a:extLst>
          </p:cNvPr>
          <p:cNvSpPr/>
          <p:nvPr/>
        </p:nvSpPr>
        <p:spPr>
          <a:xfrm>
            <a:off x="1539875" y="2078038"/>
            <a:ext cx="3309938" cy="1271587"/>
          </a:xfrm>
          <a:custGeom>
            <a:avLst/>
            <a:gdLst>
              <a:gd name="connsiteX0" fmla="*/ 1610139 w 3309599"/>
              <a:gd name="connsiteY0" fmla="*/ 89452 h 1272209"/>
              <a:gd name="connsiteX1" fmla="*/ 1530626 w 3309599"/>
              <a:gd name="connsiteY1" fmla="*/ 79513 h 1272209"/>
              <a:gd name="connsiteX2" fmla="*/ 1391478 w 3309599"/>
              <a:gd name="connsiteY2" fmla="*/ 69574 h 1272209"/>
              <a:gd name="connsiteX3" fmla="*/ 1351722 w 3309599"/>
              <a:gd name="connsiteY3" fmla="*/ 59635 h 1272209"/>
              <a:gd name="connsiteX4" fmla="*/ 1262270 w 3309599"/>
              <a:gd name="connsiteY4" fmla="*/ 49696 h 1272209"/>
              <a:gd name="connsiteX5" fmla="*/ 1033670 w 3309599"/>
              <a:gd name="connsiteY5" fmla="*/ 39757 h 1272209"/>
              <a:gd name="connsiteX6" fmla="*/ 566531 w 3309599"/>
              <a:gd name="connsiteY6" fmla="*/ 49696 h 1272209"/>
              <a:gd name="connsiteX7" fmla="*/ 457200 w 3309599"/>
              <a:gd name="connsiteY7" fmla="*/ 79513 h 1272209"/>
              <a:gd name="connsiteX8" fmla="*/ 397565 w 3309599"/>
              <a:gd name="connsiteY8" fmla="*/ 89452 h 1272209"/>
              <a:gd name="connsiteX9" fmla="*/ 298174 w 3309599"/>
              <a:gd name="connsiteY9" fmla="*/ 139148 h 1272209"/>
              <a:gd name="connsiteX10" fmla="*/ 168965 w 3309599"/>
              <a:gd name="connsiteY10" fmla="*/ 208722 h 1272209"/>
              <a:gd name="connsiteX11" fmla="*/ 99392 w 3309599"/>
              <a:gd name="connsiteY11" fmla="*/ 268357 h 1272209"/>
              <a:gd name="connsiteX12" fmla="*/ 49696 w 3309599"/>
              <a:gd name="connsiteY12" fmla="*/ 308113 h 1272209"/>
              <a:gd name="connsiteX13" fmla="*/ 0 w 3309599"/>
              <a:gd name="connsiteY13" fmla="*/ 417444 h 1272209"/>
              <a:gd name="connsiteX14" fmla="*/ 9939 w 3309599"/>
              <a:gd name="connsiteY14" fmla="*/ 506896 h 1272209"/>
              <a:gd name="connsiteX15" fmla="*/ 39757 w 3309599"/>
              <a:gd name="connsiteY15" fmla="*/ 606287 h 1272209"/>
              <a:gd name="connsiteX16" fmla="*/ 59635 w 3309599"/>
              <a:gd name="connsiteY16" fmla="*/ 685800 h 1272209"/>
              <a:gd name="connsiteX17" fmla="*/ 79513 w 3309599"/>
              <a:gd name="connsiteY17" fmla="*/ 735496 h 1272209"/>
              <a:gd name="connsiteX18" fmla="*/ 89452 w 3309599"/>
              <a:gd name="connsiteY18" fmla="*/ 765313 h 1272209"/>
              <a:gd name="connsiteX19" fmla="*/ 168965 w 3309599"/>
              <a:gd name="connsiteY19" fmla="*/ 844826 h 1272209"/>
              <a:gd name="connsiteX20" fmla="*/ 198783 w 3309599"/>
              <a:gd name="connsiteY20" fmla="*/ 874644 h 1272209"/>
              <a:gd name="connsiteX21" fmla="*/ 268357 w 3309599"/>
              <a:gd name="connsiteY21" fmla="*/ 944218 h 1272209"/>
              <a:gd name="connsiteX22" fmla="*/ 337931 w 3309599"/>
              <a:gd name="connsiteY22" fmla="*/ 993913 h 1272209"/>
              <a:gd name="connsiteX23" fmla="*/ 387626 w 3309599"/>
              <a:gd name="connsiteY23" fmla="*/ 1023731 h 1272209"/>
              <a:gd name="connsiteX24" fmla="*/ 457200 w 3309599"/>
              <a:gd name="connsiteY24" fmla="*/ 1063487 h 1272209"/>
              <a:gd name="connsiteX25" fmla="*/ 496957 w 3309599"/>
              <a:gd name="connsiteY25" fmla="*/ 1093305 h 1272209"/>
              <a:gd name="connsiteX26" fmla="*/ 526774 w 3309599"/>
              <a:gd name="connsiteY26" fmla="*/ 1113183 h 1272209"/>
              <a:gd name="connsiteX27" fmla="*/ 556592 w 3309599"/>
              <a:gd name="connsiteY27" fmla="*/ 1152939 h 1272209"/>
              <a:gd name="connsiteX28" fmla="*/ 586409 w 3309599"/>
              <a:gd name="connsiteY28" fmla="*/ 1162879 h 1272209"/>
              <a:gd name="connsiteX29" fmla="*/ 685800 w 3309599"/>
              <a:gd name="connsiteY29" fmla="*/ 1192696 h 1272209"/>
              <a:gd name="connsiteX30" fmla="*/ 765313 w 3309599"/>
              <a:gd name="connsiteY30" fmla="*/ 1222513 h 1272209"/>
              <a:gd name="connsiteX31" fmla="*/ 924339 w 3309599"/>
              <a:gd name="connsiteY31" fmla="*/ 1242392 h 1272209"/>
              <a:gd name="connsiteX32" fmla="*/ 1063487 w 3309599"/>
              <a:gd name="connsiteY32" fmla="*/ 1252331 h 1272209"/>
              <a:gd name="connsiteX33" fmla="*/ 1172818 w 3309599"/>
              <a:gd name="connsiteY33" fmla="*/ 1262270 h 1272209"/>
              <a:gd name="connsiteX34" fmla="*/ 1918252 w 3309599"/>
              <a:gd name="connsiteY34" fmla="*/ 1272209 h 1272209"/>
              <a:gd name="connsiteX35" fmla="*/ 2504661 w 3309599"/>
              <a:gd name="connsiteY35" fmla="*/ 1262270 h 1272209"/>
              <a:gd name="connsiteX36" fmla="*/ 2703444 w 3309599"/>
              <a:gd name="connsiteY36" fmla="*/ 1242392 h 1272209"/>
              <a:gd name="connsiteX37" fmla="*/ 2832652 w 3309599"/>
              <a:gd name="connsiteY37" fmla="*/ 1232452 h 1272209"/>
              <a:gd name="connsiteX38" fmla="*/ 2862470 w 3309599"/>
              <a:gd name="connsiteY38" fmla="*/ 1212574 h 1272209"/>
              <a:gd name="connsiteX39" fmla="*/ 2912165 w 3309599"/>
              <a:gd name="connsiteY39" fmla="*/ 1202635 h 1272209"/>
              <a:gd name="connsiteX40" fmla="*/ 2981739 w 3309599"/>
              <a:gd name="connsiteY40" fmla="*/ 1182757 h 1272209"/>
              <a:gd name="connsiteX41" fmla="*/ 3011557 w 3309599"/>
              <a:gd name="connsiteY41" fmla="*/ 1152939 h 1272209"/>
              <a:gd name="connsiteX42" fmla="*/ 3021496 w 3309599"/>
              <a:gd name="connsiteY42" fmla="*/ 1123122 h 1272209"/>
              <a:gd name="connsiteX43" fmla="*/ 3061252 w 3309599"/>
              <a:gd name="connsiteY43" fmla="*/ 1063487 h 1272209"/>
              <a:gd name="connsiteX44" fmla="*/ 3081131 w 3309599"/>
              <a:gd name="connsiteY44" fmla="*/ 1033670 h 1272209"/>
              <a:gd name="connsiteX45" fmla="*/ 3091070 w 3309599"/>
              <a:gd name="connsiteY45" fmla="*/ 1003852 h 1272209"/>
              <a:gd name="connsiteX46" fmla="*/ 3110948 w 3309599"/>
              <a:gd name="connsiteY46" fmla="*/ 974035 h 1272209"/>
              <a:gd name="connsiteX47" fmla="*/ 3120887 w 3309599"/>
              <a:gd name="connsiteY47" fmla="*/ 894522 h 1272209"/>
              <a:gd name="connsiteX48" fmla="*/ 3150705 w 3309599"/>
              <a:gd name="connsiteY48" fmla="*/ 824948 h 1272209"/>
              <a:gd name="connsiteX49" fmla="*/ 3160644 w 3309599"/>
              <a:gd name="connsiteY49" fmla="*/ 785192 h 1272209"/>
              <a:gd name="connsiteX50" fmla="*/ 3180522 w 3309599"/>
              <a:gd name="connsiteY50" fmla="*/ 725557 h 1272209"/>
              <a:gd name="connsiteX51" fmla="*/ 3190461 w 3309599"/>
              <a:gd name="connsiteY51" fmla="*/ 695739 h 1272209"/>
              <a:gd name="connsiteX52" fmla="*/ 3200400 w 3309599"/>
              <a:gd name="connsiteY52" fmla="*/ 665922 h 1272209"/>
              <a:gd name="connsiteX53" fmla="*/ 3240157 w 3309599"/>
              <a:gd name="connsiteY53" fmla="*/ 646044 h 1272209"/>
              <a:gd name="connsiteX54" fmla="*/ 3269974 w 3309599"/>
              <a:gd name="connsiteY54" fmla="*/ 616226 h 1272209"/>
              <a:gd name="connsiteX55" fmla="*/ 3299792 w 3309599"/>
              <a:gd name="connsiteY55" fmla="*/ 467139 h 1272209"/>
              <a:gd name="connsiteX56" fmla="*/ 3269974 w 3309599"/>
              <a:gd name="connsiteY56" fmla="*/ 178905 h 1272209"/>
              <a:gd name="connsiteX57" fmla="*/ 3240157 w 3309599"/>
              <a:gd name="connsiteY57" fmla="*/ 159026 h 1272209"/>
              <a:gd name="connsiteX58" fmla="*/ 3200400 w 3309599"/>
              <a:gd name="connsiteY58" fmla="*/ 149087 h 1272209"/>
              <a:gd name="connsiteX59" fmla="*/ 3130826 w 3309599"/>
              <a:gd name="connsiteY59" fmla="*/ 99392 h 1272209"/>
              <a:gd name="connsiteX60" fmla="*/ 3081131 w 3309599"/>
              <a:gd name="connsiteY60" fmla="*/ 49696 h 1272209"/>
              <a:gd name="connsiteX61" fmla="*/ 3041374 w 3309599"/>
              <a:gd name="connsiteY61" fmla="*/ 39757 h 1272209"/>
              <a:gd name="connsiteX62" fmla="*/ 2971800 w 3309599"/>
              <a:gd name="connsiteY62" fmla="*/ 19879 h 1272209"/>
              <a:gd name="connsiteX63" fmla="*/ 2643809 w 3309599"/>
              <a:gd name="connsiteY63" fmla="*/ 0 h 1272209"/>
              <a:gd name="connsiteX64" fmla="*/ 1868557 w 3309599"/>
              <a:gd name="connsiteY64" fmla="*/ 9939 h 1272209"/>
              <a:gd name="connsiteX65" fmla="*/ 1729409 w 3309599"/>
              <a:gd name="connsiteY65" fmla="*/ 19879 h 1272209"/>
              <a:gd name="connsiteX66" fmla="*/ 1530626 w 3309599"/>
              <a:gd name="connsiteY66" fmla="*/ 29818 h 1272209"/>
              <a:gd name="connsiteX67" fmla="*/ 1470992 w 3309599"/>
              <a:gd name="connsiteY67" fmla="*/ 69574 h 1272209"/>
              <a:gd name="connsiteX68" fmla="*/ 1461052 w 3309599"/>
              <a:gd name="connsiteY68" fmla="*/ 99392 h 127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309599" h="1272209">
                <a:moveTo>
                  <a:pt x="1610139" y="89452"/>
                </a:moveTo>
                <a:cubicBezTo>
                  <a:pt x="1583635" y="86139"/>
                  <a:pt x="1557227" y="81931"/>
                  <a:pt x="1530626" y="79513"/>
                </a:cubicBezTo>
                <a:cubicBezTo>
                  <a:pt x="1484316" y="75303"/>
                  <a:pt x="1437694" y="74709"/>
                  <a:pt x="1391478" y="69574"/>
                </a:cubicBezTo>
                <a:cubicBezTo>
                  <a:pt x="1377902" y="68066"/>
                  <a:pt x="1365223" y="61712"/>
                  <a:pt x="1351722" y="59635"/>
                </a:cubicBezTo>
                <a:cubicBezTo>
                  <a:pt x="1322070" y="55073"/>
                  <a:pt x="1292212" y="51567"/>
                  <a:pt x="1262270" y="49696"/>
                </a:cubicBezTo>
                <a:cubicBezTo>
                  <a:pt x="1186147" y="44938"/>
                  <a:pt x="1109870" y="43070"/>
                  <a:pt x="1033670" y="39757"/>
                </a:cubicBezTo>
                <a:cubicBezTo>
                  <a:pt x="877957" y="43070"/>
                  <a:pt x="722048" y="41213"/>
                  <a:pt x="566531" y="49696"/>
                </a:cubicBezTo>
                <a:cubicBezTo>
                  <a:pt x="485082" y="54139"/>
                  <a:pt x="509781" y="67829"/>
                  <a:pt x="457200" y="79513"/>
                </a:cubicBezTo>
                <a:cubicBezTo>
                  <a:pt x="437527" y="83885"/>
                  <a:pt x="417443" y="86139"/>
                  <a:pt x="397565" y="89452"/>
                </a:cubicBezTo>
                <a:cubicBezTo>
                  <a:pt x="269893" y="140523"/>
                  <a:pt x="428180" y="74146"/>
                  <a:pt x="298174" y="139148"/>
                </a:cubicBezTo>
                <a:cubicBezTo>
                  <a:pt x="250332" y="163069"/>
                  <a:pt x="208224" y="169463"/>
                  <a:pt x="168965" y="208722"/>
                </a:cubicBezTo>
                <a:cubicBezTo>
                  <a:pt x="105803" y="271884"/>
                  <a:pt x="175886" y="204611"/>
                  <a:pt x="99392" y="268357"/>
                </a:cubicBezTo>
                <a:cubicBezTo>
                  <a:pt x="42750" y="315559"/>
                  <a:pt x="123405" y="258973"/>
                  <a:pt x="49696" y="308113"/>
                </a:cubicBezTo>
                <a:cubicBezTo>
                  <a:pt x="5254" y="396997"/>
                  <a:pt x="19309" y="359514"/>
                  <a:pt x="0" y="417444"/>
                </a:cubicBezTo>
                <a:cubicBezTo>
                  <a:pt x="3313" y="447261"/>
                  <a:pt x="5377" y="477244"/>
                  <a:pt x="9939" y="506896"/>
                </a:cubicBezTo>
                <a:cubicBezTo>
                  <a:pt x="16250" y="547916"/>
                  <a:pt x="28919" y="562936"/>
                  <a:pt x="39757" y="606287"/>
                </a:cubicBezTo>
                <a:cubicBezTo>
                  <a:pt x="46383" y="632791"/>
                  <a:pt x="49489" y="660434"/>
                  <a:pt x="59635" y="685800"/>
                </a:cubicBezTo>
                <a:cubicBezTo>
                  <a:pt x="66261" y="702365"/>
                  <a:pt x="73249" y="718791"/>
                  <a:pt x="79513" y="735496"/>
                </a:cubicBezTo>
                <a:cubicBezTo>
                  <a:pt x="83192" y="745306"/>
                  <a:pt x="83166" y="756932"/>
                  <a:pt x="89452" y="765313"/>
                </a:cubicBezTo>
                <a:lnTo>
                  <a:pt x="168965" y="844826"/>
                </a:lnTo>
                <a:lnTo>
                  <a:pt x="198783" y="874644"/>
                </a:lnTo>
                <a:cubicBezTo>
                  <a:pt x="218093" y="932575"/>
                  <a:pt x="195863" y="886222"/>
                  <a:pt x="268357" y="944218"/>
                </a:cubicBezTo>
                <a:cubicBezTo>
                  <a:pt x="335734" y="998120"/>
                  <a:pt x="279034" y="974281"/>
                  <a:pt x="337931" y="993913"/>
                </a:cubicBezTo>
                <a:cubicBezTo>
                  <a:pt x="399831" y="1055816"/>
                  <a:pt x="310221" y="972128"/>
                  <a:pt x="387626" y="1023731"/>
                </a:cubicBezTo>
                <a:cubicBezTo>
                  <a:pt x="458684" y="1071102"/>
                  <a:pt x="373117" y="1042466"/>
                  <a:pt x="457200" y="1063487"/>
                </a:cubicBezTo>
                <a:cubicBezTo>
                  <a:pt x="470452" y="1073426"/>
                  <a:pt x="483477" y="1083676"/>
                  <a:pt x="496957" y="1093305"/>
                </a:cubicBezTo>
                <a:cubicBezTo>
                  <a:pt x="506677" y="1100248"/>
                  <a:pt x="518327" y="1104737"/>
                  <a:pt x="526774" y="1113183"/>
                </a:cubicBezTo>
                <a:cubicBezTo>
                  <a:pt x="538487" y="1124896"/>
                  <a:pt x="543866" y="1142334"/>
                  <a:pt x="556592" y="1152939"/>
                </a:cubicBezTo>
                <a:cubicBezTo>
                  <a:pt x="564640" y="1159646"/>
                  <a:pt x="576779" y="1158752"/>
                  <a:pt x="586409" y="1162879"/>
                </a:cubicBezTo>
                <a:cubicBezTo>
                  <a:pt x="659944" y="1194395"/>
                  <a:pt x="590122" y="1176750"/>
                  <a:pt x="685800" y="1192696"/>
                </a:cubicBezTo>
                <a:cubicBezTo>
                  <a:pt x="700997" y="1198775"/>
                  <a:pt x="744540" y="1217320"/>
                  <a:pt x="765313" y="1222513"/>
                </a:cubicBezTo>
                <a:cubicBezTo>
                  <a:pt x="821981" y="1236680"/>
                  <a:pt x="860810" y="1237310"/>
                  <a:pt x="924339" y="1242392"/>
                </a:cubicBezTo>
                <a:lnTo>
                  <a:pt x="1063487" y="1252331"/>
                </a:lnTo>
                <a:cubicBezTo>
                  <a:pt x="1099964" y="1255249"/>
                  <a:pt x="1136234" y="1261419"/>
                  <a:pt x="1172818" y="1262270"/>
                </a:cubicBezTo>
                <a:lnTo>
                  <a:pt x="1918252" y="1272209"/>
                </a:lnTo>
                <a:lnTo>
                  <a:pt x="2504661" y="1262270"/>
                </a:lnTo>
                <a:cubicBezTo>
                  <a:pt x="2554394" y="1260849"/>
                  <a:pt x="2650976" y="1247162"/>
                  <a:pt x="2703444" y="1242392"/>
                </a:cubicBezTo>
                <a:cubicBezTo>
                  <a:pt x="2746463" y="1238481"/>
                  <a:pt x="2789583" y="1235765"/>
                  <a:pt x="2832652" y="1232452"/>
                </a:cubicBezTo>
                <a:cubicBezTo>
                  <a:pt x="2842591" y="1225826"/>
                  <a:pt x="2851285" y="1216768"/>
                  <a:pt x="2862470" y="1212574"/>
                </a:cubicBezTo>
                <a:cubicBezTo>
                  <a:pt x="2878287" y="1206643"/>
                  <a:pt x="2895674" y="1206300"/>
                  <a:pt x="2912165" y="1202635"/>
                </a:cubicBezTo>
                <a:cubicBezTo>
                  <a:pt x="2949608" y="1194315"/>
                  <a:pt x="2948533" y="1193826"/>
                  <a:pt x="2981739" y="1182757"/>
                </a:cubicBezTo>
                <a:cubicBezTo>
                  <a:pt x="2991678" y="1172818"/>
                  <a:pt x="3003760" y="1164635"/>
                  <a:pt x="3011557" y="1152939"/>
                </a:cubicBezTo>
                <a:cubicBezTo>
                  <a:pt x="3017368" y="1144222"/>
                  <a:pt x="3016408" y="1132280"/>
                  <a:pt x="3021496" y="1123122"/>
                </a:cubicBezTo>
                <a:cubicBezTo>
                  <a:pt x="3033098" y="1102238"/>
                  <a:pt x="3048000" y="1083365"/>
                  <a:pt x="3061252" y="1063487"/>
                </a:cubicBezTo>
                <a:lnTo>
                  <a:pt x="3081131" y="1033670"/>
                </a:lnTo>
                <a:cubicBezTo>
                  <a:pt x="3084444" y="1023731"/>
                  <a:pt x="3086385" y="1013223"/>
                  <a:pt x="3091070" y="1003852"/>
                </a:cubicBezTo>
                <a:cubicBezTo>
                  <a:pt x="3096412" y="993168"/>
                  <a:pt x="3107805" y="985559"/>
                  <a:pt x="3110948" y="974035"/>
                </a:cubicBezTo>
                <a:cubicBezTo>
                  <a:pt x="3117976" y="948266"/>
                  <a:pt x="3116109" y="920802"/>
                  <a:pt x="3120887" y="894522"/>
                </a:cubicBezTo>
                <a:cubicBezTo>
                  <a:pt x="3125065" y="871540"/>
                  <a:pt x="3140914" y="844530"/>
                  <a:pt x="3150705" y="824948"/>
                </a:cubicBezTo>
                <a:cubicBezTo>
                  <a:pt x="3154018" y="811696"/>
                  <a:pt x="3156719" y="798276"/>
                  <a:pt x="3160644" y="785192"/>
                </a:cubicBezTo>
                <a:cubicBezTo>
                  <a:pt x="3166665" y="765122"/>
                  <a:pt x="3173896" y="745435"/>
                  <a:pt x="3180522" y="725557"/>
                </a:cubicBezTo>
                <a:lnTo>
                  <a:pt x="3190461" y="695739"/>
                </a:lnTo>
                <a:cubicBezTo>
                  <a:pt x="3193774" y="685800"/>
                  <a:pt x="3191029" y="670607"/>
                  <a:pt x="3200400" y="665922"/>
                </a:cubicBezTo>
                <a:lnTo>
                  <a:pt x="3240157" y="646044"/>
                </a:lnTo>
                <a:cubicBezTo>
                  <a:pt x="3250096" y="636105"/>
                  <a:pt x="3260976" y="627024"/>
                  <a:pt x="3269974" y="616226"/>
                </a:cubicBezTo>
                <a:cubicBezTo>
                  <a:pt x="3310815" y="567216"/>
                  <a:pt x="3292757" y="551550"/>
                  <a:pt x="3299792" y="467139"/>
                </a:cubicBezTo>
                <a:cubicBezTo>
                  <a:pt x="3299164" y="450807"/>
                  <a:pt x="3336315" y="245247"/>
                  <a:pt x="3269974" y="178905"/>
                </a:cubicBezTo>
                <a:cubicBezTo>
                  <a:pt x="3261527" y="170458"/>
                  <a:pt x="3251137" y="163732"/>
                  <a:pt x="3240157" y="159026"/>
                </a:cubicBezTo>
                <a:cubicBezTo>
                  <a:pt x="3227601" y="153645"/>
                  <a:pt x="3213652" y="152400"/>
                  <a:pt x="3200400" y="149087"/>
                </a:cubicBezTo>
                <a:cubicBezTo>
                  <a:pt x="3183472" y="137801"/>
                  <a:pt x="3143152" y="111718"/>
                  <a:pt x="3130826" y="99392"/>
                </a:cubicBezTo>
                <a:cubicBezTo>
                  <a:pt x="3097695" y="66261"/>
                  <a:pt x="3127514" y="69574"/>
                  <a:pt x="3081131" y="49696"/>
                </a:cubicBezTo>
                <a:cubicBezTo>
                  <a:pt x="3068575" y="44315"/>
                  <a:pt x="3054509" y="43510"/>
                  <a:pt x="3041374" y="39757"/>
                </a:cubicBezTo>
                <a:cubicBezTo>
                  <a:pt x="3011064" y="31097"/>
                  <a:pt x="3005466" y="25059"/>
                  <a:pt x="2971800" y="19879"/>
                </a:cubicBezTo>
                <a:cubicBezTo>
                  <a:pt x="2867451" y="3825"/>
                  <a:pt x="2742027" y="4092"/>
                  <a:pt x="2643809" y="0"/>
                </a:cubicBezTo>
                <a:lnTo>
                  <a:pt x="1868557" y="9939"/>
                </a:lnTo>
                <a:cubicBezTo>
                  <a:pt x="1822067" y="10950"/>
                  <a:pt x="1775830" y="17148"/>
                  <a:pt x="1729409" y="19879"/>
                </a:cubicBezTo>
                <a:lnTo>
                  <a:pt x="1530626" y="29818"/>
                </a:lnTo>
                <a:cubicBezTo>
                  <a:pt x="1510748" y="43070"/>
                  <a:pt x="1478547" y="46910"/>
                  <a:pt x="1470992" y="69574"/>
                </a:cubicBezTo>
                <a:lnTo>
                  <a:pt x="1461052" y="9939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5" name="Tekstboks 4">
            <a:extLst>
              <a:ext uri="{FF2B5EF4-FFF2-40B4-BE49-F238E27FC236}">
                <a16:creationId xmlns:a16="http://schemas.microsoft.com/office/drawing/2014/main" id="{D60A84DF-B1F7-409D-BDC8-63A32FD91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2432050"/>
            <a:ext cx="2466975" cy="6461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Vestlige demokrati og 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frihed sejrer  </a:t>
            </a:r>
          </a:p>
        </p:txBody>
      </p:sp>
      <p:sp>
        <p:nvSpPr>
          <p:cNvPr id="6" name="Kombinationstegning 5">
            <a:extLst>
              <a:ext uri="{FF2B5EF4-FFF2-40B4-BE49-F238E27FC236}">
                <a16:creationId xmlns:a16="http://schemas.microsoft.com/office/drawing/2014/main" id="{F7249CDD-DFF3-41AC-8D30-F8F312554C39}"/>
              </a:ext>
            </a:extLst>
          </p:cNvPr>
          <p:cNvSpPr/>
          <p:nvPr/>
        </p:nvSpPr>
        <p:spPr>
          <a:xfrm>
            <a:off x="6380163" y="2832100"/>
            <a:ext cx="1184275" cy="573088"/>
          </a:xfrm>
          <a:custGeom>
            <a:avLst/>
            <a:gdLst>
              <a:gd name="connsiteX0" fmla="*/ 1073683 w 1183013"/>
              <a:gd name="connsiteY0" fmla="*/ 109907 h 572543"/>
              <a:gd name="connsiteX1" fmla="*/ 1043865 w 1183013"/>
              <a:gd name="connsiteY1" fmla="*/ 60211 h 572543"/>
              <a:gd name="connsiteX2" fmla="*/ 954413 w 1183013"/>
              <a:gd name="connsiteY2" fmla="*/ 20454 h 572543"/>
              <a:gd name="connsiteX3" fmla="*/ 467396 w 1183013"/>
              <a:gd name="connsiteY3" fmla="*/ 10515 h 572543"/>
              <a:gd name="connsiteX4" fmla="*/ 40013 w 1183013"/>
              <a:gd name="connsiteY4" fmla="*/ 10515 h 572543"/>
              <a:gd name="connsiteX5" fmla="*/ 20135 w 1183013"/>
              <a:gd name="connsiteY5" fmla="*/ 30394 h 572543"/>
              <a:gd name="connsiteX6" fmla="*/ 10196 w 1183013"/>
              <a:gd name="connsiteY6" fmla="*/ 129785 h 572543"/>
              <a:gd name="connsiteX7" fmla="*/ 30074 w 1183013"/>
              <a:gd name="connsiteY7" fmla="*/ 219237 h 572543"/>
              <a:gd name="connsiteX8" fmla="*/ 59892 w 1183013"/>
              <a:gd name="connsiteY8" fmla="*/ 239115 h 572543"/>
              <a:gd name="connsiteX9" fmla="*/ 79770 w 1183013"/>
              <a:gd name="connsiteY9" fmla="*/ 258994 h 572543"/>
              <a:gd name="connsiteX10" fmla="*/ 139405 w 1183013"/>
              <a:gd name="connsiteY10" fmla="*/ 278872 h 572543"/>
              <a:gd name="connsiteX11" fmla="*/ 169222 w 1183013"/>
              <a:gd name="connsiteY11" fmla="*/ 308689 h 572543"/>
              <a:gd name="connsiteX12" fmla="*/ 248735 w 1183013"/>
              <a:gd name="connsiteY12" fmla="*/ 348446 h 572543"/>
              <a:gd name="connsiteX13" fmla="*/ 328248 w 1183013"/>
              <a:gd name="connsiteY13" fmla="*/ 408081 h 572543"/>
              <a:gd name="connsiteX14" fmla="*/ 377944 w 1183013"/>
              <a:gd name="connsiteY14" fmla="*/ 437898 h 572543"/>
              <a:gd name="connsiteX15" fmla="*/ 407761 w 1183013"/>
              <a:gd name="connsiteY15" fmla="*/ 457776 h 572543"/>
              <a:gd name="connsiteX16" fmla="*/ 447518 w 1183013"/>
              <a:gd name="connsiteY16" fmla="*/ 467715 h 572543"/>
              <a:gd name="connsiteX17" fmla="*/ 536970 w 1183013"/>
              <a:gd name="connsiteY17" fmla="*/ 507472 h 572543"/>
              <a:gd name="connsiteX18" fmla="*/ 566787 w 1183013"/>
              <a:gd name="connsiteY18" fmla="*/ 527350 h 572543"/>
              <a:gd name="connsiteX19" fmla="*/ 616483 w 1183013"/>
              <a:gd name="connsiteY19" fmla="*/ 537289 h 572543"/>
              <a:gd name="connsiteX20" fmla="*/ 686057 w 1183013"/>
              <a:gd name="connsiteY20" fmla="*/ 557167 h 572543"/>
              <a:gd name="connsiteX21" fmla="*/ 795387 w 1183013"/>
              <a:gd name="connsiteY21" fmla="*/ 567107 h 572543"/>
              <a:gd name="connsiteX22" fmla="*/ 1103500 w 1183013"/>
              <a:gd name="connsiteY22" fmla="*/ 537289 h 572543"/>
              <a:gd name="connsiteX23" fmla="*/ 1143257 w 1183013"/>
              <a:gd name="connsiteY23" fmla="*/ 507472 h 572543"/>
              <a:gd name="connsiteX24" fmla="*/ 1153196 w 1183013"/>
              <a:gd name="connsiteY24" fmla="*/ 467715 h 572543"/>
              <a:gd name="connsiteX25" fmla="*/ 1163135 w 1183013"/>
              <a:gd name="connsiteY25" fmla="*/ 437898 h 572543"/>
              <a:gd name="connsiteX26" fmla="*/ 1183013 w 1183013"/>
              <a:gd name="connsiteY26" fmla="*/ 358385 h 572543"/>
              <a:gd name="connsiteX27" fmla="*/ 1163135 w 1183013"/>
              <a:gd name="connsiteY27" fmla="*/ 268933 h 572543"/>
              <a:gd name="connsiteX28" fmla="*/ 1143257 w 1183013"/>
              <a:gd name="connsiteY28" fmla="*/ 189420 h 572543"/>
              <a:gd name="connsiteX29" fmla="*/ 1103500 w 1183013"/>
              <a:gd name="connsiteY29" fmla="*/ 109907 h 572543"/>
              <a:gd name="connsiteX30" fmla="*/ 1093561 w 1183013"/>
              <a:gd name="connsiteY30" fmla="*/ 80089 h 572543"/>
              <a:gd name="connsiteX31" fmla="*/ 1063744 w 1183013"/>
              <a:gd name="connsiteY31" fmla="*/ 40333 h 57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83013" h="572543">
                <a:moveTo>
                  <a:pt x="1073683" y="109907"/>
                </a:moveTo>
                <a:cubicBezTo>
                  <a:pt x="1063744" y="93342"/>
                  <a:pt x="1056437" y="74879"/>
                  <a:pt x="1043865" y="60211"/>
                </a:cubicBezTo>
                <a:cubicBezTo>
                  <a:pt x="1028270" y="42016"/>
                  <a:pt x="969851" y="20769"/>
                  <a:pt x="954413" y="20454"/>
                </a:cubicBezTo>
                <a:lnTo>
                  <a:pt x="467396" y="10515"/>
                </a:lnTo>
                <a:cubicBezTo>
                  <a:pt x="312600" y="3144"/>
                  <a:pt x="195425" y="-8912"/>
                  <a:pt x="40013" y="10515"/>
                </a:cubicBezTo>
                <a:cubicBezTo>
                  <a:pt x="30715" y="11677"/>
                  <a:pt x="26761" y="23768"/>
                  <a:pt x="20135" y="30394"/>
                </a:cubicBezTo>
                <a:cubicBezTo>
                  <a:pt x="-6943" y="111627"/>
                  <a:pt x="-2947" y="64068"/>
                  <a:pt x="10196" y="129785"/>
                </a:cubicBezTo>
                <a:cubicBezTo>
                  <a:pt x="10325" y="130428"/>
                  <a:pt x="19758" y="206342"/>
                  <a:pt x="30074" y="219237"/>
                </a:cubicBezTo>
                <a:cubicBezTo>
                  <a:pt x="37536" y="228565"/>
                  <a:pt x="50564" y="231653"/>
                  <a:pt x="59892" y="239115"/>
                </a:cubicBezTo>
                <a:cubicBezTo>
                  <a:pt x="67209" y="244969"/>
                  <a:pt x="71389" y="254803"/>
                  <a:pt x="79770" y="258994"/>
                </a:cubicBezTo>
                <a:cubicBezTo>
                  <a:pt x="98511" y="268365"/>
                  <a:pt x="139405" y="278872"/>
                  <a:pt x="139405" y="278872"/>
                </a:cubicBezTo>
                <a:cubicBezTo>
                  <a:pt x="149344" y="288811"/>
                  <a:pt x="157364" y="301143"/>
                  <a:pt x="169222" y="308689"/>
                </a:cubicBezTo>
                <a:cubicBezTo>
                  <a:pt x="194222" y="324598"/>
                  <a:pt x="227781" y="327493"/>
                  <a:pt x="248735" y="348446"/>
                </a:cubicBezTo>
                <a:cubicBezTo>
                  <a:pt x="344624" y="444333"/>
                  <a:pt x="258862" y="373387"/>
                  <a:pt x="328248" y="408081"/>
                </a:cubicBezTo>
                <a:cubicBezTo>
                  <a:pt x="345527" y="416720"/>
                  <a:pt x="361562" y="427659"/>
                  <a:pt x="377944" y="437898"/>
                </a:cubicBezTo>
                <a:cubicBezTo>
                  <a:pt x="388074" y="444229"/>
                  <a:pt x="396782" y="453071"/>
                  <a:pt x="407761" y="457776"/>
                </a:cubicBezTo>
                <a:cubicBezTo>
                  <a:pt x="420317" y="463157"/>
                  <a:pt x="434266" y="464402"/>
                  <a:pt x="447518" y="467715"/>
                </a:cubicBezTo>
                <a:cubicBezTo>
                  <a:pt x="490266" y="510465"/>
                  <a:pt x="443419" y="470052"/>
                  <a:pt x="536970" y="507472"/>
                </a:cubicBezTo>
                <a:cubicBezTo>
                  <a:pt x="548061" y="511908"/>
                  <a:pt x="555602" y="523156"/>
                  <a:pt x="566787" y="527350"/>
                </a:cubicBezTo>
                <a:cubicBezTo>
                  <a:pt x="582605" y="533282"/>
                  <a:pt x="600094" y="533192"/>
                  <a:pt x="616483" y="537289"/>
                </a:cubicBezTo>
                <a:cubicBezTo>
                  <a:pt x="651531" y="546051"/>
                  <a:pt x="646212" y="551854"/>
                  <a:pt x="686057" y="557167"/>
                </a:cubicBezTo>
                <a:cubicBezTo>
                  <a:pt x="722330" y="562004"/>
                  <a:pt x="758944" y="563794"/>
                  <a:pt x="795387" y="567107"/>
                </a:cubicBezTo>
                <a:cubicBezTo>
                  <a:pt x="924656" y="562319"/>
                  <a:pt x="1009153" y="596255"/>
                  <a:pt x="1103500" y="537289"/>
                </a:cubicBezTo>
                <a:cubicBezTo>
                  <a:pt x="1117547" y="528510"/>
                  <a:pt x="1130005" y="517411"/>
                  <a:pt x="1143257" y="507472"/>
                </a:cubicBezTo>
                <a:cubicBezTo>
                  <a:pt x="1146570" y="494220"/>
                  <a:pt x="1149443" y="480850"/>
                  <a:pt x="1153196" y="467715"/>
                </a:cubicBezTo>
                <a:cubicBezTo>
                  <a:pt x="1156074" y="457641"/>
                  <a:pt x="1160378" y="448005"/>
                  <a:pt x="1163135" y="437898"/>
                </a:cubicBezTo>
                <a:cubicBezTo>
                  <a:pt x="1170323" y="411541"/>
                  <a:pt x="1183013" y="358385"/>
                  <a:pt x="1183013" y="358385"/>
                </a:cubicBezTo>
                <a:cubicBezTo>
                  <a:pt x="1153036" y="208498"/>
                  <a:pt x="1191207" y="395261"/>
                  <a:pt x="1163135" y="268933"/>
                </a:cubicBezTo>
                <a:cubicBezTo>
                  <a:pt x="1157105" y="241796"/>
                  <a:pt x="1154840" y="214902"/>
                  <a:pt x="1143257" y="189420"/>
                </a:cubicBezTo>
                <a:cubicBezTo>
                  <a:pt x="1130995" y="162443"/>
                  <a:pt x="1112870" y="138019"/>
                  <a:pt x="1103500" y="109907"/>
                </a:cubicBezTo>
                <a:cubicBezTo>
                  <a:pt x="1100187" y="99968"/>
                  <a:pt x="1098246" y="89460"/>
                  <a:pt x="1093561" y="80089"/>
                </a:cubicBezTo>
                <a:cubicBezTo>
                  <a:pt x="1082323" y="57612"/>
                  <a:pt x="1077721" y="54310"/>
                  <a:pt x="1063744" y="4033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7" name="Tekstboks 6">
            <a:extLst>
              <a:ext uri="{FF2B5EF4-FFF2-40B4-BE49-F238E27FC236}">
                <a16:creationId xmlns:a16="http://schemas.microsoft.com/office/drawing/2014/main" id="{9E60D83D-87BB-41DD-A864-66FD5B46D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933700"/>
            <a:ext cx="646112" cy="369888"/>
          </a:xfrm>
          <a:prstGeom prst="rect">
            <a:avLst/>
          </a:prstGeom>
          <a:solidFill>
            <a:srgbClr val="FF0000">
              <a:alpha val="6588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Kina</a:t>
            </a:r>
          </a:p>
        </p:txBody>
      </p:sp>
      <p:sp>
        <p:nvSpPr>
          <p:cNvPr id="8" name="Tekstboks 7">
            <a:extLst>
              <a:ext uri="{FF2B5EF4-FFF2-40B4-BE49-F238E27FC236}">
                <a16:creationId xmlns:a16="http://schemas.microsoft.com/office/drawing/2014/main" id="{A7DFEBE3-FE0C-4463-A533-93841059D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0288" y="3644900"/>
            <a:ext cx="3024187" cy="646113"/>
          </a:xfrm>
          <a:prstGeom prst="rect">
            <a:avLst/>
          </a:prstGeom>
          <a:solidFill>
            <a:srgbClr val="FF0000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Studenterdemonstrationer på Tian’anmen juni 1989   </a:t>
            </a:r>
          </a:p>
        </p:txBody>
      </p:sp>
      <p:pic>
        <p:nvPicPr>
          <p:cNvPr id="31746" name="Picture 2" descr="http://storiesbywilliams.files.wordpress.com/2012/06/tianasquare.jpg?w=365&amp;h=241">
            <a:extLst>
              <a:ext uri="{FF2B5EF4-FFF2-40B4-BE49-F238E27FC236}">
                <a16:creationId xmlns:a16="http://schemas.microsoft.com/office/drawing/2014/main" id="{BDB503E2-32A1-4245-A6E5-8005C2BFB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235450"/>
            <a:ext cx="34766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B07B71FB-26BB-49CB-AC75-AA3AD484A789}"/>
              </a:ext>
            </a:extLst>
          </p:cNvPr>
          <p:cNvCxnSpPr/>
          <p:nvPr/>
        </p:nvCxnSpPr>
        <p:spPr>
          <a:xfrm>
            <a:off x="2700338" y="3078163"/>
            <a:ext cx="395287" cy="128746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1801F5FF-8A03-4EA4-AE24-77E17B199CDD}"/>
              </a:ext>
            </a:extLst>
          </p:cNvPr>
          <p:cNvCxnSpPr/>
          <p:nvPr/>
        </p:nvCxnSpPr>
        <p:spPr>
          <a:xfrm>
            <a:off x="3636963" y="2901950"/>
            <a:ext cx="1403350" cy="8874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pilforbindelse 17">
            <a:extLst>
              <a:ext uri="{FF2B5EF4-FFF2-40B4-BE49-F238E27FC236}">
                <a16:creationId xmlns:a16="http://schemas.microsoft.com/office/drawing/2014/main" id="{615FD575-F63F-45A8-8807-212F34AFEFFA}"/>
              </a:ext>
            </a:extLst>
          </p:cNvPr>
          <p:cNvCxnSpPr/>
          <p:nvPr/>
        </p:nvCxnSpPr>
        <p:spPr>
          <a:xfrm>
            <a:off x="4211638" y="2574925"/>
            <a:ext cx="1655762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boks 13">
            <a:extLst>
              <a:ext uri="{FF2B5EF4-FFF2-40B4-BE49-F238E27FC236}">
                <a16:creationId xmlns:a16="http://schemas.microsoft.com/office/drawing/2014/main" id="{22D47DF1-E46E-4DC2-AECC-C1FEC112B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792538"/>
            <a:ext cx="1792288" cy="64611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Fukuyama: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”</a:t>
            </a:r>
            <a:r>
              <a:rPr lang="da-DK" altLang="da-DK" sz="1800" i="1">
                <a:latin typeface="Arial" panose="020B0604020202020204" pitchFamily="34" charset="0"/>
              </a:rPr>
              <a:t>End of History”</a:t>
            </a:r>
          </a:p>
        </p:txBody>
      </p:sp>
      <p:sp>
        <p:nvSpPr>
          <p:cNvPr id="16" name="Tekstboks 15">
            <a:extLst>
              <a:ext uri="{FF2B5EF4-FFF2-40B4-BE49-F238E27FC236}">
                <a16:creationId xmlns:a16="http://schemas.microsoft.com/office/drawing/2014/main" id="{6C09FD5E-06A6-4263-B463-48333AD7799E}"/>
              </a:ext>
            </a:extLst>
          </p:cNvPr>
          <p:cNvSpPr txBox="1"/>
          <p:nvPr/>
        </p:nvSpPr>
        <p:spPr>
          <a:xfrm>
            <a:off x="5040313" y="4652963"/>
            <a:ext cx="4211637" cy="9239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a-DK" dirty="0">
                <a:latin typeface="Arial" charset="0"/>
                <a:cs typeface="Arial" charset="0"/>
              </a:rPr>
              <a:t>Kina har ‘</a:t>
            </a:r>
            <a:r>
              <a:rPr lang="da-DK" i="1" dirty="0">
                <a:latin typeface="Arial" charset="0"/>
                <a:cs typeface="Arial" charset="0"/>
              </a:rPr>
              <a:t>meldt sig ud af historien</a:t>
            </a:r>
            <a:r>
              <a:rPr lang="da-DK" dirty="0">
                <a:latin typeface="Arial" charset="0"/>
                <a:cs typeface="Arial" charset="0"/>
              </a:rPr>
              <a:t>’ </a:t>
            </a:r>
            <a:br>
              <a:rPr lang="da-DK" dirty="0">
                <a:latin typeface="Arial" charset="0"/>
                <a:cs typeface="Arial" charset="0"/>
              </a:rPr>
            </a:br>
            <a:r>
              <a:rPr lang="da-DK" dirty="0">
                <a:latin typeface="Arial" charset="0"/>
                <a:cs typeface="Arial" charset="0"/>
              </a:rPr>
              <a:t>– den frie verden , fortsat kommunistisk</a:t>
            </a:r>
            <a:br>
              <a:rPr lang="da-DK" dirty="0">
                <a:latin typeface="Arial" charset="0"/>
                <a:cs typeface="Arial" charset="0"/>
              </a:rPr>
            </a:br>
            <a:r>
              <a:rPr lang="da-DK" dirty="0">
                <a:latin typeface="Arial" charset="0"/>
                <a:cs typeface="Arial" charset="0"/>
              </a:rPr>
              <a:t>diktatur / undertrykkelse / ufrihed</a:t>
            </a:r>
          </a:p>
        </p:txBody>
      </p:sp>
      <p:sp>
        <p:nvSpPr>
          <p:cNvPr id="19" name="Tekstboks 18">
            <a:extLst>
              <a:ext uri="{FF2B5EF4-FFF2-40B4-BE49-F238E27FC236}">
                <a16:creationId xmlns:a16="http://schemas.microsoft.com/office/drawing/2014/main" id="{CFA8421A-ECC6-4006-B829-F986E780E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063" y="4724400"/>
            <a:ext cx="2441575" cy="6477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Bush 1991: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 i="1">
                <a:latin typeface="Arial" panose="020B0604020202020204" pitchFamily="34" charset="0"/>
              </a:rPr>
              <a:t>En Nye Verdensorden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14" grpId="0" animBg="1"/>
      <p:bldP spid="16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>
            <a:extLst>
              <a:ext uri="{FF2B5EF4-FFF2-40B4-BE49-F238E27FC236}">
                <a16:creationId xmlns:a16="http://schemas.microsoft.com/office/drawing/2014/main" id="{1A898157-647A-454F-B6DA-ED09947D1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Verden efter 11.sept 2001</a:t>
            </a:r>
            <a:br>
              <a:rPr lang="da-DK" altLang="da-DK"/>
            </a:br>
            <a:endParaRPr lang="da-DK" altLang="da-DK"/>
          </a:p>
        </p:txBody>
      </p:sp>
      <p:sp>
        <p:nvSpPr>
          <p:cNvPr id="22531" name="Tekstboks 1">
            <a:extLst>
              <a:ext uri="{FF2B5EF4-FFF2-40B4-BE49-F238E27FC236}">
                <a16:creationId xmlns:a16="http://schemas.microsoft.com/office/drawing/2014/main" id="{88949683-51F5-4A72-B07D-3C7A6F692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939800"/>
            <a:ext cx="4505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Huntington: Civilisationernes sammenstød</a:t>
            </a:r>
          </a:p>
        </p:txBody>
      </p:sp>
      <p:pic>
        <p:nvPicPr>
          <p:cNvPr id="22532" name="Picture 2" descr="File:Civilizations map.png">
            <a:extLst>
              <a:ext uri="{FF2B5EF4-FFF2-40B4-BE49-F238E27FC236}">
                <a16:creationId xmlns:a16="http://schemas.microsoft.com/office/drawing/2014/main" id="{93F4020A-FCF2-4D64-AE53-6A56D417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584325"/>
            <a:ext cx="8916988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>
            <a:extLst>
              <a:ext uri="{FF2B5EF4-FFF2-40B4-BE49-F238E27FC236}">
                <a16:creationId xmlns:a16="http://schemas.microsoft.com/office/drawing/2014/main" id="{57F42665-29D2-477B-983B-5F53157CF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altLang="da-DK"/>
              <a:t>Handelsbalance : Kina - USA</a:t>
            </a:r>
          </a:p>
        </p:txBody>
      </p:sp>
      <p:sp>
        <p:nvSpPr>
          <p:cNvPr id="3" name="Afrundet rektangel 2">
            <a:extLst>
              <a:ext uri="{FF2B5EF4-FFF2-40B4-BE49-F238E27FC236}">
                <a16:creationId xmlns:a16="http://schemas.microsoft.com/office/drawing/2014/main" id="{6E321F1D-B658-428E-90F6-AEECA4B9FD2F}"/>
              </a:ext>
            </a:extLst>
          </p:cNvPr>
          <p:cNvSpPr/>
          <p:nvPr/>
        </p:nvSpPr>
        <p:spPr>
          <a:xfrm>
            <a:off x="684213" y="2349500"/>
            <a:ext cx="2303462" cy="151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a-DK" dirty="0"/>
              <a:t>USA</a:t>
            </a:r>
            <a:br>
              <a:rPr lang="da-DK" dirty="0"/>
            </a:br>
            <a:r>
              <a:rPr lang="da-DK" dirty="0"/>
              <a:t>2011</a:t>
            </a:r>
          </a:p>
        </p:txBody>
      </p:sp>
      <p:sp>
        <p:nvSpPr>
          <p:cNvPr id="4" name="Afrundet rektangel 3">
            <a:extLst>
              <a:ext uri="{FF2B5EF4-FFF2-40B4-BE49-F238E27FC236}">
                <a16:creationId xmlns:a16="http://schemas.microsoft.com/office/drawing/2014/main" id="{5FF6CF5B-A607-4B7A-BC31-3EC2682F157C}"/>
              </a:ext>
            </a:extLst>
          </p:cNvPr>
          <p:cNvSpPr/>
          <p:nvPr/>
        </p:nvSpPr>
        <p:spPr>
          <a:xfrm>
            <a:off x="6084888" y="2349500"/>
            <a:ext cx="2232025" cy="15113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a-DK" dirty="0"/>
              <a:t>Kina</a:t>
            </a:r>
            <a:br>
              <a:rPr lang="da-DK" dirty="0"/>
            </a:br>
            <a:r>
              <a:rPr lang="da-DK" dirty="0"/>
              <a:t>2011</a:t>
            </a:r>
          </a:p>
        </p:txBody>
      </p:sp>
      <p:sp>
        <p:nvSpPr>
          <p:cNvPr id="5" name="Højrepil 4">
            <a:extLst>
              <a:ext uri="{FF2B5EF4-FFF2-40B4-BE49-F238E27FC236}">
                <a16:creationId xmlns:a16="http://schemas.microsoft.com/office/drawing/2014/main" id="{FC0D0902-4481-481C-9147-2A2930758400}"/>
              </a:ext>
            </a:extLst>
          </p:cNvPr>
          <p:cNvSpPr/>
          <p:nvPr/>
        </p:nvSpPr>
        <p:spPr>
          <a:xfrm>
            <a:off x="3348038" y="3500438"/>
            <a:ext cx="2376487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a-DK" dirty="0"/>
              <a:t>USA’s eksport </a:t>
            </a:r>
          </a:p>
        </p:txBody>
      </p:sp>
      <p:sp>
        <p:nvSpPr>
          <p:cNvPr id="6" name="Venstrepil 5">
            <a:extLst>
              <a:ext uri="{FF2B5EF4-FFF2-40B4-BE49-F238E27FC236}">
                <a16:creationId xmlns:a16="http://schemas.microsoft.com/office/drawing/2014/main" id="{22A3AC49-44D3-4D6D-AE8D-BB45967BE94F}"/>
              </a:ext>
            </a:extLst>
          </p:cNvPr>
          <p:cNvSpPr/>
          <p:nvPr/>
        </p:nvSpPr>
        <p:spPr>
          <a:xfrm>
            <a:off x="3203575" y="2060575"/>
            <a:ext cx="2447925" cy="6477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a-DK" dirty="0"/>
              <a:t>Kinas eksport</a:t>
            </a:r>
          </a:p>
        </p:txBody>
      </p:sp>
      <p:sp>
        <p:nvSpPr>
          <p:cNvPr id="8" name="Tekstboks 7">
            <a:extLst>
              <a:ext uri="{FF2B5EF4-FFF2-40B4-BE49-F238E27FC236}">
                <a16:creationId xmlns:a16="http://schemas.microsoft.com/office/drawing/2014/main" id="{95088C0F-AB5C-4560-A796-9FEE49E56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4005263"/>
            <a:ext cx="1225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91 mia $</a:t>
            </a:r>
          </a:p>
        </p:txBody>
      </p:sp>
      <p:sp>
        <p:nvSpPr>
          <p:cNvPr id="9" name="Tekstboks 8">
            <a:extLst>
              <a:ext uri="{FF2B5EF4-FFF2-40B4-BE49-F238E27FC236}">
                <a16:creationId xmlns:a16="http://schemas.microsoft.com/office/drawing/2014/main" id="{66087FB7-C7E4-4B7E-9DD7-7283D9D21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1700213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365 mia $</a:t>
            </a:r>
          </a:p>
        </p:txBody>
      </p:sp>
      <p:sp>
        <p:nvSpPr>
          <p:cNvPr id="10" name="Nedadgående pil 9">
            <a:extLst>
              <a:ext uri="{FF2B5EF4-FFF2-40B4-BE49-F238E27FC236}">
                <a16:creationId xmlns:a16="http://schemas.microsoft.com/office/drawing/2014/main" id="{39D459FD-1DD0-4509-8B77-2695A389A509}"/>
              </a:ext>
            </a:extLst>
          </p:cNvPr>
          <p:cNvSpPr/>
          <p:nvPr/>
        </p:nvSpPr>
        <p:spPr>
          <a:xfrm>
            <a:off x="1619250" y="3681413"/>
            <a:ext cx="215900" cy="468312"/>
          </a:xfrm>
          <a:prstGeom prst="down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11" name="Tekstboks 10">
            <a:extLst>
              <a:ext uri="{FF2B5EF4-FFF2-40B4-BE49-F238E27FC236}">
                <a16:creationId xmlns:a16="http://schemas.microsoft.com/office/drawing/2014/main" id="{8288C69C-FF85-4E40-9EFA-0E81EB5D9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189413"/>
            <a:ext cx="2492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Handels</a:t>
            </a:r>
            <a:r>
              <a:rPr lang="da-DK" altLang="da-DK" sz="1800" u="sng">
                <a:latin typeface="Arial" panose="020B0604020202020204" pitchFamily="34" charset="0"/>
              </a:rPr>
              <a:t>underskud</a:t>
            </a:r>
            <a:r>
              <a:rPr lang="da-DK" altLang="da-DK" sz="1800">
                <a:latin typeface="Arial" panose="020B0604020202020204" pitchFamily="34" charset="0"/>
              </a:rPr>
              <a:t> på 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365-91 = </a:t>
            </a:r>
            <a:r>
              <a:rPr lang="da-DK" altLang="da-DK" sz="1800" b="1">
                <a:latin typeface="Arial" panose="020B0604020202020204" pitchFamily="34" charset="0"/>
              </a:rPr>
              <a:t>274 mia $</a:t>
            </a:r>
          </a:p>
        </p:txBody>
      </p:sp>
      <p:sp>
        <p:nvSpPr>
          <p:cNvPr id="12" name="Tekstboks 11">
            <a:extLst>
              <a:ext uri="{FF2B5EF4-FFF2-40B4-BE49-F238E27FC236}">
                <a16:creationId xmlns:a16="http://schemas.microsoft.com/office/drawing/2014/main" id="{F3686C50-2E67-44F0-ACE8-216FC5B64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4219575"/>
            <a:ext cx="2351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Handels</a:t>
            </a:r>
            <a:r>
              <a:rPr lang="da-DK" altLang="da-DK" sz="1800" u="sng">
                <a:latin typeface="Arial" panose="020B0604020202020204" pitchFamily="34" charset="0"/>
              </a:rPr>
              <a:t>overskud</a:t>
            </a:r>
            <a:r>
              <a:rPr lang="da-DK" altLang="da-DK" sz="1800">
                <a:latin typeface="Arial" panose="020B0604020202020204" pitchFamily="34" charset="0"/>
              </a:rPr>
              <a:t> på 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365-91 = </a:t>
            </a:r>
            <a:r>
              <a:rPr lang="da-DK" altLang="da-DK" sz="1800" b="1">
                <a:latin typeface="Arial" panose="020B0604020202020204" pitchFamily="34" charset="0"/>
              </a:rPr>
              <a:t>274 mia $</a:t>
            </a:r>
          </a:p>
        </p:txBody>
      </p:sp>
      <p:sp>
        <p:nvSpPr>
          <p:cNvPr id="13" name="Nedadgående pil 12">
            <a:extLst>
              <a:ext uri="{FF2B5EF4-FFF2-40B4-BE49-F238E27FC236}">
                <a16:creationId xmlns:a16="http://schemas.microsoft.com/office/drawing/2014/main" id="{2303C0F8-DE23-4AB9-BC5C-8EFA7F3BEADA}"/>
              </a:ext>
            </a:extLst>
          </p:cNvPr>
          <p:cNvSpPr/>
          <p:nvPr/>
        </p:nvSpPr>
        <p:spPr>
          <a:xfrm>
            <a:off x="7019925" y="3789363"/>
            <a:ext cx="239713" cy="430212"/>
          </a:xfrm>
          <a:prstGeom prst="down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/>
          </a:p>
        </p:txBody>
      </p:sp>
      <p:sp>
        <p:nvSpPr>
          <p:cNvPr id="16" name="Tekstboks 15">
            <a:extLst>
              <a:ext uri="{FF2B5EF4-FFF2-40B4-BE49-F238E27FC236}">
                <a16:creationId xmlns:a16="http://schemas.microsoft.com/office/drawing/2014/main" id="{AD2948AC-45FB-4ED3-B149-01A3F4DD9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5513388"/>
            <a:ext cx="3671888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400">
                <a:latin typeface="Arial" panose="020B0604020202020204" pitchFamily="34" charset="0"/>
              </a:rPr>
              <a:t>Da importen &gt; end eksporten må USA betale sin import med lånte penge. </a:t>
            </a:r>
            <a:br>
              <a:rPr lang="da-DK" altLang="da-DK" sz="1400">
                <a:latin typeface="Arial" panose="020B0604020202020204" pitchFamily="34" charset="0"/>
              </a:rPr>
            </a:br>
            <a:r>
              <a:rPr lang="da-DK" altLang="da-DK" sz="1400">
                <a:latin typeface="Arial" panose="020B0604020202020204" pitchFamily="34" charset="0"/>
              </a:rPr>
              <a:t>Kina låner penge til USA, så de kan betale / finansiere deres handelsunderskud  </a:t>
            </a:r>
            <a:r>
              <a:rPr lang="da-DK" altLang="da-DK" sz="1800">
                <a:latin typeface="Arial" panose="020B0604020202020204" pitchFamily="34" charset="0"/>
              </a:rPr>
              <a:t>	</a:t>
            </a:r>
            <a:br>
              <a:rPr lang="da-DK" altLang="da-DK" sz="1800">
                <a:latin typeface="Arial" panose="020B0604020202020204" pitchFamily="34" charset="0"/>
              </a:rPr>
            </a:br>
            <a:endParaRPr lang="da-DK" altLang="da-DK" sz="1800">
              <a:latin typeface="Arial" panose="020B0604020202020204" pitchFamily="34" charset="0"/>
            </a:endParaRPr>
          </a:p>
        </p:txBody>
      </p:sp>
      <p:sp>
        <p:nvSpPr>
          <p:cNvPr id="20" name="Venstrebuet pil 19">
            <a:extLst>
              <a:ext uri="{FF2B5EF4-FFF2-40B4-BE49-F238E27FC236}">
                <a16:creationId xmlns:a16="http://schemas.microsoft.com/office/drawing/2014/main" id="{2B3BA958-01BF-40A1-B3C5-17C1C97A079E}"/>
              </a:ext>
            </a:extLst>
          </p:cNvPr>
          <p:cNvSpPr/>
          <p:nvPr/>
        </p:nvSpPr>
        <p:spPr>
          <a:xfrm rot="5400000">
            <a:off x="4391820" y="3409156"/>
            <a:ext cx="576262" cy="359727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>
              <a:solidFill>
                <a:schemeClr val="tx1"/>
              </a:solidFill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8961F31-EA7B-4DDA-9A64-2E5E84304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1675" y="5005388"/>
            <a:ext cx="3841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2800">
                <a:latin typeface="Arial" panose="020B0604020202020204" pitchFamily="34" charset="0"/>
              </a:rPr>
              <a:t>$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6" grpId="0"/>
      <p:bldP spid="20" grpId="0" animBg="1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>
            <a:extLst>
              <a:ext uri="{FF2B5EF4-FFF2-40B4-BE49-F238E27FC236}">
                <a16:creationId xmlns:a16="http://schemas.microsoft.com/office/drawing/2014/main" id="{9D075892-EF9B-4CBF-8AA2-C215273B1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altLang="da-DK" sz="3200"/>
              <a:t>Handelsbalance: </a:t>
            </a:r>
            <a:br>
              <a:rPr lang="da-DK" altLang="da-DK" sz="3200"/>
            </a:br>
            <a:r>
              <a:rPr lang="da-DK" altLang="da-DK" sz="4000"/>
              <a:t>Kina - EU</a:t>
            </a:r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6F6C3DB2-8B22-49E6-BE94-05E05E5E5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2863"/>
            <a:ext cx="5197475" cy="683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Tekstboks 2">
            <a:extLst>
              <a:ext uri="{FF2B5EF4-FFF2-40B4-BE49-F238E27FC236}">
                <a16:creationId xmlns:a16="http://schemas.microsoft.com/office/drawing/2014/main" id="{CE39D7DD-6DFB-47FB-88D8-BD2E40D45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1628775"/>
            <a:ext cx="279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EU’s handels</a:t>
            </a:r>
            <a:r>
              <a:rPr lang="da-DK" altLang="da-DK" sz="1800" u="sng">
                <a:latin typeface="Arial" panose="020B0604020202020204" pitchFamily="34" charset="0"/>
              </a:rPr>
              <a:t>underskud</a:t>
            </a:r>
            <a:r>
              <a:rPr lang="da-DK" altLang="da-DK" sz="1800">
                <a:latin typeface="Arial" panose="020B0604020202020204" pitchFamily="34" charset="0"/>
              </a:rPr>
              <a:t>  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overfor Kina = 168 mia E </a:t>
            </a:r>
          </a:p>
        </p:txBody>
      </p:sp>
      <p:sp>
        <p:nvSpPr>
          <p:cNvPr id="24581" name="Tekstboks 3">
            <a:extLst>
              <a:ext uri="{FF2B5EF4-FFF2-40B4-BE49-F238E27FC236}">
                <a16:creationId xmlns:a16="http://schemas.microsoft.com/office/drawing/2014/main" id="{A57A40B2-052A-4A63-B66F-41EA8D905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589213"/>
            <a:ext cx="3300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>
                <a:latin typeface="Arial" panose="020B0604020202020204" pitchFamily="34" charset="0"/>
              </a:rPr>
              <a:t>At flere af vores forbrugsvarer 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produceres i Kina, betyder at 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flere </a:t>
            </a:r>
            <a:r>
              <a:rPr lang="da-DK" altLang="da-DK" sz="1800" u="sng">
                <a:latin typeface="Arial" panose="020B0604020202020204" pitchFamily="34" charset="0"/>
              </a:rPr>
              <a:t>arbejdspladser</a:t>
            </a:r>
            <a:r>
              <a:rPr lang="da-DK" altLang="da-DK" sz="1800">
                <a:latin typeface="Arial" panose="020B0604020202020204" pitchFamily="34" charset="0"/>
              </a:rPr>
              <a:t>  flyttes til</a:t>
            </a:r>
            <a:br>
              <a:rPr lang="da-DK" altLang="da-DK" sz="1800">
                <a:latin typeface="Arial" panose="020B0604020202020204" pitchFamily="34" charset="0"/>
              </a:rPr>
            </a:br>
            <a:r>
              <a:rPr lang="da-DK" altLang="da-DK" sz="1800">
                <a:latin typeface="Arial" panose="020B0604020202020204" pitchFamily="34" charset="0"/>
              </a:rPr>
              <a:t>Kina.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AD92D763-3EB1-47BF-BAC5-06A73DC6D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Globaliseringens tre dimensioner</a:t>
            </a:r>
          </a:p>
        </p:txBody>
      </p:sp>
      <p:sp>
        <p:nvSpPr>
          <p:cNvPr id="3" name="Afrundet rektangel 2">
            <a:extLst>
              <a:ext uri="{FF2B5EF4-FFF2-40B4-BE49-F238E27FC236}">
                <a16:creationId xmlns:a16="http://schemas.microsoft.com/office/drawing/2014/main" id="{93F55420-69EB-44D9-A955-39FDD4B04F58}"/>
              </a:ext>
            </a:extLst>
          </p:cNvPr>
          <p:cNvSpPr/>
          <p:nvPr/>
        </p:nvSpPr>
        <p:spPr>
          <a:xfrm>
            <a:off x="684213" y="1700213"/>
            <a:ext cx="2376487" cy="1511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a-DK" b="1" dirty="0"/>
              <a:t>Teknologiske</a:t>
            </a:r>
            <a:r>
              <a:rPr lang="da-DK" dirty="0"/>
              <a:t> og </a:t>
            </a:r>
            <a:r>
              <a:rPr lang="da-DK" b="1" dirty="0"/>
              <a:t>økonomiske</a:t>
            </a:r>
            <a:br>
              <a:rPr lang="da-DK" dirty="0"/>
            </a:br>
            <a:r>
              <a:rPr lang="da-DK" dirty="0"/>
              <a:t>dimension</a:t>
            </a:r>
          </a:p>
        </p:txBody>
      </p:sp>
      <p:sp>
        <p:nvSpPr>
          <p:cNvPr id="4" name="Afrundet rektangel 3">
            <a:extLst>
              <a:ext uri="{FF2B5EF4-FFF2-40B4-BE49-F238E27FC236}">
                <a16:creationId xmlns:a16="http://schemas.microsoft.com/office/drawing/2014/main" id="{6DA0FF7C-08C2-4200-BEC3-86B535EB8433}"/>
              </a:ext>
            </a:extLst>
          </p:cNvPr>
          <p:cNvSpPr/>
          <p:nvPr/>
        </p:nvSpPr>
        <p:spPr>
          <a:xfrm>
            <a:off x="5651500" y="1722438"/>
            <a:ext cx="2376488" cy="15113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a-DK" b="1" dirty="0"/>
              <a:t>Kulturelle</a:t>
            </a:r>
            <a:r>
              <a:rPr lang="da-DK" dirty="0"/>
              <a:t> dimension forbrug- livsstil-</a:t>
            </a:r>
            <a:br>
              <a:rPr lang="da-DK" dirty="0"/>
            </a:br>
            <a:r>
              <a:rPr lang="da-DK" dirty="0"/>
              <a:t>værdier</a:t>
            </a:r>
          </a:p>
        </p:txBody>
      </p:sp>
      <p:sp>
        <p:nvSpPr>
          <p:cNvPr id="5" name="Afrundet rektangel 4">
            <a:extLst>
              <a:ext uri="{FF2B5EF4-FFF2-40B4-BE49-F238E27FC236}">
                <a16:creationId xmlns:a16="http://schemas.microsoft.com/office/drawing/2014/main" id="{51AD1FF0-F16A-4CC7-93B8-E68CDD4A6145}"/>
              </a:ext>
            </a:extLst>
          </p:cNvPr>
          <p:cNvSpPr/>
          <p:nvPr/>
        </p:nvSpPr>
        <p:spPr>
          <a:xfrm>
            <a:off x="3132138" y="4508500"/>
            <a:ext cx="2376487" cy="151288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a-DK" b="1" dirty="0"/>
              <a:t>Politiske</a:t>
            </a:r>
            <a:r>
              <a:rPr lang="da-DK" dirty="0"/>
              <a:t> dimension</a:t>
            </a:r>
            <a:br>
              <a:rPr lang="da-DK" dirty="0"/>
            </a:br>
            <a:r>
              <a:rPr lang="da-DK" dirty="0" err="1"/>
              <a:t>int.nat.samarbejde</a:t>
            </a:r>
            <a:br>
              <a:rPr lang="da-DK" dirty="0"/>
            </a:br>
            <a:r>
              <a:rPr lang="da-DK" dirty="0"/>
              <a:t>og organisationer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>
            <a:extLst>
              <a:ext uri="{FF2B5EF4-FFF2-40B4-BE49-F238E27FC236}">
                <a16:creationId xmlns:a16="http://schemas.microsoft.com/office/drawing/2014/main" id="{0F55668E-EE9E-4C9B-93D3-70E251C6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da-DK" altLang="da-DK"/>
              <a:t>Høj-, Mellem- og lavindkomstlande</a:t>
            </a:r>
          </a:p>
        </p:txBody>
      </p:sp>
      <p:pic>
        <p:nvPicPr>
          <p:cNvPr id="5123" name="Picture 2">
            <a:extLst>
              <a:ext uri="{FF2B5EF4-FFF2-40B4-BE49-F238E27FC236}">
                <a16:creationId xmlns:a16="http://schemas.microsoft.com/office/drawing/2014/main" id="{2987AD67-5583-4C67-A1FC-5D64CC4AE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628775"/>
            <a:ext cx="89535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 descr="Fabrik med massiv udfyldning">
            <a:extLst>
              <a:ext uri="{FF2B5EF4-FFF2-40B4-BE49-F238E27FC236}">
                <a16:creationId xmlns:a16="http://schemas.microsoft.com/office/drawing/2014/main" id="{2E8EF642-4C7A-4175-8361-CFE83E9EB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938" y="2060575"/>
            <a:ext cx="757237" cy="757238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85317FE2-0E07-4BD2-9C21-0F80C5A5B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9213" y="1508125"/>
            <a:ext cx="2338387" cy="6461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a-DK" altLang="da-DK" b="1">
                <a:solidFill>
                  <a:schemeClr val="bg1"/>
                </a:solidFill>
              </a:rPr>
              <a:t>Højindkomst</a:t>
            </a:r>
            <a:r>
              <a:rPr lang="da-DK" altLang="da-DK">
                <a:solidFill>
                  <a:schemeClr val="bg1"/>
                </a:solidFill>
              </a:rPr>
              <a:t> </a:t>
            </a:r>
            <a:br>
              <a:rPr lang="da-DK" altLang="da-DK">
                <a:solidFill>
                  <a:schemeClr val="bg1"/>
                </a:solidFill>
              </a:rPr>
            </a:br>
            <a:r>
              <a:rPr lang="da-DK" altLang="da-DK">
                <a:solidFill>
                  <a:schemeClr val="bg1"/>
                </a:solidFill>
              </a:rPr>
              <a:t>Informationssamfund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F95AE97-6F4E-4F7A-922E-C06DC418432E}"/>
              </a:ext>
            </a:extLst>
          </p:cNvPr>
          <p:cNvSpPr txBox="1"/>
          <p:nvPr/>
        </p:nvSpPr>
        <p:spPr>
          <a:xfrm>
            <a:off x="3563938" y="3783013"/>
            <a:ext cx="2916237" cy="6461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a-DK" b="1" dirty="0">
                <a:solidFill>
                  <a:schemeClr val="bg1"/>
                </a:solidFill>
              </a:rPr>
              <a:t>Lavindkomst</a:t>
            </a:r>
          </a:p>
          <a:p>
            <a:pPr algn="ctr">
              <a:defRPr/>
            </a:pPr>
            <a:r>
              <a:rPr lang="da-DK" dirty="0">
                <a:solidFill>
                  <a:schemeClr val="bg1"/>
                </a:solidFill>
              </a:rPr>
              <a:t>Landbrugssamfund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5AF9A48F-662D-471F-8B23-CF04441D21ED}"/>
              </a:ext>
            </a:extLst>
          </p:cNvPr>
          <p:cNvSpPr txBox="1">
            <a:spLocks noChangeArrowheads="1"/>
          </p:cNvSpPr>
          <p:nvPr/>
        </p:nvSpPr>
        <p:spPr bwMode="auto">
          <a:xfrm rot="-682659">
            <a:off x="595313" y="3540125"/>
            <a:ext cx="2719387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a-DK" altLang="da-DK" b="1"/>
              <a:t>Mellemindkomst</a:t>
            </a:r>
            <a:r>
              <a:rPr lang="da-DK" altLang="da-DK"/>
              <a:t> </a:t>
            </a:r>
            <a:br>
              <a:rPr lang="da-DK" altLang="da-DK"/>
            </a:br>
            <a:r>
              <a:rPr lang="da-DK" altLang="da-DK"/>
              <a:t>Industrisamfund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EAB46901-0122-4021-905C-FE954BC37994}"/>
              </a:ext>
            </a:extLst>
          </p:cNvPr>
          <p:cNvSpPr txBox="1">
            <a:spLocks noChangeArrowheads="1"/>
          </p:cNvSpPr>
          <p:nvPr/>
        </p:nvSpPr>
        <p:spPr bwMode="auto">
          <a:xfrm rot="1032531">
            <a:off x="5748338" y="2295525"/>
            <a:ext cx="2508250" cy="6461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a-DK" altLang="da-DK" b="1"/>
              <a:t>Mellemindkomst</a:t>
            </a:r>
            <a:r>
              <a:rPr lang="da-DK" altLang="da-DK"/>
              <a:t> </a:t>
            </a:r>
            <a:br>
              <a:rPr lang="da-DK" altLang="da-DK"/>
            </a:br>
            <a:r>
              <a:rPr lang="da-DK" altLang="da-DK"/>
              <a:t>Industrisamfund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46D49769-34B2-424C-9985-AB46166DF606}"/>
              </a:ext>
            </a:extLst>
          </p:cNvPr>
          <p:cNvSpPr txBox="1"/>
          <p:nvPr/>
        </p:nvSpPr>
        <p:spPr>
          <a:xfrm>
            <a:off x="5292080" y="6029325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Lavindkomstlande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F7678558-E20A-4580-831A-03FA13186A1E}"/>
              </a:ext>
            </a:extLst>
          </p:cNvPr>
          <p:cNvSpPr txBox="1"/>
          <p:nvPr/>
        </p:nvSpPr>
        <p:spPr>
          <a:xfrm>
            <a:off x="3617893" y="4960347"/>
            <a:ext cx="954107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da-DK" dirty="0" err="1">
                <a:solidFill>
                  <a:schemeClr val="bg1"/>
                </a:solidFill>
              </a:rPr>
              <a:t>I-lande</a:t>
            </a:r>
            <a:r>
              <a:rPr lang="da-DK" dirty="0"/>
              <a:t>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2B1611AB-2DC4-479D-90C0-CBF04325D605}"/>
              </a:ext>
            </a:extLst>
          </p:cNvPr>
          <p:cNvSpPr txBox="1"/>
          <p:nvPr/>
        </p:nvSpPr>
        <p:spPr>
          <a:xfrm>
            <a:off x="3617893" y="6031984"/>
            <a:ext cx="1056700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da-DK" dirty="0" err="1">
                <a:solidFill>
                  <a:schemeClr val="bg1"/>
                </a:solidFill>
              </a:rPr>
              <a:t>U-lande</a:t>
            </a:r>
            <a:r>
              <a:rPr lang="da-DK" dirty="0"/>
              <a:t>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CF98426D-966E-45BC-8AAB-F5ABC628D659}"/>
              </a:ext>
            </a:extLst>
          </p:cNvPr>
          <p:cNvSpPr txBox="1"/>
          <p:nvPr/>
        </p:nvSpPr>
        <p:spPr>
          <a:xfrm>
            <a:off x="5292080" y="5476961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Mellemindkomstlande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A200EE2D-C8C0-4A72-ABF9-82A8CE5A5637}"/>
              </a:ext>
            </a:extLst>
          </p:cNvPr>
          <p:cNvSpPr txBox="1"/>
          <p:nvPr/>
        </p:nvSpPr>
        <p:spPr>
          <a:xfrm>
            <a:off x="5292080" y="494496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Højindkomstlande</a:t>
            </a:r>
          </a:p>
        </p:txBody>
      </p:sp>
      <p:sp>
        <p:nvSpPr>
          <p:cNvPr id="15" name="Pil: højre 14">
            <a:extLst>
              <a:ext uri="{FF2B5EF4-FFF2-40B4-BE49-F238E27FC236}">
                <a16:creationId xmlns:a16="http://schemas.microsoft.com/office/drawing/2014/main" id="{E7D41BF4-34B7-4AB0-B691-0A58E02278B7}"/>
              </a:ext>
            </a:extLst>
          </p:cNvPr>
          <p:cNvSpPr/>
          <p:nvPr/>
        </p:nvSpPr>
        <p:spPr>
          <a:xfrm rot="16200000">
            <a:off x="5989163" y="5718296"/>
            <a:ext cx="231433" cy="390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Pil: højre 15">
            <a:extLst>
              <a:ext uri="{FF2B5EF4-FFF2-40B4-BE49-F238E27FC236}">
                <a16:creationId xmlns:a16="http://schemas.microsoft.com/office/drawing/2014/main" id="{E1F63B8C-26D2-48F8-958D-7B3B84687B21}"/>
              </a:ext>
            </a:extLst>
          </p:cNvPr>
          <p:cNvSpPr/>
          <p:nvPr/>
        </p:nvSpPr>
        <p:spPr>
          <a:xfrm rot="16200000">
            <a:off x="5996713" y="5188113"/>
            <a:ext cx="231433" cy="390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F4E7E01-3D2B-40B1-A17C-78DF14E701C0}"/>
              </a:ext>
            </a:extLst>
          </p:cNvPr>
          <p:cNvSpPr txBox="1"/>
          <p:nvPr/>
        </p:nvSpPr>
        <p:spPr>
          <a:xfrm>
            <a:off x="4855660" y="598571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/>
              <a:t>=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60E4CE73-0157-4144-8D77-B3AE539802EF}"/>
              </a:ext>
            </a:extLst>
          </p:cNvPr>
          <p:cNvSpPr txBox="1"/>
          <p:nvPr/>
        </p:nvSpPr>
        <p:spPr>
          <a:xfrm>
            <a:off x="4824726" y="4871105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0.32083 0.1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  <p:bldP spid="2" grpId="0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6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5CB2959A-8184-44EA-9631-088E0109B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/>
              <a:t>Arbejdsløshed i EU</a:t>
            </a:r>
          </a:p>
        </p:txBody>
      </p:sp>
      <p:pic>
        <p:nvPicPr>
          <p:cNvPr id="26627" name="Picture 5">
            <a:extLst>
              <a:ext uri="{FF2B5EF4-FFF2-40B4-BE49-F238E27FC236}">
                <a16:creationId xmlns:a16="http://schemas.microsoft.com/office/drawing/2014/main" id="{7F09794A-9323-4331-AE4C-087332187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87500"/>
            <a:ext cx="6265863" cy="458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3">
            <a:extLst>
              <a:ext uri="{FF2B5EF4-FFF2-40B4-BE49-F238E27FC236}">
                <a16:creationId xmlns:a16="http://schemas.microsoft.com/office/drawing/2014/main" id="{16976066-BB48-47A5-9CB6-7C57F0BE5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115888"/>
            <a:ext cx="3443288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Titel 1">
            <a:extLst>
              <a:ext uri="{FF2B5EF4-FFF2-40B4-BE49-F238E27FC236}">
                <a16:creationId xmlns:a16="http://schemas.microsoft.com/office/drawing/2014/main" id="{6C3E441B-6CC6-4EFC-BCCC-A68D6877E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98450"/>
            <a:ext cx="8229600" cy="1143000"/>
          </a:xfrm>
        </p:spPr>
        <p:txBody>
          <a:bodyPr/>
          <a:lstStyle/>
          <a:p>
            <a:pPr algn="l" eaLnBrk="1" hangingPunct="1"/>
            <a:r>
              <a:rPr lang="da-DK" altLang="da-DK"/>
              <a:t>Lande data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5AE08B62-33FB-429A-A2CF-8D44D1BD821A}"/>
              </a:ext>
            </a:extLst>
          </p:cNvPr>
          <p:cNvGraphicFramePr>
            <a:graphicFrameLocks noGrp="1"/>
          </p:cNvGraphicFramePr>
          <p:nvPr/>
        </p:nvGraphicFramePr>
        <p:xfrm>
          <a:off x="1692275" y="3141663"/>
          <a:ext cx="5688013" cy="2600325"/>
        </p:xfrm>
        <a:graphic>
          <a:graphicData uri="http://schemas.openxmlformats.org/drawingml/2006/table">
            <a:tbl>
              <a:tblPr/>
              <a:tblGrid>
                <a:gridCol w="1080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Land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Primære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Sekundære 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Tertiære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BNP /cap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Danmark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2,5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77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55.000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Tyrkiet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25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26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48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10.000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Kina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38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28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34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4.400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Marokko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45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35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2.800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Pakistan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43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36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1.000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Uganda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82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13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500</a:t>
                      </a:r>
                    </a:p>
                  </a:txBody>
                  <a:tcPr marL="91430" marR="9143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702" name="Rektangel 1">
            <a:extLst>
              <a:ext uri="{FF2B5EF4-FFF2-40B4-BE49-F238E27FC236}">
                <a16:creationId xmlns:a16="http://schemas.microsoft.com/office/drawing/2014/main" id="{84F69C16-1254-4F11-9188-AD1AD86237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5661025"/>
            <a:ext cx="76327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da-DK" altLang="da-DK" sz="1100">
                <a:latin typeface="Arial" panose="020B0604020202020204" pitchFamily="34" charset="0"/>
              </a:rPr>
            </a:br>
            <a:r>
              <a:rPr lang="da-DK" altLang="da-DK" sz="1100">
                <a:latin typeface="Arial" panose="020B0604020202020204" pitchFamily="34" charset="0"/>
              </a:rPr>
              <a:t>Erhvervsfordelingen : </a:t>
            </a:r>
            <a:br>
              <a:rPr lang="da-DK" altLang="da-DK" sz="1100">
                <a:latin typeface="Arial" panose="020B0604020202020204" pitchFamily="34" charset="0"/>
              </a:rPr>
            </a:br>
            <a:r>
              <a:rPr lang="da-DK" altLang="da-DK" sz="1100" u="sng">
                <a:latin typeface="Arial" panose="020B0604020202020204" pitchFamily="34" charset="0"/>
                <a:hlinkClick r:id="rId3"/>
              </a:rPr>
              <a:t>http://www.frberg-hf.dk/fagene/geo/Diverse%20Filer/Erhvervsgeografi/labourforce-by-occopation.pdf</a:t>
            </a:r>
            <a:r>
              <a:rPr lang="da-DK" altLang="da-DK" sz="110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100">
                <a:latin typeface="Arial" panose="020B0604020202020204" pitchFamily="34" charset="0"/>
              </a:rPr>
              <a:t>BNP pr indbygger:</a:t>
            </a:r>
            <a:br>
              <a:rPr lang="da-DK" altLang="da-DK" sz="1100">
                <a:latin typeface="Arial" panose="020B0604020202020204" pitchFamily="34" charset="0"/>
              </a:rPr>
            </a:br>
            <a:r>
              <a:rPr lang="da-DK" altLang="da-DK" sz="1100">
                <a:latin typeface="Arial" panose="020B0604020202020204" pitchFamily="34" charset="0"/>
              </a:rPr>
              <a:t> </a:t>
            </a:r>
            <a:r>
              <a:rPr lang="da-DK" altLang="da-DK" sz="1100" u="sng">
                <a:latin typeface="Arial" panose="020B0604020202020204" pitchFamily="34" charset="0"/>
                <a:hlinkClick r:id="rId4"/>
              </a:rPr>
              <a:t>http://data.worldbank.org/indicator/NY.GDP.PCAP.CD/countries?display=default</a:t>
            </a:r>
            <a:endParaRPr lang="da-DK" altLang="da-DK" sz="1100">
              <a:latin typeface="Arial" panose="020B0604020202020204" pitchFamily="34" charset="0"/>
            </a:endParaRPr>
          </a:p>
        </p:txBody>
      </p:sp>
      <p:cxnSp>
        <p:nvCxnSpPr>
          <p:cNvPr id="8" name="Lige pilforbindelse 7">
            <a:extLst>
              <a:ext uri="{FF2B5EF4-FFF2-40B4-BE49-F238E27FC236}">
                <a16:creationId xmlns:a16="http://schemas.microsoft.com/office/drawing/2014/main" id="{CFD8408F-74E3-4FC0-872E-40F38083611C}"/>
              </a:ext>
            </a:extLst>
          </p:cNvPr>
          <p:cNvCxnSpPr/>
          <p:nvPr/>
        </p:nvCxnSpPr>
        <p:spPr>
          <a:xfrm>
            <a:off x="4229100" y="2852738"/>
            <a:ext cx="307816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>
            <a:extLst>
              <a:ext uri="{FF2B5EF4-FFF2-40B4-BE49-F238E27FC236}">
                <a16:creationId xmlns:a16="http://schemas.microsoft.com/office/drawing/2014/main" id="{551DD9B2-B39B-4F33-94F4-39E7040A2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Produktivitet  </a:t>
            </a: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8A90338F-2E2F-4DBF-B873-A1E61DA884E2}"/>
              </a:ext>
            </a:extLst>
          </p:cNvPr>
          <p:cNvGraphicFramePr>
            <a:graphicFrameLocks noGrp="1"/>
          </p:cNvGraphicFramePr>
          <p:nvPr/>
        </p:nvGraphicFramePr>
        <p:xfrm>
          <a:off x="571500" y="2857500"/>
          <a:ext cx="6357938" cy="1857375"/>
        </p:xfrm>
        <a:graphic>
          <a:graphicData uri="http://schemas.openxmlformats.org/drawingml/2006/table">
            <a:tbl>
              <a:tblPr/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Primære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Sekundær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Tertiære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BNP / cap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    (2)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28  (26)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67  (72)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32.000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Kina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40  (11)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27  (48)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33  (40)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6.500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Pakistan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43  (20)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20  (24)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37  (55)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2.600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Afghanistan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80  (31)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  (26)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10  (43)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713" name="Tekstboks 5">
            <a:extLst>
              <a:ext uri="{FF2B5EF4-FFF2-40B4-BE49-F238E27FC236}">
                <a16:creationId xmlns:a16="http://schemas.microsoft.com/office/drawing/2014/main" id="{6039149A-682F-486F-9379-A61010C49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6072188"/>
            <a:ext cx="56054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100"/>
              <a:t>Kilde : https://www.cia.gov/library/publications/the-world-factbook/rankorder/2095rank.html</a:t>
            </a:r>
          </a:p>
        </p:txBody>
      </p:sp>
      <p:sp>
        <p:nvSpPr>
          <p:cNvPr id="28714" name="Tekstboks 7">
            <a:extLst>
              <a:ext uri="{FF2B5EF4-FFF2-40B4-BE49-F238E27FC236}">
                <a16:creationId xmlns:a16="http://schemas.microsoft.com/office/drawing/2014/main" id="{28EAD7F6-057A-4D2A-A6E9-BAA60B2CE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214438"/>
            <a:ext cx="49291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% beskæftigede i de enkelte sektorer, </a:t>
            </a:r>
            <a:br>
              <a:rPr lang="da-DK" altLang="da-DK" sz="1800"/>
            </a:br>
            <a:r>
              <a:rPr lang="da-DK" altLang="da-DK" sz="1800"/>
              <a:t>(samt sektorens bidrag til landets samlede BNP )</a:t>
            </a:r>
            <a:br>
              <a:rPr lang="da-DK" altLang="da-DK" sz="1800"/>
            </a:br>
            <a:r>
              <a:rPr lang="da-DK" altLang="da-DK" sz="1800"/>
              <a:t>En stor forskel mellem andel af beskæftigede og andel af BNP – indikerer en lav produktivitet i den pågældende sektor.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>
            <a:extLst>
              <a:ext uri="{FF2B5EF4-FFF2-40B4-BE49-F238E27FC236}">
                <a16:creationId xmlns:a16="http://schemas.microsoft.com/office/drawing/2014/main" id="{13FD2D81-5FC5-4D37-8B9A-FED74C85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-30163"/>
            <a:ext cx="8229600" cy="1143001"/>
          </a:xfrm>
        </p:spPr>
        <p:txBody>
          <a:bodyPr/>
          <a:lstStyle/>
          <a:p>
            <a:pPr eaLnBrk="1" hangingPunct="1"/>
            <a:r>
              <a:rPr lang="da-DK" altLang="da-DK"/>
              <a:t>Arbejdsdeling</a:t>
            </a:r>
          </a:p>
        </p:txBody>
      </p:sp>
      <p:pic>
        <p:nvPicPr>
          <p:cNvPr id="3" name="Billede 2" descr="grain_harvesting_wheat1.jpg">
            <a:extLst>
              <a:ext uri="{FF2B5EF4-FFF2-40B4-BE49-F238E27FC236}">
                <a16:creationId xmlns:a16="http://schemas.microsoft.com/office/drawing/2014/main" id="{354E385C-7BC4-4286-BCF8-CBBE0F5AA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165350"/>
            <a:ext cx="2071688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4" descr="bread.jpg">
            <a:extLst>
              <a:ext uri="{FF2B5EF4-FFF2-40B4-BE49-F238E27FC236}">
                <a16:creationId xmlns:a16="http://schemas.microsoft.com/office/drawing/2014/main" id="{F4C46D43-644A-4B75-A2D1-05F2FCE23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2114550"/>
            <a:ext cx="22320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5" descr="shop.jpg">
            <a:extLst>
              <a:ext uri="{FF2B5EF4-FFF2-40B4-BE49-F238E27FC236}">
                <a16:creationId xmlns:a16="http://schemas.microsoft.com/office/drawing/2014/main" id="{EF11A5B1-350E-4CF0-9ADD-B01BB18378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06613"/>
            <a:ext cx="20002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øjrepil 6">
            <a:extLst>
              <a:ext uri="{FF2B5EF4-FFF2-40B4-BE49-F238E27FC236}">
                <a16:creationId xmlns:a16="http://schemas.microsoft.com/office/drawing/2014/main" id="{AF6C052C-CC8D-4794-8E2B-41FB2B8ED4C5}"/>
              </a:ext>
            </a:extLst>
          </p:cNvPr>
          <p:cNvSpPr/>
          <p:nvPr/>
        </p:nvSpPr>
        <p:spPr>
          <a:xfrm>
            <a:off x="2447925" y="2657475"/>
            <a:ext cx="571500" cy="51276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Højrepil 7">
            <a:extLst>
              <a:ext uri="{FF2B5EF4-FFF2-40B4-BE49-F238E27FC236}">
                <a16:creationId xmlns:a16="http://schemas.microsoft.com/office/drawing/2014/main" id="{E798ABEC-B8A3-46C8-9B2B-DF949B686164}"/>
              </a:ext>
            </a:extLst>
          </p:cNvPr>
          <p:cNvSpPr/>
          <p:nvPr/>
        </p:nvSpPr>
        <p:spPr>
          <a:xfrm>
            <a:off x="5078413" y="2625725"/>
            <a:ext cx="571500" cy="54451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Højrepil 8">
            <a:extLst>
              <a:ext uri="{FF2B5EF4-FFF2-40B4-BE49-F238E27FC236}">
                <a16:creationId xmlns:a16="http://schemas.microsoft.com/office/drawing/2014/main" id="{F17AE61E-7782-4033-B33F-49AA98C2F7A9}"/>
              </a:ext>
            </a:extLst>
          </p:cNvPr>
          <p:cNvSpPr/>
          <p:nvPr/>
        </p:nvSpPr>
        <p:spPr>
          <a:xfrm>
            <a:off x="7496175" y="2586038"/>
            <a:ext cx="571500" cy="5842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11" name="Tekstboks 10">
            <a:extLst>
              <a:ext uri="{FF2B5EF4-FFF2-40B4-BE49-F238E27FC236}">
                <a16:creationId xmlns:a16="http://schemas.microsoft.com/office/drawing/2014/main" id="{BFE68E60-AF94-4FAF-8421-373F37DC8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1101725"/>
            <a:ext cx="21796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Primære  -</a:t>
            </a:r>
            <a:br>
              <a:rPr lang="da-DK" altLang="da-DK" sz="1800"/>
            </a:br>
            <a:r>
              <a:rPr lang="da-DK" altLang="da-DK" sz="1200" b="1"/>
              <a:t>Råstofudvindende</a:t>
            </a:r>
            <a:r>
              <a:rPr lang="da-DK" altLang="da-DK" sz="1200"/>
              <a:t> erhverv</a:t>
            </a:r>
            <a:br>
              <a:rPr lang="da-DK" altLang="da-DK" sz="1200"/>
            </a:br>
            <a:r>
              <a:rPr lang="da-DK" altLang="da-DK" sz="1200"/>
              <a:t>f.eks. landbrug, fiskeri, skovbrug</a:t>
            </a:r>
            <a:br>
              <a:rPr lang="da-DK" altLang="da-DK" sz="1200"/>
            </a:br>
            <a:r>
              <a:rPr lang="da-DK" altLang="da-DK" sz="1200"/>
              <a:t> og minedrift</a:t>
            </a:r>
            <a:endParaRPr lang="da-DK" altLang="da-DK" sz="2400"/>
          </a:p>
        </p:txBody>
      </p:sp>
      <p:sp>
        <p:nvSpPr>
          <p:cNvPr id="12" name="Tekstboks 11">
            <a:extLst>
              <a:ext uri="{FF2B5EF4-FFF2-40B4-BE49-F238E27FC236}">
                <a16:creationId xmlns:a16="http://schemas.microsoft.com/office/drawing/2014/main" id="{7AA40015-CAE0-4113-BA79-6A572A9A6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1135063"/>
            <a:ext cx="2354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Sekundære</a:t>
            </a:r>
            <a:br>
              <a:rPr lang="da-DK" altLang="da-DK" sz="1800"/>
            </a:br>
            <a:r>
              <a:rPr lang="da-DK" altLang="da-DK" sz="1200" b="1"/>
              <a:t>Råstof-forarbejdende</a:t>
            </a:r>
            <a:r>
              <a:rPr lang="da-DK" altLang="da-DK" sz="1200"/>
              <a:t> erhverv</a:t>
            </a:r>
            <a:br>
              <a:rPr lang="da-DK" altLang="da-DK" sz="1200"/>
            </a:br>
            <a:r>
              <a:rPr lang="da-DK" altLang="da-DK" sz="1200"/>
              <a:t>f.eks Industri, håndværk, bygge- og</a:t>
            </a:r>
            <a:br>
              <a:rPr lang="da-DK" altLang="da-DK" sz="1200"/>
            </a:br>
            <a:r>
              <a:rPr lang="da-DK" altLang="da-DK" sz="1200"/>
              <a:t>anlægssektoren</a:t>
            </a:r>
            <a:endParaRPr lang="da-DK" altLang="da-DK" sz="1800"/>
          </a:p>
        </p:txBody>
      </p:sp>
      <p:sp>
        <p:nvSpPr>
          <p:cNvPr id="13" name="Tekstboks 12">
            <a:extLst>
              <a:ext uri="{FF2B5EF4-FFF2-40B4-BE49-F238E27FC236}">
                <a16:creationId xmlns:a16="http://schemas.microsoft.com/office/drawing/2014/main" id="{0404C017-1A40-4B5F-8C7A-6F6E0D997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1160463"/>
            <a:ext cx="2301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Tertiære erhverv</a:t>
            </a:r>
            <a:br>
              <a:rPr lang="da-DK" altLang="da-DK" sz="1800"/>
            </a:br>
            <a:r>
              <a:rPr lang="da-DK" altLang="da-DK" sz="1200"/>
              <a:t>Omsætningserhverv- og service</a:t>
            </a:r>
            <a:br>
              <a:rPr lang="da-DK" altLang="da-DK" sz="1200"/>
            </a:br>
            <a:r>
              <a:rPr lang="da-DK" altLang="da-DK" sz="1200"/>
              <a:t>f.eks Transport, handel og service</a:t>
            </a:r>
            <a:br>
              <a:rPr lang="da-DK" altLang="da-DK" sz="1200"/>
            </a:br>
            <a:r>
              <a:rPr lang="da-DK" altLang="da-DK" sz="1200"/>
              <a:t>offentlig og privat adm. og service</a:t>
            </a:r>
            <a:endParaRPr lang="da-DK" altLang="da-DK" sz="1800"/>
          </a:p>
        </p:txBody>
      </p:sp>
      <p:sp>
        <p:nvSpPr>
          <p:cNvPr id="16" name="Tekstboks 15">
            <a:extLst>
              <a:ext uri="{FF2B5EF4-FFF2-40B4-BE49-F238E27FC236}">
                <a16:creationId xmlns:a16="http://schemas.microsoft.com/office/drawing/2014/main" id="{12BAF7DD-B7D6-4EFA-872C-B03FA192B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8" y="3970338"/>
            <a:ext cx="7177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+ beskæftigelse 		+ beskæftigelse		+ beskæftigelse</a:t>
            </a:r>
          </a:p>
        </p:txBody>
      </p:sp>
      <p:sp>
        <p:nvSpPr>
          <p:cNvPr id="18" name="Tekstboks 17">
            <a:extLst>
              <a:ext uri="{FF2B5EF4-FFF2-40B4-BE49-F238E27FC236}">
                <a16:creationId xmlns:a16="http://schemas.microsoft.com/office/drawing/2014/main" id="{FB25382E-37AC-426A-9A70-1663B1CB5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4597400"/>
            <a:ext cx="7072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1800" dirty="0"/>
              <a:t>Forarbejdning  / forædling  = </a:t>
            </a:r>
            <a:r>
              <a:rPr lang="da-DK" altLang="da-DK" sz="1800" dirty="0">
                <a:highlight>
                  <a:srgbClr val="FFFF00"/>
                </a:highlight>
              </a:rPr>
              <a:t>værditilvækst</a:t>
            </a:r>
            <a:r>
              <a:rPr lang="da-DK" altLang="da-DK" sz="1800" dirty="0"/>
              <a:t> = vækst i </a:t>
            </a:r>
            <a:r>
              <a:rPr lang="da-DK" altLang="da-DK" sz="1800" b="1" dirty="0">
                <a:highlight>
                  <a:srgbClr val="FFFF00"/>
                </a:highlight>
              </a:rPr>
              <a:t>BNP</a:t>
            </a:r>
            <a:endParaRPr lang="da-DK" altLang="da-DK" sz="1800" dirty="0">
              <a:highlight>
                <a:srgbClr val="FFFF00"/>
              </a:highlight>
            </a:endParaRPr>
          </a:p>
        </p:txBody>
      </p:sp>
      <p:sp>
        <p:nvSpPr>
          <p:cNvPr id="2" name="Tekstboks 1">
            <a:extLst>
              <a:ext uri="{FF2B5EF4-FFF2-40B4-BE49-F238E27FC236}">
                <a16:creationId xmlns:a16="http://schemas.microsoft.com/office/drawing/2014/main" id="{073B2502-AC48-4FE4-BCB9-8D040BD32AE8}"/>
              </a:ext>
            </a:extLst>
          </p:cNvPr>
          <p:cNvSpPr txBox="1"/>
          <p:nvPr/>
        </p:nvSpPr>
        <p:spPr>
          <a:xfrm>
            <a:off x="1312863" y="5224463"/>
            <a:ext cx="6337300" cy="9239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da-DK" altLang="da-DK" b="1" dirty="0">
                <a:latin typeface="Calibri" pitchFamily="34" charset="0"/>
                <a:cs typeface="Arial" charset="0"/>
              </a:rPr>
              <a:t>Bruttonationalproduktet (BNP) </a:t>
            </a:r>
            <a:r>
              <a:rPr lang="da-DK" altLang="da-DK" dirty="0">
                <a:latin typeface="Calibri" pitchFamily="34" charset="0"/>
                <a:cs typeface="Arial" charset="0"/>
              </a:rPr>
              <a:t>= </a:t>
            </a:r>
            <a:br>
              <a:rPr lang="da-DK" altLang="da-DK" dirty="0">
                <a:latin typeface="Calibri" pitchFamily="34" charset="0"/>
                <a:cs typeface="Arial" charset="0"/>
              </a:rPr>
            </a:br>
            <a:r>
              <a:rPr lang="da-DK" altLang="da-DK" dirty="0">
                <a:latin typeface="Calibri" pitchFamily="34" charset="0"/>
                <a:cs typeface="Arial" charset="0"/>
              </a:rPr>
              <a:t>værdien af et lands samlede produktion af varer og tjenesteydelser (minus værdien af importerede råvarer)</a:t>
            </a:r>
            <a:endParaRPr lang="da-DK" dirty="0">
              <a:latin typeface="Arial" charset="0"/>
              <a:cs typeface="Arial" charset="0"/>
            </a:endParaRPr>
          </a:p>
        </p:txBody>
      </p:sp>
      <p:pic>
        <p:nvPicPr>
          <p:cNvPr id="14" name="Grafik 13" descr="Ansigt med solbriller med massiv udfyldning">
            <a:extLst>
              <a:ext uri="{FF2B5EF4-FFF2-40B4-BE49-F238E27FC236}">
                <a16:creationId xmlns:a16="http://schemas.microsoft.com/office/drawing/2014/main" id="{781C6F33-616E-464D-95C0-2CC282AB7A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625" y="2455863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2" grpId="0"/>
      <p:bldP spid="13" grpId="0"/>
      <p:bldP spid="16" grpId="0"/>
      <p:bldP spid="18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5241AA5C-B883-4A97-AE33-46D77EE2E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13" y="-30163"/>
            <a:ext cx="8229600" cy="1143001"/>
          </a:xfrm>
        </p:spPr>
        <p:txBody>
          <a:bodyPr/>
          <a:lstStyle/>
          <a:p>
            <a:pPr eaLnBrk="1" hangingPunct="1"/>
            <a:r>
              <a:rPr lang="da-DK" altLang="da-DK"/>
              <a:t>Danmark</a:t>
            </a:r>
          </a:p>
        </p:txBody>
      </p:sp>
      <p:pic>
        <p:nvPicPr>
          <p:cNvPr id="7171" name="Billede 2" descr="grain_harvesting_wheat1.jpg">
            <a:extLst>
              <a:ext uri="{FF2B5EF4-FFF2-40B4-BE49-F238E27FC236}">
                <a16:creationId xmlns:a16="http://schemas.microsoft.com/office/drawing/2014/main" id="{411321A8-3A8E-42CC-96E9-E08EF942F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165350"/>
            <a:ext cx="2071688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Billede 4" descr="bread.jpg">
            <a:extLst>
              <a:ext uri="{FF2B5EF4-FFF2-40B4-BE49-F238E27FC236}">
                <a16:creationId xmlns:a16="http://schemas.microsoft.com/office/drawing/2014/main" id="{4D704F9F-18BC-40DB-BF63-BF98C192C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2114550"/>
            <a:ext cx="2232025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Billede 5" descr="shop.jpg">
            <a:extLst>
              <a:ext uri="{FF2B5EF4-FFF2-40B4-BE49-F238E27FC236}">
                <a16:creationId xmlns:a16="http://schemas.microsoft.com/office/drawing/2014/main" id="{489BEC3B-0C02-4F3E-854B-F43CD3A5EC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06613"/>
            <a:ext cx="20002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øjrepil 6">
            <a:extLst>
              <a:ext uri="{FF2B5EF4-FFF2-40B4-BE49-F238E27FC236}">
                <a16:creationId xmlns:a16="http://schemas.microsoft.com/office/drawing/2014/main" id="{16C951C1-E950-4BBF-A830-1BEAF602587F}"/>
              </a:ext>
            </a:extLst>
          </p:cNvPr>
          <p:cNvSpPr/>
          <p:nvPr/>
        </p:nvSpPr>
        <p:spPr>
          <a:xfrm>
            <a:off x="2447925" y="2657475"/>
            <a:ext cx="571500" cy="51276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8" name="Højrepil 7">
            <a:extLst>
              <a:ext uri="{FF2B5EF4-FFF2-40B4-BE49-F238E27FC236}">
                <a16:creationId xmlns:a16="http://schemas.microsoft.com/office/drawing/2014/main" id="{422DC6BC-7E9D-4653-806B-A2AA42BC18D1}"/>
              </a:ext>
            </a:extLst>
          </p:cNvPr>
          <p:cNvSpPr/>
          <p:nvPr/>
        </p:nvSpPr>
        <p:spPr>
          <a:xfrm>
            <a:off x="5078413" y="2625725"/>
            <a:ext cx="571500" cy="544513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Højrepil 8">
            <a:extLst>
              <a:ext uri="{FF2B5EF4-FFF2-40B4-BE49-F238E27FC236}">
                <a16:creationId xmlns:a16="http://schemas.microsoft.com/office/drawing/2014/main" id="{189B655E-8AD0-4576-9902-D2D1152ED6C9}"/>
              </a:ext>
            </a:extLst>
          </p:cNvPr>
          <p:cNvSpPr/>
          <p:nvPr/>
        </p:nvSpPr>
        <p:spPr>
          <a:xfrm>
            <a:off x="7496175" y="2586038"/>
            <a:ext cx="571500" cy="5842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>
              <a:solidFill>
                <a:srgbClr val="FFFFFF"/>
              </a:solidFill>
            </a:endParaRPr>
          </a:p>
        </p:txBody>
      </p:sp>
      <p:sp>
        <p:nvSpPr>
          <p:cNvPr id="7177" name="Tekstboks 10">
            <a:extLst>
              <a:ext uri="{FF2B5EF4-FFF2-40B4-BE49-F238E27FC236}">
                <a16:creationId xmlns:a16="http://schemas.microsoft.com/office/drawing/2014/main" id="{2AE90403-2731-4181-BE73-3D6BB16E9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1101725"/>
            <a:ext cx="21796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Primære  -</a:t>
            </a:r>
            <a:br>
              <a:rPr lang="da-DK" altLang="da-DK" sz="1800"/>
            </a:br>
            <a:r>
              <a:rPr lang="da-DK" altLang="da-DK" sz="1200" b="1"/>
              <a:t>Råstofudvindende</a:t>
            </a:r>
            <a:r>
              <a:rPr lang="da-DK" altLang="da-DK" sz="1200"/>
              <a:t> erhverv</a:t>
            </a:r>
            <a:br>
              <a:rPr lang="da-DK" altLang="da-DK" sz="1200"/>
            </a:br>
            <a:r>
              <a:rPr lang="da-DK" altLang="da-DK" sz="1200"/>
              <a:t>f.eks. landbrug, fiskeri, skovbrug</a:t>
            </a:r>
            <a:br>
              <a:rPr lang="da-DK" altLang="da-DK" sz="1200"/>
            </a:br>
            <a:r>
              <a:rPr lang="da-DK" altLang="da-DK" sz="1200"/>
              <a:t> og minedrift</a:t>
            </a:r>
            <a:endParaRPr lang="da-DK" altLang="da-DK" sz="2400"/>
          </a:p>
        </p:txBody>
      </p:sp>
      <p:sp>
        <p:nvSpPr>
          <p:cNvPr id="7178" name="Tekstboks 11">
            <a:extLst>
              <a:ext uri="{FF2B5EF4-FFF2-40B4-BE49-F238E27FC236}">
                <a16:creationId xmlns:a16="http://schemas.microsoft.com/office/drawing/2014/main" id="{2E928F22-7FD5-41DE-9C7A-B8EB9AA42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8" y="1135063"/>
            <a:ext cx="23542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Sekundære</a:t>
            </a:r>
            <a:br>
              <a:rPr lang="da-DK" altLang="da-DK" sz="1800"/>
            </a:br>
            <a:r>
              <a:rPr lang="da-DK" altLang="da-DK" sz="1200" b="1"/>
              <a:t>Råstof-forarbejdende</a:t>
            </a:r>
            <a:r>
              <a:rPr lang="da-DK" altLang="da-DK" sz="1200"/>
              <a:t> erhverv</a:t>
            </a:r>
            <a:br>
              <a:rPr lang="da-DK" altLang="da-DK" sz="1200"/>
            </a:br>
            <a:r>
              <a:rPr lang="da-DK" altLang="da-DK" sz="1200"/>
              <a:t>f.eks Industri, håndværk, bygge- og</a:t>
            </a:r>
            <a:br>
              <a:rPr lang="da-DK" altLang="da-DK" sz="1200"/>
            </a:br>
            <a:r>
              <a:rPr lang="da-DK" altLang="da-DK" sz="1200"/>
              <a:t>anlægssektoren</a:t>
            </a:r>
            <a:endParaRPr lang="da-DK" altLang="da-DK" sz="1800"/>
          </a:p>
        </p:txBody>
      </p:sp>
      <p:sp>
        <p:nvSpPr>
          <p:cNvPr id="7179" name="Tekstboks 12">
            <a:extLst>
              <a:ext uri="{FF2B5EF4-FFF2-40B4-BE49-F238E27FC236}">
                <a16:creationId xmlns:a16="http://schemas.microsoft.com/office/drawing/2014/main" id="{0F66E803-EEFA-4092-A6A0-38E509CEB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1160463"/>
            <a:ext cx="2301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Tertiære erhverv</a:t>
            </a:r>
            <a:br>
              <a:rPr lang="da-DK" altLang="da-DK" sz="1800"/>
            </a:br>
            <a:r>
              <a:rPr lang="da-DK" altLang="da-DK" sz="1200"/>
              <a:t>Omsætningserhverv- og service</a:t>
            </a:r>
            <a:br>
              <a:rPr lang="da-DK" altLang="da-DK" sz="1200"/>
            </a:br>
            <a:r>
              <a:rPr lang="da-DK" altLang="da-DK" sz="1200"/>
              <a:t>f.eks Transport, handel og service</a:t>
            </a:r>
            <a:br>
              <a:rPr lang="da-DK" altLang="da-DK" sz="1200"/>
            </a:br>
            <a:r>
              <a:rPr lang="da-DK" altLang="da-DK" sz="1200"/>
              <a:t>offentlig og privat adm. og service</a:t>
            </a:r>
            <a:endParaRPr lang="da-DK" altLang="da-DK" sz="1800"/>
          </a:p>
        </p:txBody>
      </p:sp>
      <p:sp>
        <p:nvSpPr>
          <p:cNvPr id="7180" name="Tekstboks 15">
            <a:extLst>
              <a:ext uri="{FF2B5EF4-FFF2-40B4-BE49-F238E27FC236}">
                <a16:creationId xmlns:a16="http://schemas.microsoft.com/office/drawing/2014/main" id="{BBEBF01B-DAD2-4D96-8946-9EE49EE98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8" y="3970338"/>
            <a:ext cx="7177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+ beskæftigelse 		+ beskæftigelse		+ beskæftigelse</a:t>
            </a:r>
          </a:p>
        </p:txBody>
      </p:sp>
      <p:pic>
        <p:nvPicPr>
          <p:cNvPr id="14" name="Grafik 13" descr="Ansigt med solbriller med massiv udfyldning">
            <a:extLst>
              <a:ext uri="{FF2B5EF4-FFF2-40B4-BE49-F238E27FC236}">
                <a16:creationId xmlns:a16="http://schemas.microsoft.com/office/drawing/2014/main" id="{8EBEC669-760E-47B9-A29F-F907AB973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625" y="2455863"/>
            <a:ext cx="914400" cy="91440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29405FBF-A20C-4DCC-8FED-5EBFF6CEB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4556125"/>
            <a:ext cx="646113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/>
              <a:t>2 % 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49CACB14-3C14-4BBC-8974-5077088F3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738" y="4411663"/>
            <a:ext cx="1233487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sz="3200"/>
              <a:t>18 % 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F24F0EBC-00DF-4D3B-B7BF-4D3F5DC85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325" y="4297363"/>
            <a:ext cx="1760538" cy="8318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sz="4800"/>
              <a:t>80 %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9246D64B-3854-46E0-91F1-7C884D606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5254625"/>
            <a:ext cx="5762625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/>
              <a:t>Arbejdsstyrkens fordeling på de tre erhverv i Danmark 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611F910F-8F17-4DFA-89D6-ACD72942FBBB}"/>
              </a:ext>
            </a:extLst>
          </p:cNvPr>
          <p:cNvSpPr txBox="1"/>
          <p:nvPr/>
        </p:nvSpPr>
        <p:spPr>
          <a:xfrm>
            <a:off x="1731963" y="2354263"/>
            <a:ext cx="5600700" cy="9540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a-DK" sz="2800" dirty="0">
                <a:solidFill>
                  <a:schemeClr val="bg1"/>
                </a:solidFill>
              </a:rPr>
              <a:t>Service / informationssamfund </a:t>
            </a:r>
            <a:r>
              <a:rPr lang="da-DK" sz="2800" dirty="0">
                <a:solidFill>
                  <a:schemeClr val="bg1"/>
                </a:solidFill>
                <a:sym typeface="Wingdings" panose="05000000000000000000" pitchFamily="2" charset="2"/>
              </a:rPr>
              <a:t></a:t>
            </a:r>
            <a:r>
              <a:rPr lang="da-DK" sz="2800" dirty="0">
                <a:solidFill>
                  <a:schemeClr val="bg1"/>
                </a:solidFill>
              </a:rPr>
              <a:t> </a:t>
            </a:r>
            <a:br>
              <a:rPr lang="da-DK" sz="2800" dirty="0">
                <a:solidFill>
                  <a:schemeClr val="bg1"/>
                </a:solidFill>
              </a:rPr>
            </a:br>
            <a:r>
              <a:rPr lang="da-DK" sz="2800" dirty="0">
                <a:solidFill>
                  <a:schemeClr val="bg1"/>
                </a:solidFill>
              </a:rPr>
              <a:t>Højindkomst 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9" grpId="0" animBg="1"/>
      <p:bldP spid="10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B8199211-6503-4129-B2AE-F7828F8CA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1275"/>
            <a:ext cx="8229600" cy="1143000"/>
          </a:xfrm>
        </p:spPr>
        <p:txBody>
          <a:bodyPr/>
          <a:lstStyle/>
          <a:p>
            <a:r>
              <a:rPr lang="da-DK" altLang="da-DK"/>
              <a:t>Uganda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09C73FAB-C193-43E3-AAB6-D0023F0B5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3913188"/>
            <a:ext cx="2151063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sz="6000"/>
              <a:t>72 %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EAABD902-69B5-4022-B80D-C3BB5D052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1950" y="4237038"/>
            <a:ext cx="800100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sz="2400"/>
              <a:t>4 %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5E327DB8-44E6-47DC-B1C4-EE9584D87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5" y="4132263"/>
            <a:ext cx="1363663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sz="3600"/>
              <a:t>24 %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A0573F8-2349-48B6-9E23-01FEF19D8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5254625"/>
            <a:ext cx="5762625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/>
              <a:t>Arbejdsstyrkens fordeling på de tre erhverv i Danmark 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71CB1025-B748-4EAA-B69C-DF32CB41CF8B}"/>
              </a:ext>
            </a:extLst>
          </p:cNvPr>
          <p:cNvGrpSpPr>
            <a:grpSpLocks/>
          </p:cNvGrpSpPr>
          <p:nvPr/>
        </p:nvGrpSpPr>
        <p:grpSpPr bwMode="auto">
          <a:xfrm>
            <a:off x="496888" y="1101725"/>
            <a:ext cx="2459037" cy="2513013"/>
            <a:chOff x="496888" y="1101725"/>
            <a:chExt cx="2458499" cy="2512874"/>
          </a:xfrm>
        </p:grpSpPr>
        <p:pic>
          <p:nvPicPr>
            <p:cNvPr id="8207" name="Picture 2" descr="Se kildebilledet">
              <a:extLst>
                <a:ext uri="{FF2B5EF4-FFF2-40B4-BE49-F238E27FC236}">
                  <a16:creationId xmlns:a16="http://schemas.microsoft.com/office/drawing/2014/main" id="{D86B9DE9-0951-4D84-A1C8-406A328C6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060" y="2153660"/>
              <a:ext cx="2438327" cy="14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Tekstboks 10">
              <a:extLst>
                <a:ext uri="{FF2B5EF4-FFF2-40B4-BE49-F238E27FC236}">
                  <a16:creationId xmlns:a16="http://schemas.microsoft.com/office/drawing/2014/main" id="{45ED2E5F-AF7C-4B38-B60B-B27D1AE7F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888" y="1101725"/>
              <a:ext cx="217963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1800"/>
                <a:t>Primære  -</a:t>
              </a:r>
              <a:br>
                <a:rPr lang="da-DK" altLang="da-DK" sz="1800"/>
              </a:br>
              <a:r>
                <a:rPr lang="da-DK" altLang="da-DK" sz="1200" b="1"/>
                <a:t>Råstofudvindende</a:t>
              </a:r>
              <a:r>
                <a:rPr lang="da-DK" altLang="da-DK" sz="1200"/>
                <a:t> erhverv</a:t>
              </a:r>
              <a:br>
                <a:rPr lang="da-DK" altLang="da-DK" sz="1200"/>
              </a:br>
              <a:r>
                <a:rPr lang="da-DK" altLang="da-DK" sz="1200"/>
                <a:t>f.eks. landbrug, fiskeri, skovbrug</a:t>
              </a:r>
              <a:br>
                <a:rPr lang="da-DK" altLang="da-DK" sz="1200"/>
              </a:br>
              <a:r>
                <a:rPr lang="da-DK" altLang="da-DK" sz="1200"/>
                <a:t> og minedrift</a:t>
              </a:r>
              <a:endParaRPr lang="da-DK" altLang="da-DK" sz="2400"/>
            </a:p>
          </p:txBody>
        </p:sp>
      </p:grp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93AEB275-3271-4B02-A969-405C1CC111D4}"/>
              </a:ext>
            </a:extLst>
          </p:cNvPr>
          <p:cNvGrpSpPr>
            <a:grpSpLocks/>
          </p:cNvGrpSpPr>
          <p:nvPr/>
        </p:nvGrpSpPr>
        <p:grpSpPr bwMode="auto">
          <a:xfrm>
            <a:off x="3367088" y="1130300"/>
            <a:ext cx="2381250" cy="2498725"/>
            <a:chOff x="3366519" y="1130189"/>
            <a:chExt cx="2382612" cy="2498241"/>
          </a:xfrm>
        </p:grpSpPr>
        <p:sp>
          <p:nvSpPr>
            <p:cNvPr id="8205" name="Tekstboks 11">
              <a:extLst>
                <a:ext uri="{FF2B5EF4-FFF2-40B4-BE49-F238E27FC236}">
                  <a16:creationId xmlns:a16="http://schemas.microsoft.com/office/drawing/2014/main" id="{9D4FE289-61FA-4403-98A4-044772DF4B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4869" y="1130189"/>
              <a:ext cx="2354262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1800"/>
                <a:t>Sekundære</a:t>
              </a:r>
              <a:br>
                <a:rPr lang="da-DK" altLang="da-DK" sz="1800"/>
              </a:br>
              <a:r>
                <a:rPr lang="da-DK" altLang="da-DK" sz="1200" b="1"/>
                <a:t>Råstof-forarbejdende</a:t>
              </a:r>
              <a:r>
                <a:rPr lang="da-DK" altLang="da-DK" sz="1200"/>
                <a:t> erhverv</a:t>
              </a:r>
              <a:br>
                <a:rPr lang="da-DK" altLang="da-DK" sz="1200"/>
              </a:br>
              <a:r>
                <a:rPr lang="da-DK" altLang="da-DK" sz="1200"/>
                <a:t>f.eks Industri, håndværk, bygge- og</a:t>
              </a:r>
              <a:br>
                <a:rPr lang="da-DK" altLang="da-DK" sz="1200"/>
              </a:br>
              <a:r>
                <a:rPr lang="da-DK" altLang="da-DK" sz="1200"/>
                <a:t>anlægssektoren</a:t>
              </a:r>
              <a:endParaRPr lang="da-DK" altLang="da-DK" sz="1800"/>
            </a:p>
          </p:txBody>
        </p:sp>
        <p:pic>
          <p:nvPicPr>
            <p:cNvPr id="8206" name="Picture 2" descr="Se kildebilledet">
              <a:extLst>
                <a:ext uri="{FF2B5EF4-FFF2-40B4-BE49-F238E27FC236}">
                  <a16:creationId xmlns:a16="http://schemas.microsoft.com/office/drawing/2014/main" id="{9FC5D733-1290-4B7F-9541-F11DE84D87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519" y="2104696"/>
              <a:ext cx="2285601" cy="1523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uppe 13">
            <a:extLst>
              <a:ext uri="{FF2B5EF4-FFF2-40B4-BE49-F238E27FC236}">
                <a16:creationId xmlns:a16="http://schemas.microsoft.com/office/drawing/2014/main" id="{0EF780A9-2C11-4633-8014-6B8A840425BC}"/>
              </a:ext>
            </a:extLst>
          </p:cNvPr>
          <p:cNvGrpSpPr>
            <a:grpSpLocks/>
          </p:cNvGrpSpPr>
          <p:nvPr/>
        </p:nvGrpSpPr>
        <p:grpSpPr bwMode="auto">
          <a:xfrm>
            <a:off x="6037263" y="1155700"/>
            <a:ext cx="2330450" cy="2498725"/>
            <a:chOff x="6038056" y="1155589"/>
            <a:chExt cx="2329442" cy="2498826"/>
          </a:xfrm>
        </p:grpSpPr>
        <p:sp>
          <p:nvSpPr>
            <p:cNvPr id="8203" name="Tekstboks 12">
              <a:extLst>
                <a:ext uri="{FF2B5EF4-FFF2-40B4-BE49-F238E27FC236}">
                  <a16:creationId xmlns:a16="http://schemas.microsoft.com/office/drawing/2014/main" id="{302EB7AF-2088-4C9B-8F79-7774ED082F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38056" y="1155589"/>
              <a:ext cx="2301875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a-DK" altLang="da-DK" sz="1800"/>
                <a:t>Tertiære erhverv</a:t>
              </a:r>
              <a:br>
                <a:rPr lang="da-DK" altLang="da-DK" sz="1800"/>
              </a:br>
              <a:r>
                <a:rPr lang="da-DK" altLang="da-DK" sz="1200"/>
                <a:t>Omsætningserhverv- og service</a:t>
              </a:r>
              <a:br>
                <a:rPr lang="da-DK" altLang="da-DK" sz="1200"/>
              </a:br>
              <a:r>
                <a:rPr lang="da-DK" altLang="da-DK" sz="1200"/>
                <a:t>f.eks Transport, handel og service</a:t>
              </a:r>
              <a:br>
                <a:rPr lang="da-DK" altLang="da-DK" sz="1200"/>
              </a:br>
              <a:r>
                <a:rPr lang="da-DK" altLang="da-DK" sz="1200"/>
                <a:t>offentlig og privat adm. og service</a:t>
              </a:r>
              <a:endParaRPr lang="da-DK" altLang="da-DK" sz="1800"/>
            </a:p>
          </p:txBody>
        </p:sp>
        <p:pic>
          <p:nvPicPr>
            <p:cNvPr id="8204" name="Picture 4" descr="Se kildebilledet">
              <a:extLst>
                <a:ext uri="{FF2B5EF4-FFF2-40B4-BE49-F238E27FC236}">
                  <a16:creationId xmlns:a16="http://schemas.microsoft.com/office/drawing/2014/main" id="{52EF8433-8BA4-4E8F-9D61-D76532B4EB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5623" y="2129544"/>
              <a:ext cx="2301875" cy="1524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kstfelt 10">
            <a:extLst>
              <a:ext uri="{FF2B5EF4-FFF2-40B4-BE49-F238E27FC236}">
                <a16:creationId xmlns:a16="http://schemas.microsoft.com/office/drawing/2014/main" id="{6225C13E-AE65-499C-A3DA-E21A4A052138}"/>
              </a:ext>
            </a:extLst>
          </p:cNvPr>
          <p:cNvSpPr txBox="1"/>
          <p:nvPr/>
        </p:nvSpPr>
        <p:spPr>
          <a:xfrm>
            <a:off x="1285875" y="2900363"/>
            <a:ext cx="6735763" cy="5238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2800" dirty="0">
                <a:solidFill>
                  <a:schemeClr val="bg1"/>
                </a:solidFill>
              </a:rPr>
              <a:t>Landbrugssamfund </a:t>
            </a:r>
            <a:r>
              <a:rPr lang="da-DK" sz="2800" dirty="0">
                <a:solidFill>
                  <a:schemeClr val="bg1"/>
                </a:solidFill>
                <a:sym typeface="Wingdings" panose="05000000000000000000" pitchFamily="2" charset="2"/>
              </a:rPr>
              <a:t></a:t>
            </a:r>
            <a:r>
              <a:rPr lang="da-DK" sz="2800" dirty="0">
                <a:solidFill>
                  <a:schemeClr val="bg1"/>
                </a:solidFill>
              </a:rPr>
              <a:t> lavindkomst 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7EE144D8-F81A-4636-9A26-D0A64F2F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1275"/>
            <a:ext cx="8229600" cy="1143000"/>
          </a:xfrm>
        </p:spPr>
        <p:txBody>
          <a:bodyPr/>
          <a:lstStyle/>
          <a:p>
            <a:r>
              <a:rPr lang="da-DK" altLang="da-DK"/>
              <a:t>Kina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1CBE8593-1769-404F-94CC-837EA4C8E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8" y="4157663"/>
            <a:ext cx="197802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sz="4000"/>
              <a:t>28 %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0E8AAEF-A968-4458-BEFF-F28340F04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475" y="4148138"/>
            <a:ext cx="1497013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sz="4000"/>
              <a:t>29 % 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EF764D8-42D2-4B6C-AE82-3549242D7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4148138"/>
            <a:ext cx="1589088" cy="8302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 sz="4800"/>
              <a:t>43% 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F905F8C-A2A2-498F-84C4-54B0713F83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5254625"/>
            <a:ext cx="5300663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/>
              <a:t>Arbejdsstyrkens fordeling på de tre erhverv i Kina </a:t>
            </a:r>
          </a:p>
        </p:txBody>
      </p:sp>
      <p:sp>
        <p:nvSpPr>
          <p:cNvPr id="8" name="Tekstboks 10">
            <a:extLst>
              <a:ext uri="{FF2B5EF4-FFF2-40B4-BE49-F238E27FC236}">
                <a16:creationId xmlns:a16="http://schemas.microsoft.com/office/drawing/2014/main" id="{D94EF83E-5755-43D2-B772-1B2C02456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1101725"/>
            <a:ext cx="21796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Primære  -</a:t>
            </a:r>
            <a:br>
              <a:rPr lang="da-DK" altLang="da-DK" sz="1800"/>
            </a:br>
            <a:r>
              <a:rPr lang="da-DK" altLang="da-DK" sz="1200" b="1"/>
              <a:t>Råstofudvindende</a:t>
            </a:r>
            <a:r>
              <a:rPr lang="da-DK" altLang="da-DK" sz="1200"/>
              <a:t> erhverv</a:t>
            </a:r>
            <a:br>
              <a:rPr lang="da-DK" altLang="da-DK" sz="1200"/>
            </a:br>
            <a:r>
              <a:rPr lang="da-DK" altLang="da-DK" sz="1200"/>
              <a:t>f.eks. landbrug, fiskeri, skovbrug</a:t>
            </a:r>
            <a:br>
              <a:rPr lang="da-DK" altLang="da-DK" sz="1200"/>
            </a:br>
            <a:r>
              <a:rPr lang="da-DK" altLang="da-DK" sz="1200"/>
              <a:t> og minedrift</a:t>
            </a:r>
            <a:endParaRPr lang="da-DK" altLang="da-DK" sz="2400"/>
          </a:p>
        </p:txBody>
      </p:sp>
      <p:sp>
        <p:nvSpPr>
          <p:cNvPr id="9" name="Tekstboks 11">
            <a:extLst>
              <a:ext uri="{FF2B5EF4-FFF2-40B4-BE49-F238E27FC236}">
                <a16:creationId xmlns:a16="http://schemas.microsoft.com/office/drawing/2014/main" id="{D01C0871-601C-4F98-977D-98A2E66B3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5663" y="1130300"/>
            <a:ext cx="23526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Sekundære</a:t>
            </a:r>
            <a:br>
              <a:rPr lang="da-DK" altLang="da-DK" sz="1800"/>
            </a:br>
            <a:r>
              <a:rPr lang="da-DK" altLang="da-DK" sz="1200" b="1"/>
              <a:t>Råstof-forarbejdende</a:t>
            </a:r>
            <a:r>
              <a:rPr lang="da-DK" altLang="da-DK" sz="1200"/>
              <a:t> erhverv</a:t>
            </a:r>
            <a:br>
              <a:rPr lang="da-DK" altLang="da-DK" sz="1200"/>
            </a:br>
            <a:r>
              <a:rPr lang="da-DK" altLang="da-DK" sz="1200"/>
              <a:t>f.eks Industri, håndværk, bygge- og</a:t>
            </a:r>
            <a:br>
              <a:rPr lang="da-DK" altLang="da-DK" sz="1200"/>
            </a:br>
            <a:r>
              <a:rPr lang="da-DK" altLang="da-DK" sz="1200"/>
              <a:t>anlægssektoren</a:t>
            </a:r>
            <a:endParaRPr lang="da-DK" altLang="da-DK" sz="1800"/>
          </a:p>
        </p:txBody>
      </p:sp>
      <p:sp>
        <p:nvSpPr>
          <p:cNvPr id="10" name="Tekstboks 12">
            <a:extLst>
              <a:ext uri="{FF2B5EF4-FFF2-40B4-BE49-F238E27FC236}">
                <a16:creationId xmlns:a16="http://schemas.microsoft.com/office/drawing/2014/main" id="{850FCC20-A44E-454A-905A-9A2A2883F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263" y="1155700"/>
            <a:ext cx="2301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da-DK" sz="1800"/>
              <a:t>Tertiære erhverv</a:t>
            </a:r>
            <a:br>
              <a:rPr lang="da-DK" altLang="da-DK" sz="1800"/>
            </a:br>
            <a:r>
              <a:rPr lang="da-DK" altLang="da-DK" sz="1200"/>
              <a:t>Omsætningserhverv- og service</a:t>
            </a:r>
            <a:br>
              <a:rPr lang="da-DK" altLang="da-DK" sz="1200"/>
            </a:br>
            <a:r>
              <a:rPr lang="da-DK" altLang="da-DK" sz="1200"/>
              <a:t>f.eks Transport, handel og service</a:t>
            </a:r>
            <a:br>
              <a:rPr lang="da-DK" altLang="da-DK" sz="1200"/>
            </a:br>
            <a:r>
              <a:rPr lang="da-DK" altLang="da-DK" sz="1200"/>
              <a:t>offentlig og privat adm. og service</a:t>
            </a:r>
            <a:endParaRPr lang="da-DK" altLang="da-DK" sz="1800"/>
          </a:p>
        </p:txBody>
      </p:sp>
      <p:pic>
        <p:nvPicPr>
          <p:cNvPr id="9226" name="Picture 2" descr="Se kildebilledet">
            <a:extLst>
              <a:ext uri="{FF2B5EF4-FFF2-40B4-BE49-F238E27FC236}">
                <a16:creationId xmlns:a16="http://schemas.microsoft.com/office/drawing/2014/main" id="{473A0038-24F1-42A0-9BBA-A7959C70A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2168525"/>
            <a:ext cx="247967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Se kildebilledet">
            <a:extLst>
              <a:ext uri="{FF2B5EF4-FFF2-40B4-BE49-F238E27FC236}">
                <a16:creationId xmlns:a16="http://schemas.microsoft.com/office/drawing/2014/main" id="{B15F74CD-7858-4EA4-A60C-CF2144F67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2135188"/>
            <a:ext cx="24907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6" descr="Se kildebilledet">
            <a:extLst>
              <a:ext uri="{FF2B5EF4-FFF2-40B4-BE49-F238E27FC236}">
                <a16:creationId xmlns:a16="http://schemas.microsoft.com/office/drawing/2014/main" id="{7618A823-4F2C-42FB-9651-6ADBD9B92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2092325"/>
            <a:ext cx="2411412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 descr="Se kildebilledet">
            <a:extLst>
              <a:ext uri="{FF2B5EF4-FFF2-40B4-BE49-F238E27FC236}">
                <a16:creationId xmlns:a16="http://schemas.microsoft.com/office/drawing/2014/main" id="{599B083D-C440-460B-B7F4-723115CAD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5" y="2097088"/>
            <a:ext cx="2703513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6C82C5EE-7E85-480B-968A-3704C5DA1A79}"/>
              </a:ext>
            </a:extLst>
          </p:cNvPr>
          <p:cNvSpPr txBox="1"/>
          <p:nvPr/>
        </p:nvSpPr>
        <p:spPr>
          <a:xfrm>
            <a:off x="1285875" y="2900363"/>
            <a:ext cx="6704013" cy="5238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a-DK" sz="2800" dirty="0">
                <a:solidFill>
                  <a:schemeClr val="bg1"/>
                </a:solidFill>
              </a:rPr>
              <a:t>Industrisamfund </a:t>
            </a:r>
            <a:r>
              <a:rPr lang="da-DK" sz="2800" dirty="0">
                <a:solidFill>
                  <a:schemeClr val="bg1"/>
                </a:solidFill>
                <a:sym typeface="Wingdings" panose="05000000000000000000" pitchFamily="2" charset="2"/>
              </a:rPr>
              <a:t></a:t>
            </a:r>
            <a:r>
              <a:rPr lang="da-DK" sz="2800" dirty="0">
                <a:solidFill>
                  <a:schemeClr val="bg1"/>
                </a:solidFill>
              </a:rPr>
              <a:t> Mellemindkomst 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/>
      <p:bldP spid="9" grpId="0"/>
      <p:bldP spid="10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>
            <a:extLst>
              <a:ext uri="{FF2B5EF4-FFF2-40B4-BE49-F238E27FC236}">
                <a16:creationId xmlns:a16="http://schemas.microsoft.com/office/drawing/2014/main" id="{9DEC4BBA-200F-4BE0-B0BC-864BE37C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da-DK" altLang="da-DK"/>
              <a:t>Høj-, Mellem- og lavindkomstlande</a:t>
            </a: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6EDE394D-7E71-444F-9C3B-B8886AD97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628775"/>
            <a:ext cx="89535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 descr="Fabrik med massiv udfyldning">
            <a:extLst>
              <a:ext uri="{FF2B5EF4-FFF2-40B4-BE49-F238E27FC236}">
                <a16:creationId xmlns:a16="http://schemas.microsoft.com/office/drawing/2014/main" id="{258569DE-00E6-43B7-AED0-8C9666567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938" y="2060575"/>
            <a:ext cx="757237" cy="757238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226971E6-4E1F-4DFB-9500-5C84A3667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4238" y="1255713"/>
            <a:ext cx="2339975" cy="64611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a-DK" altLang="da-DK" b="1">
                <a:solidFill>
                  <a:schemeClr val="bg1"/>
                </a:solidFill>
              </a:rPr>
              <a:t>Højindkomst</a:t>
            </a:r>
            <a:r>
              <a:rPr lang="da-DK" altLang="da-DK">
                <a:solidFill>
                  <a:schemeClr val="bg1"/>
                </a:solidFill>
              </a:rPr>
              <a:t> </a:t>
            </a:r>
            <a:br>
              <a:rPr lang="da-DK" altLang="da-DK">
                <a:solidFill>
                  <a:schemeClr val="bg1"/>
                </a:solidFill>
              </a:rPr>
            </a:br>
            <a:r>
              <a:rPr lang="da-DK" altLang="da-DK">
                <a:solidFill>
                  <a:schemeClr val="bg1"/>
                </a:solidFill>
              </a:rPr>
              <a:t>Informationssamfund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9F9B4A-BF55-4AF7-B251-D846C1EB79B3}"/>
              </a:ext>
            </a:extLst>
          </p:cNvPr>
          <p:cNvSpPr txBox="1"/>
          <p:nvPr/>
        </p:nvSpPr>
        <p:spPr>
          <a:xfrm>
            <a:off x="3276600" y="3783013"/>
            <a:ext cx="2916238" cy="64611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da-DK" b="1" dirty="0">
                <a:solidFill>
                  <a:schemeClr val="bg1"/>
                </a:solidFill>
              </a:rPr>
              <a:t>Lavindkomst</a:t>
            </a:r>
          </a:p>
          <a:p>
            <a:pPr algn="ctr">
              <a:defRPr/>
            </a:pPr>
            <a:r>
              <a:rPr lang="da-DK" dirty="0">
                <a:solidFill>
                  <a:schemeClr val="bg1"/>
                </a:solidFill>
              </a:rPr>
              <a:t>Landbrugssamfund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3BF14046-DD81-4A39-A778-60B5ED55C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963" y="2519363"/>
            <a:ext cx="2506662" cy="64611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da-DK" altLang="da-DK" b="1"/>
              <a:t>Mellemindkomst</a:t>
            </a:r>
            <a:r>
              <a:rPr lang="da-DK" altLang="da-DK"/>
              <a:t> </a:t>
            </a:r>
            <a:br>
              <a:rPr lang="da-DK" altLang="da-DK"/>
            </a:br>
            <a:r>
              <a:rPr lang="da-DK" altLang="da-DK"/>
              <a:t>Industrisamfund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0.32083 0.1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>
            <a:extLst>
              <a:ext uri="{FF2B5EF4-FFF2-40B4-BE49-F238E27FC236}">
                <a16:creationId xmlns:a16="http://schemas.microsoft.com/office/drawing/2014/main" id="{D70DAB1E-9D60-4E63-B4F7-A5091A43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-4763"/>
            <a:ext cx="8229600" cy="1143001"/>
          </a:xfrm>
        </p:spPr>
        <p:txBody>
          <a:bodyPr/>
          <a:lstStyle/>
          <a:p>
            <a:r>
              <a:rPr lang="da-DK" altLang="da-DK"/>
              <a:t>En model for erhvervsudvikling</a:t>
            </a:r>
          </a:p>
        </p:txBody>
      </p:sp>
      <p:grpSp>
        <p:nvGrpSpPr>
          <p:cNvPr id="11267" name="Gruppe 6">
            <a:extLst>
              <a:ext uri="{FF2B5EF4-FFF2-40B4-BE49-F238E27FC236}">
                <a16:creationId xmlns:a16="http://schemas.microsoft.com/office/drawing/2014/main" id="{AF979321-D574-4096-BA34-2AD7286A791A}"/>
              </a:ext>
            </a:extLst>
          </p:cNvPr>
          <p:cNvGrpSpPr>
            <a:grpSpLocks/>
          </p:cNvGrpSpPr>
          <p:nvPr/>
        </p:nvGrpSpPr>
        <p:grpSpPr bwMode="auto">
          <a:xfrm>
            <a:off x="1973263" y="1600200"/>
            <a:ext cx="5626100" cy="4260850"/>
            <a:chOff x="1973297" y="1600771"/>
            <a:chExt cx="5625728" cy="4260691"/>
          </a:xfrm>
        </p:grpSpPr>
        <p:pic>
          <p:nvPicPr>
            <p:cNvPr id="11272" name="Picture 13">
              <a:extLst>
                <a:ext uri="{FF2B5EF4-FFF2-40B4-BE49-F238E27FC236}">
                  <a16:creationId xmlns:a16="http://schemas.microsoft.com/office/drawing/2014/main" id="{CC4ECFD5-3240-43C2-82A1-A54A3EECCB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297" y="1600771"/>
              <a:ext cx="5046975" cy="3891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Lige pilforbindelse 4">
              <a:extLst>
                <a:ext uri="{FF2B5EF4-FFF2-40B4-BE49-F238E27FC236}">
                  <a16:creationId xmlns:a16="http://schemas.microsoft.com/office/drawing/2014/main" id="{7D245111-EF1C-4F76-99E9-6DE81CBC45FE}"/>
                </a:ext>
              </a:extLst>
            </p:cNvPr>
            <p:cNvCxnSpPr/>
            <p:nvPr/>
          </p:nvCxnSpPr>
          <p:spPr>
            <a:xfrm>
              <a:off x="2484438" y="5661444"/>
              <a:ext cx="460820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74" name="Tekstfelt 5">
              <a:extLst>
                <a:ext uri="{FF2B5EF4-FFF2-40B4-BE49-F238E27FC236}">
                  <a16:creationId xmlns:a16="http://schemas.microsoft.com/office/drawing/2014/main" id="{51A508F1-679F-4868-96B6-7CD8376824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0703" y="5492130"/>
              <a:ext cx="4283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da-DK" altLang="da-DK"/>
                <a:t>tid</a:t>
              </a:r>
            </a:p>
          </p:txBody>
        </p:sp>
      </p:grpSp>
      <p:pic>
        <p:nvPicPr>
          <p:cNvPr id="8" name="Grafik 7" descr="Afgrøder med massiv udfyldning">
            <a:extLst>
              <a:ext uri="{FF2B5EF4-FFF2-40B4-BE49-F238E27FC236}">
                <a16:creationId xmlns:a16="http://schemas.microsoft.com/office/drawing/2014/main" id="{E4535023-701F-4022-953D-BFEC73124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38" y="3860800"/>
            <a:ext cx="806450" cy="808038"/>
          </a:xfrm>
          <a:prstGeom prst="rect">
            <a:avLst/>
          </a:prstGeom>
        </p:spPr>
      </p:pic>
      <p:pic>
        <p:nvPicPr>
          <p:cNvPr id="9" name="Grafik 8" descr="Fabrik med massiv udfyldning">
            <a:extLst>
              <a:ext uri="{FF2B5EF4-FFF2-40B4-BE49-F238E27FC236}">
                <a16:creationId xmlns:a16="http://schemas.microsoft.com/office/drawing/2014/main" id="{61EB688D-7328-41F9-A11F-CD009EF28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663" y="2747963"/>
            <a:ext cx="696912" cy="698500"/>
          </a:xfrm>
          <a:prstGeom prst="rect">
            <a:avLst/>
          </a:prstGeom>
        </p:spPr>
      </p:pic>
      <p:pic>
        <p:nvPicPr>
          <p:cNvPr id="11" name="Grafik 10" descr="E-handel med massiv udfyldning">
            <a:extLst>
              <a:ext uri="{FF2B5EF4-FFF2-40B4-BE49-F238E27FC236}">
                <a16:creationId xmlns:a16="http://schemas.microsoft.com/office/drawing/2014/main" id="{F6690F6E-1B54-4F50-96EA-C7440DDF6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7213" y="3546475"/>
            <a:ext cx="914400" cy="914400"/>
          </a:xfrm>
          <a:prstGeom prst="rect">
            <a:avLst/>
          </a:prstGeom>
        </p:spPr>
      </p:pic>
      <p:sp>
        <p:nvSpPr>
          <p:cNvPr id="11271" name="Tekstfelt 11">
            <a:extLst>
              <a:ext uri="{FF2B5EF4-FFF2-40B4-BE49-F238E27FC236}">
                <a16:creationId xmlns:a16="http://schemas.microsoft.com/office/drawing/2014/main" id="{58DEDC35-284C-41ED-A565-3DF2D965B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0" y="977900"/>
            <a:ext cx="59563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da-DK" altLang="da-DK"/>
              <a:t>% af arbejdsstyrkens beskæftiget i de tre hovederhverv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1565</Words>
  <Application>Microsoft Office PowerPoint</Application>
  <PresentationFormat>Skærmshow (4:3)</PresentationFormat>
  <Paragraphs>498</Paragraphs>
  <Slides>32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Kontortema</vt:lpstr>
      <vt:lpstr>Erhvervsgeografi og  Globalisering</vt:lpstr>
      <vt:lpstr>Den Rige og den Fattige verden  </vt:lpstr>
      <vt:lpstr>Høj-, Mellem- og lavindkomstlande</vt:lpstr>
      <vt:lpstr>Arbejdsdeling</vt:lpstr>
      <vt:lpstr>Danmark</vt:lpstr>
      <vt:lpstr>Uganda</vt:lpstr>
      <vt:lpstr>Kina</vt:lpstr>
      <vt:lpstr>Høj-, Mellem- og lavindkomstlande</vt:lpstr>
      <vt:lpstr>En model for erhvervsudvikling</vt:lpstr>
      <vt:lpstr>En model for erhvervsudvikling</vt:lpstr>
      <vt:lpstr>Opgave 1 </vt:lpstr>
      <vt:lpstr>Opgave 1</vt:lpstr>
      <vt:lpstr>Opgave 1</vt:lpstr>
      <vt:lpstr>PowerPoint-præsentation</vt:lpstr>
      <vt:lpstr>Traditionelt og moderne landbrug</vt:lpstr>
      <vt:lpstr>PowerPoint-præsentation</vt:lpstr>
      <vt:lpstr>Klassisk International Arbejdsdeling</vt:lpstr>
      <vt:lpstr>Ny international arbejdsdeling</vt:lpstr>
      <vt:lpstr>Globalisering .. That’s the way we do it ..</vt:lpstr>
      <vt:lpstr>Den gamle verden før 1945</vt:lpstr>
      <vt:lpstr>Verden under den Kolde Krig 1945-89</vt:lpstr>
      <vt:lpstr>Verden efter 1989 </vt:lpstr>
      <vt:lpstr>Det asiatiske mirakel</vt:lpstr>
      <vt:lpstr>Industrialiseringsstrategier</vt:lpstr>
      <vt:lpstr>Verden efter 1989 </vt:lpstr>
      <vt:lpstr>Verden efter 11.sept 2001 </vt:lpstr>
      <vt:lpstr>Handelsbalance : Kina - USA</vt:lpstr>
      <vt:lpstr>Handelsbalance:  Kina - EU</vt:lpstr>
      <vt:lpstr>Globaliseringens tre dimensioner</vt:lpstr>
      <vt:lpstr>Arbejdsløshed i EU</vt:lpstr>
      <vt:lpstr>Lande data</vt:lpstr>
      <vt:lpstr>Produktivitet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Erhvervsgeografi</dc:title>
  <dc:creator>Otto</dc:creator>
  <cp:lastModifiedBy>Otto Leholt</cp:lastModifiedBy>
  <cp:revision>72</cp:revision>
  <dcterms:created xsi:type="dcterms:W3CDTF">2010-03-09T06:22:12Z</dcterms:created>
  <dcterms:modified xsi:type="dcterms:W3CDTF">2020-12-15T08:37:21Z</dcterms:modified>
</cp:coreProperties>
</file>