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90" r:id="rId3"/>
    <p:sldId id="273" r:id="rId4"/>
    <p:sldId id="340" r:id="rId5"/>
    <p:sldId id="336" r:id="rId6"/>
    <p:sldId id="338" r:id="rId7"/>
    <p:sldId id="339" r:id="rId8"/>
    <p:sldId id="337" r:id="rId9"/>
    <p:sldId id="335" r:id="rId10"/>
    <p:sldId id="341" r:id="rId11"/>
    <p:sldId id="289" r:id="rId12"/>
    <p:sldId id="347" r:id="rId13"/>
    <p:sldId id="317" r:id="rId14"/>
    <p:sldId id="270" r:id="rId15"/>
    <p:sldId id="288" r:id="rId16"/>
    <p:sldId id="260" r:id="rId17"/>
    <p:sldId id="261" r:id="rId18"/>
    <p:sldId id="262" r:id="rId19"/>
    <p:sldId id="277" r:id="rId20"/>
    <p:sldId id="298" r:id="rId21"/>
    <p:sldId id="296" r:id="rId22"/>
    <p:sldId id="333" r:id="rId23"/>
    <p:sldId id="334" r:id="rId24"/>
    <p:sldId id="294" r:id="rId25"/>
    <p:sldId id="310" r:id="rId26"/>
    <p:sldId id="312" r:id="rId27"/>
    <p:sldId id="329" r:id="rId28"/>
    <p:sldId id="348" r:id="rId29"/>
    <p:sldId id="311" r:id="rId30"/>
    <p:sldId id="292" r:id="rId31"/>
    <p:sldId id="316" r:id="rId32"/>
    <p:sldId id="314" r:id="rId33"/>
    <p:sldId id="315" r:id="rId34"/>
    <p:sldId id="323" r:id="rId35"/>
    <p:sldId id="330" r:id="rId36"/>
    <p:sldId id="324" r:id="rId37"/>
    <p:sldId id="328" r:id="rId38"/>
    <p:sldId id="326" r:id="rId39"/>
    <p:sldId id="291" r:id="rId40"/>
    <p:sldId id="322" r:id="rId41"/>
    <p:sldId id="278" r:id="rId42"/>
    <p:sldId id="265" r:id="rId43"/>
    <p:sldId id="281" r:id="rId44"/>
    <p:sldId id="279" r:id="rId45"/>
    <p:sldId id="263" r:id="rId46"/>
    <p:sldId id="274" r:id="rId47"/>
    <p:sldId id="280" r:id="rId48"/>
    <p:sldId id="264" r:id="rId49"/>
    <p:sldId id="304" r:id="rId50"/>
    <p:sldId id="320" r:id="rId51"/>
    <p:sldId id="321" r:id="rId52"/>
    <p:sldId id="325" r:id="rId53"/>
    <p:sldId id="293" r:id="rId54"/>
    <p:sldId id="287" r:id="rId55"/>
    <p:sldId id="266" r:id="rId56"/>
    <p:sldId id="309" r:id="rId57"/>
    <p:sldId id="318" r:id="rId58"/>
    <p:sldId id="276" r:id="rId59"/>
    <p:sldId id="271" r:id="rId60"/>
    <p:sldId id="319" r:id="rId61"/>
    <p:sldId id="344" r:id="rId62"/>
    <p:sldId id="342" r:id="rId63"/>
    <p:sldId id="343" r:id="rId64"/>
    <p:sldId id="345" r:id="rId65"/>
    <p:sldId id="346" r:id="rId66"/>
    <p:sldId id="297" r:id="rId67"/>
    <p:sldId id="299" r:id="rId68"/>
    <p:sldId id="300" r:id="rId69"/>
    <p:sldId id="286" r:id="rId70"/>
    <p:sldId id="258" r:id="rId71"/>
    <p:sldId id="282" r:id="rId72"/>
    <p:sldId id="283" r:id="rId73"/>
    <p:sldId id="331" r:id="rId74"/>
    <p:sldId id="259" r:id="rId75"/>
    <p:sldId id="301" r:id="rId76"/>
    <p:sldId id="349" r:id="rId77"/>
    <p:sldId id="302" r:id="rId78"/>
    <p:sldId id="332" r:id="rId79"/>
    <p:sldId id="303" r:id="rId80"/>
  </p:sldIdLst>
  <p:sldSz cx="12192000" cy="6858000"/>
  <p:notesSz cx="6834188" cy="99790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0CC7D9-583A-43D8-8286-BACD9009D7ED}">
          <p14:sldIdLst>
            <p14:sldId id="256"/>
            <p14:sldId id="290"/>
            <p14:sldId id="273"/>
            <p14:sldId id="340"/>
            <p14:sldId id="336"/>
            <p14:sldId id="338"/>
            <p14:sldId id="339"/>
            <p14:sldId id="337"/>
            <p14:sldId id="335"/>
            <p14:sldId id="341"/>
          </p14:sldIdLst>
        </p14:section>
        <p14:section name="Ernæringproblemer" id="{4612B26B-078C-4E48-BAB0-5720496A5D9B}">
          <p14:sldIdLst>
            <p14:sldId id="289"/>
            <p14:sldId id="347"/>
            <p14:sldId id="317"/>
            <p14:sldId id="270"/>
          </p14:sldIdLst>
        </p14:section>
        <p14:section name="Befolkning og landbrugsjord" id="{4E2526ED-B21E-4B88-9FB9-3CA54FA94EB6}">
          <p14:sldIdLst>
            <p14:sldId id="288"/>
            <p14:sldId id="260"/>
            <p14:sldId id="261"/>
            <p14:sldId id="262"/>
            <p14:sldId id="277"/>
            <p14:sldId id="298"/>
          </p14:sldIdLst>
        </p14:section>
        <p14:section name="Arealanvendelse" id="{7958E0DA-57B3-4790-B241-E53D9F73F4A8}">
          <p14:sldIdLst>
            <p14:sldId id="296"/>
            <p14:sldId id="333"/>
            <p14:sldId id="334"/>
            <p14:sldId id="294"/>
            <p14:sldId id="310"/>
            <p14:sldId id="312"/>
            <p14:sldId id="329"/>
            <p14:sldId id="348"/>
            <p14:sldId id="311"/>
            <p14:sldId id="292"/>
            <p14:sldId id="316"/>
            <p14:sldId id="314"/>
            <p14:sldId id="315"/>
            <p14:sldId id="323"/>
            <p14:sldId id="330"/>
          </p14:sldIdLst>
        </p14:section>
        <p14:section name="Afrika - den manglende mekanisering" id="{016992AF-A121-4433-BBBA-8EBF2570B725}">
          <p14:sldIdLst>
            <p14:sldId id="324"/>
            <p14:sldId id="328"/>
            <p14:sldId id="326"/>
          </p14:sldIdLst>
        </p14:section>
        <p14:section name="Den Grøne revolution" id="{084CB7CA-AD0D-4994-AFCD-6CB2EDB9B7DD}">
          <p14:sldIdLst>
            <p14:sldId id="291"/>
            <p14:sldId id="322"/>
            <p14:sldId id="278"/>
            <p14:sldId id="265"/>
            <p14:sldId id="281"/>
            <p14:sldId id="279"/>
            <p14:sldId id="263"/>
            <p14:sldId id="274"/>
            <p14:sldId id="280"/>
            <p14:sldId id="264"/>
          </p14:sldIdLst>
        </p14:section>
        <p14:section name="Kina - landbrugssektor" id="{0B967DD6-39D6-4754-8896-C4CAC85EEECB}">
          <p14:sldIdLst>
            <p14:sldId id="304"/>
            <p14:sldId id="320"/>
            <p14:sldId id="321"/>
            <p14:sldId id="325"/>
            <p14:sldId id="293"/>
            <p14:sldId id="287"/>
            <p14:sldId id="266"/>
            <p14:sldId id="309"/>
            <p14:sldId id="318"/>
            <p14:sldId id="276"/>
            <p14:sldId id="271"/>
            <p14:sldId id="319"/>
            <p14:sldId id="344"/>
            <p14:sldId id="342"/>
            <p14:sldId id="343"/>
            <p14:sldId id="345"/>
            <p14:sldId id="346"/>
          </p14:sldIdLst>
        </p14:section>
        <p14:section name="Landbrugspolitik og globalisering" id="{128100AF-3BF0-44E0-93CD-06200BCBDE9A}">
          <p14:sldIdLst>
            <p14:sldId id="297"/>
            <p14:sldId id="299"/>
            <p14:sldId id="300"/>
            <p14:sldId id="286"/>
            <p14:sldId id="258"/>
            <p14:sldId id="282"/>
            <p14:sldId id="283"/>
            <p14:sldId id="331"/>
            <p14:sldId id="259"/>
            <p14:sldId id="301"/>
            <p14:sldId id="349"/>
            <p14:sldId id="302"/>
            <p14:sldId id="33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Jordens</a:t>
            </a:r>
            <a:r>
              <a:rPr lang="en-US" dirty="0"/>
              <a:t> </a:t>
            </a:r>
            <a:r>
              <a:rPr lang="en-US" dirty="0" err="1"/>
              <a:t>samlede</a:t>
            </a:r>
            <a:r>
              <a:rPr lang="en-US" dirty="0"/>
              <a:t> areal  </a:t>
            </a:r>
            <a:br>
              <a:rPr lang="en-US" dirty="0"/>
            </a:br>
            <a:r>
              <a:rPr lang="en-US" dirty="0"/>
              <a:t>508 mio.km2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8E-4887-9E19-51CE80F0EE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DB-4554-94FE-8DACCBFFAD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DB-4554-94FE-8DACCBFFAD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DB-4554-94FE-8DACCBFFAD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2"/>
                <c:pt idx="0">
                  <c:v>Hav</c:v>
                </c:pt>
                <c:pt idx="1">
                  <c:v>Landjorden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E-4887-9E19-51CE80F0E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Landbrugsarealet</a:t>
            </a:r>
            <a:br>
              <a:rPr lang="en-US" dirty="0"/>
            </a:br>
            <a:r>
              <a:rPr lang="en-US" dirty="0"/>
              <a:t>51 </a:t>
            </a:r>
            <a:r>
              <a:rPr lang="en-US" dirty="0" err="1"/>
              <a:t>mio</a:t>
            </a:r>
            <a:r>
              <a:rPr lang="en-US" dirty="0"/>
              <a:t>. km2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03-4EB6-B950-0B94845A6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03-4EB6-B950-0B94845A61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03-4EB6-B950-0B94845A61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03-4EB6-B950-0B94845A611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'Ark1'!$A$2:$A$5</c:f>
              <c:strCache>
                <c:ptCount val="2"/>
                <c:pt idx="0">
                  <c:v>Græsningsland</c:v>
                </c:pt>
                <c:pt idx="1">
                  <c:v>kornafgrøder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9-4C61-BD8C-C1A5D4C7C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Landjorden</a:t>
            </a:r>
            <a:br>
              <a:rPr lang="en-US" dirty="0"/>
            </a:br>
            <a:r>
              <a:rPr lang="en-US" dirty="0"/>
              <a:t>147 </a:t>
            </a:r>
            <a:r>
              <a:rPr lang="en-US" dirty="0" err="1"/>
              <a:t>mio</a:t>
            </a:r>
            <a:r>
              <a:rPr lang="en-US" dirty="0"/>
              <a:t>. km2</a:t>
            </a:r>
          </a:p>
        </c:rich>
      </c:tx>
      <c:layout>
        <c:manualLayout>
          <c:xMode val="edge"/>
          <c:yMode val="edge"/>
          <c:x val="0.36398060779592628"/>
          <c:y val="7.502345221301462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Landarealerne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0-47CA-AB60-62FFF141E0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0-47CA-AB60-62FFF141E0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0-47CA-AB60-62FFF141E0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0-47CA-AB60-62FFF141E0C4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'Ark1'!$A$2:$A$5</c:f>
              <c:strCache>
                <c:ptCount val="3"/>
                <c:pt idx="0">
                  <c:v>Beboeligt </c:v>
                </c:pt>
                <c:pt idx="1">
                  <c:v>Sne - Is</c:v>
                </c:pt>
                <c:pt idx="2">
                  <c:v>Bjerge - ørken 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71</c:v>
                </c:pt>
                <c:pt idx="1">
                  <c:v>10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F-4763-A552-7B88287D5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685" cy="49995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72503" y="0"/>
            <a:ext cx="2960157" cy="49995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5629E7-E45F-4098-B809-1B59563A7D12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79068"/>
            <a:ext cx="2961685" cy="49995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72503" y="9479068"/>
            <a:ext cx="2960157" cy="49995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F9C8C9-5F91-4629-91DF-8A7E949881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685" cy="499958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70976" y="0"/>
            <a:ext cx="2961685" cy="499958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68BFC9-7E6E-4C25-8D0F-6CB9FAE0C055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7775"/>
            <a:ext cx="5986462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8" tIns="44344" rIns="88688" bIns="44344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3114" y="4802997"/>
            <a:ext cx="5467962" cy="3928457"/>
          </a:xfrm>
          <a:prstGeom prst="rect">
            <a:avLst/>
          </a:prstGeom>
        </p:spPr>
        <p:txBody>
          <a:bodyPr vert="horz" lIns="88688" tIns="44344" rIns="88688" bIns="44344" rtlCol="0"/>
          <a:lstStyle/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79068"/>
            <a:ext cx="2961685" cy="499958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70976" y="9479068"/>
            <a:ext cx="2961685" cy="499958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0C403A-E661-4B72-B3B6-5060380C18A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BF78-9AC4-49D3-8F01-B3ACE4C39446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www.hf-kurset/otto/geografi/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5570-24BC-4846-9607-FF4090EEA1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0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4F03-D4A9-488A-B8E4-7FCCAA3D962D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899B-B9CE-4CEA-8045-3AEB10C607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5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03C0-17F8-40C1-9691-E7F3B6C776F2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FFC8-E19A-4C8D-8608-5032F6463F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775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947B-6872-49FE-884B-7C0DCDDEA05F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2CE2-0DED-48A8-831F-19E30848B30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31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AE8D-7F65-45E4-B2D1-C7F169396F74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35E9-1C70-47AF-A71D-439DF1A9C08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28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C79F-BC21-4BB0-875F-B68A97AA75AF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0708-4249-4459-AB72-7B9C722D5F5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7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F629-E316-483C-AF8C-AC562C266A08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3A72-6C9F-4D07-8CE0-5005E4247E0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11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eo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1E5D-B12C-4F30-9A03-E379F96259A0}" type="datetimeFigureOut">
              <a:rPr lang="da-DK" smtClean="0"/>
              <a:pPr>
                <a:defRPr/>
              </a:pPr>
              <a:t>30-04-2020</a:t>
            </a:fld>
            <a:r>
              <a:rPr lang="da-DK" dirty="0"/>
              <a:t>  © Otto Leholt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www.hf-kurset.dk/otto/geografi/</a:t>
            </a:r>
          </a:p>
        </p:txBody>
      </p:sp>
      <p:sp>
        <p:nvSpPr>
          <p:cNvPr id="5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D84-EEA9-4015-B233-ED79ACE4B0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Grafik 6" descr="Hjem">
            <a:hlinkClick r:id="rId2" action="ppaction://hlinksldjump"/>
            <a:extLst>
              <a:ext uri="{FF2B5EF4-FFF2-40B4-BE49-F238E27FC236}">
                <a16:creationId xmlns:a16="http://schemas.microsoft.com/office/drawing/2014/main" id="{C9A06E3A-3067-4180-A960-0BD3F3A319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13389" y="1365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92A1-ECCE-445F-A2FA-53D996D1BBA3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79AC-67D3-4DD1-8AB6-A2119FF40E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5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B23-AB07-4E62-8A2A-004BB6ACC624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4DC9-BD62-4C6F-A949-883D1F9CE6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91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D80E-EC3A-4ADE-A054-1E585FE1C075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9DE2-7CA5-418F-BFD3-D789788FBB1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80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29832E-E01D-4DD0-A224-B06BC59A7B88}" type="datetimeFigureOut">
              <a:rPr lang="da-DK"/>
              <a:pPr>
                <a:defRPr/>
              </a:pPr>
              <a:t>30-04-2020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0FC6C-FDFE-404F-90C8-A7C2F6FFE47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6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54.xml"/><Relationship Id="rId4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chart" Target="../charts/chart2.xml"/><Relationship Id="rId7" Type="http://schemas.openxmlformats.org/officeDocument/2006/relationships/image" Target="../media/image5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.ly/gmo-genetically-modified-organism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bank.org/indicator/AG.CON.FERT.ZS/countries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ationalgeographic.com/what-the-world-eats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geographic.com/what-the-world-eats/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geographic.com/what-the-world-eats/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ourworldindata.org/grapher/daily-per-capita-caloric-supply" TargetMode="External"/><Relationship Id="rId13" Type="http://schemas.openxmlformats.org/officeDocument/2006/relationships/hyperlink" Target="https://ourworldindata.org/grapher/share-of-adults-defined-as-obese" TargetMode="External"/><Relationship Id="rId3" Type="http://schemas.openxmlformats.org/officeDocument/2006/relationships/hyperlink" Target="https://ourworldindata.org/grapher/share-of-the-labor-force-employed-in-agriculture" TargetMode="External"/><Relationship Id="rId7" Type="http://schemas.openxmlformats.org/officeDocument/2006/relationships/hyperlink" Target="https://ourworldindata.org/grapher/life-expectancy?tab=map" TargetMode="External"/><Relationship Id="rId12" Type="http://schemas.openxmlformats.org/officeDocument/2006/relationships/hyperlink" Target="https://ourworldindata.org/diet-compositions#vegetable-consumption-across-the-world" TargetMode="External"/><Relationship Id="rId2" Type="http://schemas.openxmlformats.org/officeDocument/2006/relationships/hyperlink" Target="https://ourworldindata.org/grapher/gdp-per-capita-worldban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urworldindata.org/grapher/nitrogen-fertilizer-application-per-hectare-of-cropland" TargetMode="External"/><Relationship Id="rId11" Type="http://schemas.openxmlformats.org/officeDocument/2006/relationships/hyperlink" Target="https://ourworldindata.org/grapher/meat-supply-per-person" TargetMode="External"/><Relationship Id="rId5" Type="http://schemas.openxmlformats.org/officeDocument/2006/relationships/hyperlink" Target="https://ourworldindata.org/grapher/cereal-yield" TargetMode="External"/><Relationship Id="rId10" Type="http://schemas.openxmlformats.org/officeDocument/2006/relationships/hyperlink" Target="https://ourworldindata.org/grapher/diabetes-prevalence" TargetMode="External"/><Relationship Id="rId4" Type="http://schemas.openxmlformats.org/officeDocument/2006/relationships/hyperlink" Target="https://ourworldindata.org/grapher/arable-land-use-per-person?tab=map" TargetMode="External"/><Relationship Id="rId9" Type="http://schemas.openxmlformats.org/officeDocument/2006/relationships/hyperlink" Target="https://ourworldindata.org/grapher/dietary-compositions-by-commodity-group?stackMode=relative&amp;country=DNK" TargetMode="External"/><Relationship Id="rId14" Type="http://schemas.openxmlformats.org/officeDocument/2006/relationships/hyperlink" Target="https://ourworldindata.org/grapher/share-of-children-younger-than-5-who-suffer-from-stunting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ourworldindata.org/grapher/daily-per-capita-caloric-supply" TargetMode="External"/><Relationship Id="rId13" Type="http://schemas.openxmlformats.org/officeDocument/2006/relationships/hyperlink" Target="https://ourworldindata.org/grapher/share-of-adults-defined-as-obese" TargetMode="External"/><Relationship Id="rId3" Type="http://schemas.openxmlformats.org/officeDocument/2006/relationships/hyperlink" Target="https://ourworldindata.org/grapher/share-of-the-labor-force-employed-in-agriculture" TargetMode="External"/><Relationship Id="rId7" Type="http://schemas.openxmlformats.org/officeDocument/2006/relationships/hyperlink" Target="https://ourworldindata.org/grapher/life-expectancy?tab=map" TargetMode="External"/><Relationship Id="rId12" Type="http://schemas.openxmlformats.org/officeDocument/2006/relationships/hyperlink" Target="https://ourworldindata.org/diet-compositions#vegetable-consumption-across-the-world" TargetMode="External"/><Relationship Id="rId2" Type="http://schemas.openxmlformats.org/officeDocument/2006/relationships/hyperlink" Target="https://ourworldindata.org/grapher/gdp-per-capita-worldban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urworldindata.org/grapher/nitrogen-fertilizer-application-per-hectare-of-cropland" TargetMode="External"/><Relationship Id="rId11" Type="http://schemas.openxmlformats.org/officeDocument/2006/relationships/hyperlink" Target="https://ourworldindata.org/grapher/meat-supply-per-person" TargetMode="External"/><Relationship Id="rId5" Type="http://schemas.openxmlformats.org/officeDocument/2006/relationships/hyperlink" Target="https://ourworldindata.org/grapher/cereal-yield" TargetMode="External"/><Relationship Id="rId10" Type="http://schemas.openxmlformats.org/officeDocument/2006/relationships/hyperlink" Target="https://ourworldindata.org/grapher/diabetes-prevalence" TargetMode="External"/><Relationship Id="rId4" Type="http://schemas.openxmlformats.org/officeDocument/2006/relationships/hyperlink" Target="https://ourworldindata.org/grapher/arable-land-use-per-person?tab=map" TargetMode="External"/><Relationship Id="rId9" Type="http://schemas.openxmlformats.org/officeDocument/2006/relationships/hyperlink" Target="https://ourworldindata.org/grapher/dietary-compositions-by-commodity-group?stackMode=relative&amp;country=DNK" TargetMode="External"/><Relationship Id="rId14" Type="http://schemas.openxmlformats.org/officeDocument/2006/relationships/hyperlink" Target="https://ourworldindata.org/grapher/share-of-children-younger-than-5-who-suffer-from-stunting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ourworldindata.org/grapher/daily-per-capita-caloric-supply" TargetMode="External"/><Relationship Id="rId13" Type="http://schemas.openxmlformats.org/officeDocument/2006/relationships/hyperlink" Target="https://ourworldindata.org/grapher/share-of-adults-defined-as-obese" TargetMode="External"/><Relationship Id="rId3" Type="http://schemas.openxmlformats.org/officeDocument/2006/relationships/hyperlink" Target="https://ourworldindata.org/grapher/share-of-the-labor-force-employed-in-agriculture" TargetMode="External"/><Relationship Id="rId7" Type="http://schemas.openxmlformats.org/officeDocument/2006/relationships/hyperlink" Target="https://ourworldindata.org/grapher/life-expectancy?tab=map" TargetMode="External"/><Relationship Id="rId12" Type="http://schemas.openxmlformats.org/officeDocument/2006/relationships/hyperlink" Target="https://ourworldindata.org/diet-compositions#vegetable-consumption-across-the-world" TargetMode="External"/><Relationship Id="rId2" Type="http://schemas.openxmlformats.org/officeDocument/2006/relationships/hyperlink" Target="https://ourworldindata.org/grapher/gdp-per-capita-worldban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urworldindata.org/grapher/nitrogen-fertilizer-application-per-hectare-of-cropland" TargetMode="External"/><Relationship Id="rId11" Type="http://schemas.openxmlformats.org/officeDocument/2006/relationships/hyperlink" Target="https://ourworldindata.org/grapher/meat-supply-per-person" TargetMode="External"/><Relationship Id="rId5" Type="http://schemas.openxmlformats.org/officeDocument/2006/relationships/hyperlink" Target="https://ourworldindata.org/grapher/cereal-yield" TargetMode="External"/><Relationship Id="rId10" Type="http://schemas.openxmlformats.org/officeDocument/2006/relationships/hyperlink" Target="https://ourworldindata.org/grapher/diabetes-prevalence" TargetMode="External"/><Relationship Id="rId4" Type="http://schemas.openxmlformats.org/officeDocument/2006/relationships/hyperlink" Target="https://ourworldindata.org/grapher/arable-land-use-per-person?tab=map" TargetMode="External"/><Relationship Id="rId9" Type="http://schemas.openxmlformats.org/officeDocument/2006/relationships/hyperlink" Target="https://ourworldindata.org/grapher/dietary-compositions-by-commodity-group?stackMode=relative&amp;country=DNK" TargetMode="External"/><Relationship Id="rId14" Type="http://schemas.openxmlformats.org/officeDocument/2006/relationships/hyperlink" Target="https://ourworldindata.org/grapher/share-of-children-younger-than-5-who-suffer-from-stunting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26" Type="http://schemas.openxmlformats.org/officeDocument/2006/relationships/image" Target="../media/image39.jpeg"/><Relationship Id="rId3" Type="http://schemas.openxmlformats.org/officeDocument/2006/relationships/image" Target="../media/image28.svg"/><Relationship Id="rId21" Type="http://schemas.openxmlformats.org/officeDocument/2006/relationships/image" Target="../media/image38.svg"/><Relationship Id="rId7" Type="http://schemas.openxmlformats.org/officeDocument/2006/relationships/image" Target="../media/image30.svg"/><Relationship Id="rId12" Type="http://schemas.openxmlformats.org/officeDocument/2006/relationships/image" Target="../media/image32.svg"/><Relationship Id="rId17" Type="http://schemas.openxmlformats.org/officeDocument/2006/relationships/image" Target="../media/image20.svg"/><Relationship Id="rId25" Type="http://schemas.openxmlformats.org/officeDocument/2006/relationships/image" Target="../media/image10.sv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image" Target="../media/image9.png"/><Relationship Id="rId5" Type="http://schemas.openxmlformats.org/officeDocument/2006/relationships/image" Target="../media/image29.svg"/><Relationship Id="rId15" Type="http://schemas.openxmlformats.org/officeDocument/2006/relationships/image" Target="../media/image18.svg"/><Relationship Id="rId23" Type="http://schemas.openxmlformats.org/officeDocument/2006/relationships/image" Target="../media/image22.svg"/><Relationship Id="rId28" Type="http://schemas.openxmlformats.org/officeDocument/2006/relationships/image" Target="../media/image41.svg"/><Relationship Id="rId10" Type="http://schemas.openxmlformats.org/officeDocument/2006/relationships/image" Target="../media/image31.svg"/><Relationship Id="rId19" Type="http://schemas.openxmlformats.org/officeDocument/2006/relationships/image" Target="../media/image36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34.svg"/><Relationship Id="rId22" Type="http://schemas.openxmlformats.org/officeDocument/2006/relationships/image" Target="../media/image21.png"/><Relationship Id="rId27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2387600"/>
          </a:xfrm>
        </p:spPr>
        <p:txBody>
          <a:bodyPr/>
          <a:lstStyle/>
          <a:p>
            <a:r>
              <a:rPr lang="da-DK" altLang="da-DK"/>
              <a:t>Globale </a:t>
            </a:r>
            <a:br>
              <a:rPr lang="da-DK" altLang="da-DK"/>
            </a:br>
            <a:r>
              <a:rPr lang="da-DK" altLang="da-DK"/>
              <a:t>fødevareproblematik</a:t>
            </a:r>
          </a:p>
        </p:txBody>
      </p:sp>
      <p:sp>
        <p:nvSpPr>
          <p:cNvPr id="4099" name="Undertitel 2"/>
          <p:cNvSpPr>
            <a:spLocks noGrp="1"/>
          </p:cNvSpPr>
          <p:nvPr>
            <p:ph type="subTitle" idx="1"/>
          </p:nvPr>
        </p:nvSpPr>
        <p:spPr>
          <a:xfrm>
            <a:off x="1362075" y="2692400"/>
            <a:ext cx="9144000" cy="1655762"/>
          </a:xfrm>
        </p:spPr>
        <p:txBody>
          <a:bodyPr/>
          <a:lstStyle/>
          <a:p>
            <a:r>
              <a:rPr lang="da-DK" altLang="da-DK" dirty="0"/>
              <a:t>Af Otto</a:t>
            </a:r>
          </a:p>
        </p:txBody>
      </p:sp>
      <p:pic>
        <p:nvPicPr>
          <p:cNvPr id="4100" name="Picture 2" descr="http://media.caglecartoons.com/media/cartoons/95/2011/07/27/96089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847975"/>
            <a:ext cx="56483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starvingdietitian.files.wordpress.com/2013/08/hunger-overweigh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360">
            <a:off x="628650" y="3559175"/>
            <a:ext cx="4457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0F8F9-4F6C-4A39-B904-83E6430C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IKKE FÆRDIGT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6DE1B49-D301-400D-B654-F380191489E2}"/>
              </a:ext>
            </a:extLst>
          </p:cNvPr>
          <p:cNvSpPr txBox="1"/>
          <p:nvPr/>
        </p:nvSpPr>
        <p:spPr>
          <a:xfrm>
            <a:off x="1127558" y="2910348"/>
            <a:ext cx="9936887" cy="1323439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4000" dirty="0"/>
              <a:t>RESTEN AF PRÆSENTATIONEN ER </a:t>
            </a:r>
            <a:r>
              <a:rPr lang="da-DK" sz="4000" u="sng" dirty="0"/>
              <a:t>IKKE FÆRDIG </a:t>
            </a:r>
            <a:br>
              <a:rPr lang="da-DK" sz="4000" dirty="0"/>
            </a:br>
            <a:r>
              <a:rPr lang="da-DK" sz="4000" dirty="0"/>
              <a:t>SÅ VENT MED AT GENNEMSE DEN </a:t>
            </a:r>
          </a:p>
        </p:txBody>
      </p:sp>
    </p:spTree>
    <p:extLst>
      <p:ext uri="{BB962C8B-B14F-4D97-AF65-F5344CB8AC3E}">
        <p14:creationId xmlns:p14="http://schemas.microsoft.com/office/powerpoint/2010/main" val="316453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6000" dirty="0"/>
              <a:t>Underernæring og Fejlernæring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Nogle får for lidt og andre får for meget …</a:t>
            </a:r>
          </a:p>
          <a:p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26347-29B5-43A4-B528-4F543437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da-DK" b="1" dirty="0"/>
              <a:t>Underernæring og overvægtige</a:t>
            </a:r>
            <a:r>
              <a:rPr lang="da-DK" dirty="0"/>
              <a:t> i % af </a:t>
            </a:r>
            <a:r>
              <a:rPr lang="da-DK" dirty="0" err="1"/>
              <a:t>bef</a:t>
            </a:r>
            <a:r>
              <a:rPr lang="da-DK" dirty="0"/>
              <a:t>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D58ED2D-D077-4314-8A58-0C0E621D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46462"/>
            <a:ext cx="5562600" cy="528644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4086000-E72D-40E3-97D1-CF7CE004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546462"/>
            <a:ext cx="5562600" cy="53115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FF34103-C426-4D25-B2F9-3494C92A5ABC}"/>
              </a:ext>
            </a:extLst>
          </p:cNvPr>
          <p:cNvSpPr txBox="1"/>
          <p:nvPr/>
        </p:nvSpPr>
        <p:spPr>
          <a:xfrm>
            <a:off x="3869941" y="4436191"/>
            <a:ext cx="3880618" cy="1477328"/>
          </a:xfrm>
          <a:prstGeom prst="rect">
            <a:avLst/>
          </a:prstGeom>
          <a:solidFill>
            <a:srgbClr val="CEF99B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Diskuter hvad  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de </a:t>
            </a:r>
            <a:r>
              <a:rPr lang="da-DK" u="sng" dirty="0">
                <a:latin typeface="+mn-lt"/>
              </a:rPr>
              <a:t>personlige</a:t>
            </a:r>
            <a:r>
              <a:rPr lang="da-DK" dirty="0">
                <a:latin typeface="+mn-lt"/>
              </a:rPr>
              <a:t>, som 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de </a:t>
            </a:r>
            <a:r>
              <a:rPr lang="da-DK" u="sng" dirty="0">
                <a:latin typeface="+mn-lt"/>
              </a:rPr>
              <a:t>samfundsmæssige</a:t>
            </a:r>
            <a:r>
              <a:rPr lang="da-DK" dirty="0">
                <a:latin typeface="+mn-lt"/>
              </a:rPr>
              <a:t>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konsekvenser er af henholdsvis   underernæring og overvægt?</a:t>
            </a:r>
          </a:p>
        </p:txBody>
      </p:sp>
    </p:spTree>
    <p:extLst>
      <p:ext uri="{BB962C8B-B14F-4D97-AF65-F5344CB8AC3E}">
        <p14:creationId xmlns:p14="http://schemas.microsoft.com/office/powerpoint/2010/main" val="317656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Ernæringsproblemer  - for lidt og for meget</a:t>
            </a:r>
          </a:p>
        </p:txBody>
      </p:sp>
      <p:pic>
        <p:nvPicPr>
          <p:cNvPr id="74754" name="Picture 2" descr="http://www.haibye.com/gallery/post_pics/fast_food/child-obe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90688"/>
            <a:ext cx="44577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http://biology-igcse.weebly.com/uploads/1/5/0/7/15070316/3114708_orig.jpg?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2" y="1688260"/>
            <a:ext cx="4732803" cy="31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edadgående pil 2"/>
          <p:cNvSpPr/>
          <p:nvPr/>
        </p:nvSpPr>
        <p:spPr>
          <a:xfrm>
            <a:off x="2689412" y="4643718"/>
            <a:ext cx="1371600" cy="421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960252" y="5181600"/>
            <a:ext cx="3212098" cy="646331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u="sng" dirty="0"/>
              <a:t>Mangelsygdomme</a:t>
            </a:r>
          </a:p>
          <a:p>
            <a:pPr algn="ctr"/>
            <a:r>
              <a:rPr lang="da-DK" dirty="0"/>
              <a:t>Fysik- og mental underudvikling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896100" y="5172635"/>
            <a:ext cx="3301417" cy="646331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u="sng" dirty="0"/>
              <a:t>Livsstilsygdomme</a:t>
            </a:r>
            <a:r>
              <a:rPr lang="da-DK" dirty="0"/>
              <a:t> </a:t>
            </a:r>
          </a:p>
          <a:p>
            <a:pPr algn="ctr"/>
            <a:r>
              <a:rPr lang="da-DK" dirty="0"/>
              <a:t>Diabetes, kredsløbssygdomme ….</a:t>
            </a:r>
          </a:p>
        </p:txBody>
      </p:sp>
      <p:sp>
        <p:nvSpPr>
          <p:cNvPr id="9" name="Nedadgående pil 8"/>
          <p:cNvSpPr/>
          <p:nvPr/>
        </p:nvSpPr>
        <p:spPr>
          <a:xfrm>
            <a:off x="7001436" y="4643718"/>
            <a:ext cx="1371600" cy="421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753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92138" y="230188"/>
            <a:ext cx="10515600" cy="1325562"/>
          </a:xfrm>
        </p:spPr>
        <p:txBody>
          <a:bodyPr/>
          <a:lstStyle/>
          <a:p>
            <a:r>
              <a:rPr lang="da-DK" altLang="da-DK"/>
              <a:t>Diabetes: </a:t>
            </a:r>
            <a:r>
              <a:rPr lang="da-DK" altLang="da-DK" sz="3600"/>
              <a:t>antal mio.  og % stigning, 2000- 2030</a:t>
            </a:r>
          </a:p>
        </p:txBody>
      </p:sp>
      <p:pic>
        <p:nvPicPr>
          <p:cNvPr id="1126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55750"/>
            <a:ext cx="62007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7183438" y="1555750"/>
            <a:ext cx="4456112" cy="92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Hvor forventes tilvæksten i antal diabetes- tilfælde at blive størst?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Hvorfor mon …?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175500" y="2686050"/>
            <a:ext cx="3762375" cy="92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i="1" dirty="0">
                <a:latin typeface="+mn-lt"/>
              </a:rPr>
              <a:t>Demografisk forklaring</a:t>
            </a:r>
            <a:r>
              <a:rPr lang="da-DK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a-DK" dirty="0">
                <a:latin typeface="+mn-lt"/>
              </a:rPr>
              <a:t>Antal indbyggere / befolk. Tilvækst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a-DK" dirty="0">
                <a:latin typeface="+mn-lt"/>
              </a:rPr>
              <a:t>Andel af ældre i befolkningen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7175500" y="3816350"/>
            <a:ext cx="4594225" cy="147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i="1" dirty="0">
                <a:latin typeface="+mn-lt"/>
              </a:rPr>
              <a:t>Socioøkonomisk  forklaring</a:t>
            </a:r>
            <a:r>
              <a:rPr lang="da-DK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a-DK" dirty="0">
                <a:latin typeface="+mn-lt"/>
              </a:rPr>
              <a:t>I de områder hvor den økonomiske vækst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er størst =&gt;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a-DK" dirty="0">
                <a:latin typeface="+mn-lt"/>
              </a:rPr>
              <a:t>At levestandarden / kostsammensætning og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livstils ændres for mange </a:t>
            </a:r>
            <a:r>
              <a:rPr lang="da-DK" dirty="0" err="1">
                <a:latin typeface="+mn-lt"/>
              </a:rPr>
              <a:t>mennekser</a:t>
            </a:r>
            <a:endParaRPr lang="da-DK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Befolkningstal og landbrugsjord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Én jord – flere og flere mennesker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Befolkningen og jordarealet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1615281" y="1831975"/>
            <a:ext cx="3773488" cy="3427412"/>
            <a:chOff x="1473200" y="1973263"/>
            <a:chExt cx="3773488" cy="3427412"/>
          </a:xfrm>
        </p:grpSpPr>
        <p:sp>
          <p:nvSpPr>
            <p:cNvPr id="12" name="Kombinationstegning 11"/>
            <p:cNvSpPr/>
            <p:nvPr/>
          </p:nvSpPr>
          <p:spPr>
            <a:xfrm>
              <a:off x="1566863" y="2273300"/>
              <a:ext cx="3460750" cy="2541588"/>
            </a:xfrm>
            <a:custGeom>
              <a:avLst/>
              <a:gdLst>
                <a:gd name="connsiteX0" fmla="*/ 0 w 3461657"/>
                <a:gd name="connsiteY0" fmla="*/ 2491274 h 2541913"/>
                <a:gd name="connsiteX1" fmla="*/ 2267339 w 3461657"/>
                <a:gd name="connsiteY1" fmla="*/ 2211355 h 2541913"/>
                <a:gd name="connsiteX2" fmla="*/ 3461657 w 3461657"/>
                <a:gd name="connsiteY2" fmla="*/ 0 h 2541913"/>
                <a:gd name="connsiteX3" fmla="*/ 3461657 w 3461657"/>
                <a:gd name="connsiteY3" fmla="*/ 0 h 254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657" h="2541913">
                  <a:moveTo>
                    <a:pt x="0" y="2491274"/>
                  </a:moveTo>
                  <a:cubicBezTo>
                    <a:pt x="845198" y="2558920"/>
                    <a:pt x="1690396" y="2626567"/>
                    <a:pt x="2267339" y="2211355"/>
                  </a:cubicBezTo>
                  <a:cubicBezTo>
                    <a:pt x="2844282" y="1796143"/>
                    <a:pt x="3461657" y="0"/>
                    <a:pt x="3461657" y="0"/>
                  </a:cubicBezTo>
                  <a:lnTo>
                    <a:pt x="3461657" y="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13" name="Kombinationstegning 12"/>
            <p:cNvSpPr/>
            <p:nvPr/>
          </p:nvSpPr>
          <p:spPr>
            <a:xfrm>
              <a:off x="1631950" y="2249488"/>
              <a:ext cx="3359150" cy="2420937"/>
            </a:xfrm>
            <a:custGeom>
              <a:avLst/>
              <a:gdLst>
                <a:gd name="connsiteX0" fmla="*/ 0 w 3359020"/>
                <a:gd name="connsiteY0" fmla="*/ 33175 h 2421812"/>
                <a:gd name="connsiteX1" fmla="*/ 1614195 w 3359020"/>
                <a:gd name="connsiteY1" fmla="*/ 331754 h 2421812"/>
                <a:gd name="connsiteX2" fmla="*/ 3359020 w 3359020"/>
                <a:gd name="connsiteY2" fmla="*/ 2421812 h 24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9020" h="2421812">
                  <a:moveTo>
                    <a:pt x="0" y="33175"/>
                  </a:moveTo>
                  <a:cubicBezTo>
                    <a:pt x="527179" y="-16589"/>
                    <a:pt x="1054358" y="-66352"/>
                    <a:pt x="1614195" y="331754"/>
                  </a:cubicBezTo>
                  <a:cubicBezTo>
                    <a:pt x="2174032" y="729860"/>
                    <a:pt x="2766526" y="1575836"/>
                    <a:pt x="3359020" y="2421812"/>
                  </a:cubicBez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14" name="Tekstfelt 13"/>
            <p:cNvSpPr txBox="1"/>
            <p:nvPr/>
          </p:nvSpPr>
          <p:spPr>
            <a:xfrm rot="914913">
              <a:off x="1949450" y="1973263"/>
              <a:ext cx="2351088" cy="369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Landbrugsareal pr </a:t>
              </a:r>
              <a:r>
                <a:rPr lang="da-DK" dirty="0" err="1">
                  <a:latin typeface="+mn-lt"/>
                </a:rPr>
                <a:t>indb</a:t>
              </a:r>
              <a:endParaRPr lang="da-DK" dirty="0">
                <a:latin typeface="+mn-lt"/>
              </a:endParaRPr>
            </a:p>
          </p:txBody>
        </p:sp>
        <p:sp>
          <p:nvSpPr>
            <p:cNvPr id="18" name="Tekstfelt 17"/>
            <p:cNvSpPr txBox="1"/>
            <p:nvPr/>
          </p:nvSpPr>
          <p:spPr>
            <a:xfrm>
              <a:off x="2130425" y="4076700"/>
              <a:ext cx="1741488" cy="368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Befolkningstallet</a:t>
              </a:r>
            </a:p>
          </p:txBody>
        </p:sp>
        <p:grpSp>
          <p:nvGrpSpPr>
            <p:cNvPr id="3" name="Gruppe 2"/>
            <p:cNvGrpSpPr/>
            <p:nvPr/>
          </p:nvGrpSpPr>
          <p:grpSpPr>
            <a:xfrm>
              <a:off x="1473200" y="2090738"/>
              <a:ext cx="3773488" cy="3309937"/>
              <a:chOff x="1473200" y="2090738"/>
              <a:chExt cx="3773488" cy="3309937"/>
            </a:xfrm>
          </p:grpSpPr>
          <p:cxnSp>
            <p:nvCxnSpPr>
              <p:cNvPr id="5" name="Lige forbindelse 4"/>
              <p:cNvCxnSpPr/>
              <p:nvPr/>
            </p:nvCxnSpPr>
            <p:spPr>
              <a:xfrm>
                <a:off x="1473200" y="2179638"/>
                <a:ext cx="9525" cy="2724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Lige forbindelse 6"/>
              <p:cNvCxnSpPr/>
              <p:nvPr/>
            </p:nvCxnSpPr>
            <p:spPr>
              <a:xfrm>
                <a:off x="1492250" y="4913313"/>
                <a:ext cx="3732213" cy="1905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Lige forbindelse 8"/>
              <p:cNvCxnSpPr/>
              <p:nvPr/>
            </p:nvCxnSpPr>
            <p:spPr>
              <a:xfrm flipV="1">
                <a:off x="5176838" y="2090738"/>
                <a:ext cx="19050" cy="2724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kstfelt 14"/>
              <p:cNvSpPr txBox="1"/>
              <p:nvPr/>
            </p:nvSpPr>
            <p:spPr>
              <a:xfrm>
                <a:off x="4810125" y="5030788"/>
                <a:ext cx="436563" cy="3698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latin typeface="+mn-lt"/>
                  </a:rPr>
                  <a:t>tid</a:t>
                </a:r>
              </a:p>
            </p:txBody>
          </p:sp>
        </p:grpSp>
      </p:grpSp>
      <p:sp>
        <p:nvSpPr>
          <p:cNvPr id="16" name="Nedadgående pil 15"/>
          <p:cNvSpPr/>
          <p:nvPr/>
        </p:nvSpPr>
        <p:spPr>
          <a:xfrm rot="16200000">
            <a:off x="5470526" y="2981325"/>
            <a:ext cx="711200" cy="415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7" name="Tekstfelt 16"/>
          <p:cNvSpPr txBox="1"/>
          <p:nvPr/>
        </p:nvSpPr>
        <p:spPr>
          <a:xfrm>
            <a:off x="6456363" y="2065338"/>
            <a:ext cx="4886081" cy="34163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Jordens </a:t>
            </a:r>
            <a:r>
              <a:rPr lang="da-DK" u="sng" dirty="0">
                <a:latin typeface="+mn-lt"/>
              </a:rPr>
              <a:t>befolkningstal</a:t>
            </a:r>
            <a:r>
              <a:rPr lang="da-DK" dirty="0">
                <a:latin typeface="+mn-lt"/>
              </a:rPr>
              <a:t> stiger voldsomt over tid,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fra 3 mia. i 1960 til over 6. mia. i år 2000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Jordens </a:t>
            </a:r>
            <a:r>
              <a:rPr lang="da-DK" u="sng" dirty="0">
                <a:latin typeface="+mn-lt"/>
              </a:rPr>
              <a:t>landbrugsarealer</a:t>
            </a:r>
            <a:r>
              <a:rPr lang="da-DK" dirty="0">
                <a:latin typeface="+mn-lt"/>
              </a:rPr>
              <a:t> er relativt konstante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eller måske endda reducerede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  <a:sym typeface="Wingdings" panose="05000000000000000000" pitchFamily="2" charset="2"/>
              </a:rPr>
              <a:t></a:t>
            </a: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En stadig mere intensiv / effektiv udnyttelse af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landbrugsarealet er nødvendigt for at føde en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voksende befolkning !! 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Dvs. </a:t>
            </a:r>
            <a:r>
              <a:rPr lang="da-DK" b="1" u="sng" dirty="0">
                <a:latin typeface="+mn-lt"/>
              </a:rPr>
              <a:t>arealproduktiviteten</a:t>
            </a:r>
            <a:r>
              <a:rPr lang="da-DK" dirty="0">
                <a:latin typeface="+mn-lt"/>
              </a:rPr>
              <a:t> skal øges ! 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Hvordan gør man det?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1492250" y="5400675"/>
            <a:ext cx="450532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Fra 1960-2010 er det opdyrkede areal pr </a:t>
            </a:r>
            <a:r>
              <a:rPr lang="da-DK" dirty="0" err="1">
                <a:latin typeface="+mn-lt"/>
              </a:rPr>
              <a:t>indb</a:t>
            </a:r>
            <a:r>
              <a:rPr lang="da-DK" dirty="0">
                <a:latin typeface="+mn-lt"/>
              </a:rPr>
              <a:t>.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faldet fra 0,44  til 0,25 hektar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Befolkning og landbrugsareal </a:t>
            </a:r>
          </a:p>
        </p:txBody>
      </p:sp>
      <p:pic>
        <p:nvPicPr>
          <p:cNvPr id="18435" name="Picture 2" descr="http://frberg-hf.dk/intranet/geo/erhvervsgeo/foedevarer/landbrugsareal-capita-1960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70485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1992313" y="5629275"/>
            <a:ext cx="2659062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1800" dirty="0"/>
              <a:t>1960: 3 mia. mennesker</a:t>
            </a:r>
            <a:br>
              <a:rPr lang="da-DK" altLang="da-DK" sz="1800" dirty="0"/>
            </a:br>
            <a:r>
              <a:rPr lang="da-DK" altLang="da-DK" sz="1800" dirty="0"/>
              <a:t> -&gt; 0,45 ha. Pr </a:t>
            </a:r>
            <a:r>
              <a:rPr lang="da-DK" altLang="da-DK" sz="1800" dirty="0" err="1"/>
              <a:t>indb</a:t>
            </a:r>
            <a:r>
              <a:rPr lang="da-DK" altLang="da-DK" sz="1800" dirty="0"/>
              <a:t>.</a:t>
            </a:r>
          </a:p>
        </p:txBody>
      </p:sp>
      <p:sp>
        <p:nvSpPr>
          <p:cNvPr id="5" name="Tekstboks 4"/>
          <p:cNvSpPr txBox="1">
            <a:spLocks noChangeArrowheads="1"/>
          </p:cNvSpPr>
          <p:nvPr/>
        </p:nvSpPr>
        <p:spPr bwMode="auto">
          <a:xfrm>
            <a:off x="6164263" y="5645150"/>
            <a:ext cx="2659062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1800"/>
              <a:t>2008: 7 mia. mennesker</a:t>
            </a:r>
            <a:br>
              <a:rPr lang="da-DK" altLang="da-DK" sz="1800"/>
            </a:br>
            <a:r>
              <a:rPr lang="da-DK" altLang="da-DK" sz="1800"/>
              <a:t>-&gt; </a:t>
            </a:r>
            <a:r>
              <a:rPr lang="da-DK" altLang="da-DK" sz="1800" b="1"/>
              <a:t>0,22 ha</a:t>
            </a:r>
            <a:r>
              <a:rPr lang="da-DK" altLang="da-DK" sz="1800"/>
              <a:t>. Pr indb.</a:t>
            </a:r>
          </a:p>
        </p:txBody>
      </p:sp>
      <p:sp>
        <p:nvSpPr>
          <p:cNvPr id="6" name="Tekstboks 5"/>
          <p:cNvSpPr txBox="1">
            <a:spLocks noChangeArrowheads="1"/>
          </p:cNvSpPr>
          <p:nvPr/>
        </p:nvSpPr>
        <p:spPr bwMode="auto">
          <a:xfrm>
            <a:off x="9037638" y="1912938"/>
            <a:ext cx="2670175" cy="2032000"/>
          </a:xfrm>
          <a:prstGeom prst="rect">
            <a:avLst/>
          </a:prstGeom>
          <a:solidFill>
            <a:srgbClr val="CEF99B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1960-2008: Landbrugsareal pr indbygger halveret !</a:t>
            </a:r>
            <a:br>
              <a:rPr lang="da-DK" altLang="da-DK" sz="1800">
                <a:latin typeface="Arial" panose="020B0604020202020204" pitchFamily="34" charset="0"/>
              </a:rPr>
            </a:b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Hvilket krav stiller det til landbruget?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Se næste dias -&gt;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Opdyrket areal pr indbygger</a:t>
            </a:r>
          </a:p>
        </p:txBody>
      </p:sp>
      <p:pic>
        <p:nvPicPr>
          <p:cNvPr id="19459" name="Picture 2" descr="C:\Users\otto-2010\Documents\Mine websteder\geo2010\erhvervsgeo\foedevarer\hektar-pr-cap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0" y="2314015"/>
            <a:ext cx="7239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kstboks 2"/>
          <p:cNvSpPr txBox="1">
            <a:spLocks noChangeArrowheads="1"/>
          </p:cNvSpPr>
          <p:nvPr/>
        </p:nvSpPr>
        <p:spPr bwMode="auto">
          <a:xfrm>
            <a:off x="8108576" y="2314015"/>
            <a:ext cx="3833101" cy="923330"/>
          </a:xfrm>
          <a:prstGeom prst="rect">
            <a:avLst/>
          </a:prstGeom>
          <a:solidFill>
            <a:srgbClr val="CEF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da-DK" altLang="da-DK" sz="1800" dirty="0">
                <a:latin typeface="Arial" panose="020B0604020202020204" pitchFamily="34" charset="0"/>
              </a:rPr>
              <a:t>Hvad er forklaringen på at det </a:t>
            </a:r>
            <a:br>
              <a:rPr lang="da-DK" altLang="da-DK" sz="1800" dirty="0">
                <a:latin typeface="Arial" panose="020B0604020202020204" pitchFamily="34" charset="0"/>
              </a:rPr>
            </a:br>
            <a:r>
              <a:rPr lang="da-DK" altLang="da-DK" sz="1800" dirty="0">
                <a:latin typeface="Arial" panose="020B0604020202020204" pitchFamily="34" charset="0"/>
              </a:rPr>
              <a:t>opdyrkede areal pr. indbygger </a:t>
            </a:r>
            <a:br>
              <a:rPr lang="da-DK" altLang="da-DK" sz="1800" dirty="0">
                <a:latin typeface="Arial" panose="020B0604020202020204" pitchFamily="34" charset="0"/>
              </a:rPr>
            </a:br>
            <a:r>
              <a:rPr lang="da-DK" altLang="da-DK" sz="1800" dirty="0">
                <a:latin typeface="Arial" panose="020B0604020202020204" pitchFamily="34" charset="0"/>
              </a:rPr>
              <a:t>er mindst i lavindkomstlandene? </a:t>
            </a:r>
          </a:p>
        </p:txBody>
      </p:sp>
      <p:sp>
        <p:nvSpPr>
          <p:cNvPr id="2" name="Ellipse 1"/>
          <p:cNvSpPr/>
          <p:nvPr/>
        </p:nvSpPr>
        <p:spPr>
          <a:xfrm>
            <a:off x="1066800" y="3603812"/>
            <a:ext cx="1703294" cy="3854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805083" y="3603812"/>
            <a:ext cx="878541" cy="3854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8108576" y="3603812"/>
            <a:ext cx="4032514" cy="646331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Ja- det er jo her at </a:t>
            </a:r>
            <a:r>
              <a:rPr lang="da-DK" u="sng" dirty="0"/>
              <a:t>befolkningstilvæksten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er størst og dermed </a:t>
            </a:r>
            <a:r>
              <a:rPr lang="da-DK" u="sng" dirty="0"/>
              <a:t>befolkningspresset</a:t>
            </a:r>
            <a:r>
              <a:rPr lang="da-DK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2" grpId="0" animBg="1"/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Dyrkbar jord pr </a:t>
            </a:r>
            <a:r>
              <a:rPr lang="da-DK" altLang="da-DK" dirty="0" err="1"/>
              <a:t>indb</a:t>
            </a:r>
            <a:r>
              <a:rPr lang="da-DK" altLang="da-DK" dirty="0"/>
              <a:t>. i div lande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5738"/>
            <a:ext cx="4693024" cy="390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180138" y="1455738"/>
            <a:ext cx="4198937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Hvilke faktorer bestemmer størrelsen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af det dyrkbare areal pr indbygger?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80138" y="2338388"/>
            <a:ext cx="4198937" cy="2586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Befolkningstilvæksten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Urbaniseringsgrad: </a:t>
            </a:r>
            <a:br>
              <a:rPr lang="da-DK" dirty="0">
                <a:latin typeface="+mn-lt"/>
              </a:rPr>
            </a:br>
            <a:r>
              <a:rPr lang="da-DK" dirty="0" err="1">
                <a:latin typeface="+mn-lt"/>
              </a:rPr>
              <a:t>byvækst</a:t>
            </a:r>
            <a:r>
              <a:rPr lang="da-DK" dirty="0">
                <a:latin typeface="+mn-lt"/>
              </a:rPr>
              <a:t> -&gt; mindre landbrugsareal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Klimaet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Temperatur / vækst periode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Nedbørsmængde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Jordbunden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Terrænforhold (lavland- højland-bjerge)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Udbredelse af skov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38200" y="5572125"/>
            <a:ext cx="9656763" cy="92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12 % af jordens landareal er under opdyrkning (1,5 mia. ha.)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Hertil kommer </a:t>
            </a:r>
            <a:r>
              <a:rPr lang="da-DK" i="1" u="sng" dirty="0">
                <a:latin typeface="+mn-lt"/>
              </a:rPr>
              <a:t>potentielt opdyrkelig jord </a:t>
            </a:r>
            <a:r>
              <a:rPr lang="da-DK" dirty="0">
                <a:latin typeface="+mn-lt"/>
              </a:rPr>
              <a:t>er i dag dækket af skov eller bebyggelse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Halvdelen af denne pot. Jord ligger i Brasilien, Congo, Angola, Sudan, Argentina, Colombia og </a:t>
            </a:r>
            <a:r>
              <a:rPr lang="en-US" dirty="0">
                <a:latin typeface="+mn-lt"/>
              </a:rPr>
              <a:t>Bolivia.</a:t>
            </a:r>
            <a:r>
              <a:rPr lang="da-DK" dirty="0">
                <a:latin typeface="+mn-lt"/>
              </a:rPr>
              <a:t>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180138" y="5076825"/>
            <a:ext cx="49577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Hvilke af disse forhold kan vi påvirke – og hvordan?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2375" y="143475"/>
            <a:ext cx="10515600" cy="1325563"/>
          </a:xfrm>
        </p:spPr>
        <p:txBody>
          <a:bodyPr/>
          <a:lstStyle/>
          <a:p>
            <a:pPr algn="ctr"/>
            <a:r>
              <a:rPr lang="da-DK" altLang="da-DK" dirty="0"/>
              <a:t>Disposition af stoffet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AEFD6A4-E263-4F20-AD0B-5C6B0835D87E}"/>
              </a:ext>
            </a:extLst>
          </p:cNvPr>
          <p:cNvGrpSpPr/>
          <p:nvPr/>
        </p:nvGrpSpPr>
        <p:grpSpPr>
          <a:xfrm>
            <a:off x="2597561" y="2248969"/>
            <a:ext cx="4883102" cy="400594"/>
            <a:chOff x="742635" y="1404237"/>
            <a:chExt cx="5666156" cy="400594"/>
          </a:xfrm>
        </p:grpSpPr>
        <p:sp>
          <p:nvSpPr>
            <p:cNvPr id="2" name="Tekstfelt 1">
              <a:hlinkClick r:id="rId2" action="ppaction://hlinksldjump"/>
              <a:extLst>
                <a:ext uri="{FF2B5EF4-FFF2-40B4-BE49-F238E27FC236}">
                  <a16:creationId xmlns:a16="http://schemas.microsoft.com/office/drawing/2014/main" id="{35347964-612E-488A-B76B-9B925DDB5BB8}"/>
                </a:ext>
              </a:extLst>
            </p:cNvPr>
            <p:cNvSpPr txBox="1"/>
            <p:nvPr/>
          </p:nvSpPr>
          <p:spPr>
            <a:xfrm>
              <a:off x="1302075" y="1424424"/>
              <a:ext cx="5106716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Underernæring / fejlernæring</a:t>
              </a: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84AFF9B-BB46-4915-B7D8-7639FBDACA6A}"/>
                </a:ext>
              </a:extLst>
            </p:cNvPr>
            <p:cNvSpPr/>
            <p:nvPr/>
          </p:nvSpPr>
          <p:spPr>
            <a:xfrm>
              <a:off x="742635" y="1404237"/>
              <a:ext cx="426720" cy="4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2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B5591EAB-9865-43F1-93AB-005F02A0D5BD}"/>
              </a:ext>
            </a:extLst>
          </p:cNvPr>
          <p:cNvGrpSpPr/>
          <p:nvPr/>
        </p:nvGrpSpPr>
        <p:grpSpPr>
          <a:xfrm>
            <a:off x="2597561" y="2961847"/>
            <a:ext cx="4886593" cy="400594"/>
            <a:chOff x="742635" y="2117115"/>
            <a:chExt cx="5670207" cy="400594"/>
          </a:xfrm>
        </p:grpSpPr>
        <p:sp>
          <p:nvSpPr>
            <p:cNvPr id="5" name="Tekstfelt 4">
              <a:hlinkClick r:id="rId3" action="ppaction://hlinksldjump"/>
              <a:extLst>
                <a:ext uri="{FF2B5EF4-FFF2-40B4-BE49-F238E27FC236}">
                  <a16:creationId xmlns:a16="http://schemas.microsoft.com/office/drawing/2014/main" id="{1DFCBB03-8C25-4AEF-ACA7-FA41E70A0CE5}"/>
                </a:ext>
              </a:extLst>
            </p:cNvPr>
            <p:cNvSpPr txBox="1"/>
            <p:nvPr/>
          </p:nvSpPr>
          <p:spPr>
            <a:xfrm>
              <a:off x="1306126" y="2132746"/>
              <a:ext cx="5106716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Befolkningstal og landbrugsjord</a:t>
              </a:r>
              <a:endParaRPr lang="da-DK" dirty="0">
                <a:hlinkClick r:id="rId2" action="ppaction://hlinksldjump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820ABB9-13C4-42B9-97AB-C055EBE1D80B}"/>
                </a:ext>
              </a:extLst>
            </p:cNvPr>
            <p:cNvSpPr/>
            <p:nvPr/>
          </p:nvSpPr>
          <p:spPr>
            <a:xfrm>
              <a:off x="742635" y="2117115"/>
              <a:ext cx="426720" cy="4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3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DE1F64CD-5D51-4619-BF6C-B7D01692204B}"/>
              </a:ext>
            </a:extLst>
          </p:cNvPr>
          <p:cNvGrpSpPr/>
          <p:nvPr/>
        </p:nvGrpSpPr>
        <p:grpSpPr>
          <a:xfrm>
            <a:off x="2597561" y="3674725"/>
            <a:ext cx="4886593" cy="400594"/>
            <a:chOff x="742635" y="2829993"/>
            <a:chExt cx="5670207" cy="400594"/>
          </a:xfrm>
        </p:grpSpPr>
        <p:sp>
          <p:nvSpPr>
            <p:cNvPr id="6" name="Tekstfelt 5">
              <a:hlinkClick r:id="rId4" action="ppaction://hlinksldjump"/>
              <a:extLst>
                <a:ext uri="{FF2B5EF4-FFF2-40B4-BE49-F238E27FC236}">
                  <a16:creationId xmlns:a16="http://schemas.microsoft.com/office/drawing/2014/main" id="{229ECB7B-EC9F-45CF-9817-FF6EB3221FA7}"/>
                </a:ext>
              </a:extLst>
            </p:cNvPr>
            <p:cNvSpPr txBox="1"/>
            <p:nvPr/>
          </p:nvSpPr>
          <p:spPr>
            <a:xfrm>
              <a:off x="1306126" y="2845624"/>
              <a:ext cx="5106716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Den Grønne Revolution  </a:t>
              </a:r>
              <a:endParaRPr lang="da-DK" dirty="0">
                <a:hlinkClick r:id="rId2" action="ppaction://hlinksldjump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A18E429-474D-42E5-8C07-14838341E4AE}"/>
                </a:ext>
              </a:extLst>
            </p:cNvPr>
            <p:cNvSpPr/>
            <p:nvPr/>
          </p:nvSpPr>
          <p:spPr>
            <a:xfrm>
              <a:off x="742635" y="2829993"/>
              <a:ext cx="426720" cy="4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4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DB275377-D937-4124-9858-FBF9825B41C4}"/>
              </a:ext>
            </a:extLst>
          </p:cNvPr>
          <p:cNvGrpSpPr/>
          <p:nvPr/>
        </p:nvGrpSpPr>
        <p:grpSpPr>
          <a:xfrm>
            <a:off x="2597561" y="4349993"/>
            <a:ext cx="4883102" cy="400594"/>
            <a:chOff x="742635" y="3548806"/>
            <a:chExt cx="5666156" cy="400594"/>
          </a:xfrm>
        </p:grpSpPr>
        <p:sp>
          <p:nvSpPr>
            <p:cNvPr id="4" name="Tekstfelt 3">
              <a:hlinkClick r:id="rId5" action="ppaction://hlinksldjump"/>
              <a:extLst>
                <a:ext uri="{FF2B5EF4-FFF2-40B4-BE49-F238E27FC236}">
                  <a16:creationId xmlns:a16="http://schemas.microsoft.com/office/drawing/2014/main" id="{AA94043D-B2E5-48FA-B4BD-3C874F894121}"/>
                </a:ext>
              </a:extLst>
            </p:cNvPr>
            <p:cNvSpPr txBox="1"/>
            <p:nvPr/>
          </p:nvSpPr>
          <p:spPr>
            <a:xfrm>
              <a:off x="1306126" y="3563496"/>
              <a:ext cx="5102665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Kostsammensætning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00EB287-169B-4803-8493-AC42D9FAB64F}"/>
                </a:ext>
              </a:extLst>
            </p:cNvPr>
            <p:cNvSpPr/>
            <p:nvPr/>
          </p:nvSpPr>
          <p:spPr>
            <a:xfrm>
              <a:off x="742635" y="3548806"/>
              <a:ext cx="426720" cy="4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5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2A0B5080-581B-4C96-AEA7-0653950E710C}"/>
              </a:ext>
            </a:extLst>
          </p:cNvPr>
          <p:cNvGrpSpPr/>
          <p:nvPr/>
        </p:nvGrpSpPr>
        <p:grpSpPr>
          <a:xfrm>
            <a:off x="2597561" y="5715219"/>
            <a:ext cx="4883102" cy="400594"/>
            <a:chOff x="742635" y="4124676"/>
            <a:chExt cx="5666156" cy="400594"/>
          </a:xfrm>
        </p:grpSpPr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7CA8ADE7-9A98-4011-89D1-31A10D6AAB95}"/>
                </a:ext>
              </a:extLst>
            </p:cNvPr>
            <p:cNvSpPr txBox="1"/>
            <p:nvPr/>
          </p:nvSpPr>
          <p:spPr>
            <a:xfrm>
              <a:off x="1306126" y="4140307"/>
              <a:ext cx="5102665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trike="dblStrike" dirty="0"/>
                <a:t>Landbrugspolitik og globalisering</a:t>
              </a:r>
              <a:endParaRPr lang="da-DK" strike="dblStrike" dirty="0">
                <a:hlinkClick r:id="rId2" action="ppaction://hlinksldjump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9478296-B6D5-4527-97E8-FC55484971B0}"/>
                </a:ext>
              </a:extLst>
            </p:cNvPr>
            <p:cNvSpPr/>
            <p:nvPr/>
          </p:nvSpPr>
          <p:spPr>
            <a:xfrm>
              <a:off x="742635" y="4124676"/>
              <a:ext cx="426720" cy="4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7</a:t>
              </a:r>
            </a:p>
          </p:txBody>
        </p:sp>
      </p:grpSp>
      <p:sp>
        <p:nvSpPr>
          <p:cNvPr id="18" name="Tekstfelt 17">
            <a:hlinkClick r:id="rId6" action="ppaction://hlinksldjump"/>
            <a:extLst>
              <a:ext uri="{FF2B5EF4-FFF2-40B4-BE49-F238E27FC236}">
                <a16:creationId xmlns:a16="http://schemas.microsoft.com/office/drawing/2014/main" id="{0F57E3FC-DE78-4D3A-95BD-5916BFCF897B}"/>
              </a:ext>
            </a:extLst>
          </p:cNvPr>
          <p:cNvSpPr txBox="1"/>
          <p:nvPr/>
        </p:nvSpPr>
        <p:spPr>
          <a:xfrm>
            <a:off x="3079687" y="1571961"/>
            <a:ext cx="440097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Introduktion til emnet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ADD1CE86-E439-4B5C-B2BC-E25D603903BA}"/>
              </a:ext>
            </a:extLst>
          </p:cNvPr>
          <p:cNvGrpSpPr/>
          <p:nvPr/>
        </p:nvGrpSpPr>
        <p:grpSpPr>
          <a:xfrm>
            <a:off x="2597561" y="5025261"/>
            <a:ext cx="4883102" cy="400594"/>
            <a:chOff x="742635" y="3548806"/>
            <a:chExt cx="5666156" cy="400594"/>
          </a:xfrm>
        </p:grpSpPr>
        <p:sp>
          <p:nvSpPr>
            <p:cNvPr id="20" name="Tekstfelt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1CAC58AA-158E-4A59-B5E1-C2360DC8DC66}"/>
                </a:ext>
              </a:extLst>
            </p:cNvPr>
            <p:cNvSpPr txBox="1"/>
            <p:nvPr/>
          </p:nvSpPr>
          <p:spPr>
            <a:xfrm>
              <a:off x="1306126" y="3563496"/>
              <a:ext cx="5102665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Komparativ fødevareanalyse (opgave)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5645670-566B-4D9C-9947-71223792C626}"/>
                </a:ext>
              </a:extLst>
            </p:cNvPr>
            <p:cNvSpPr/>
            <p:nvPr/>
          </p:nvSpPr>
          <p:spPr>
            <a:xfrm>
              <a:off x="742635" y="3548806"/>
              <a:ext cx="426720" cy="400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6</a:t>
              </a:r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98B8584E-EC81-445C-A471-A35AC721721F}"/>
              </a:ext>
            </a:extLst>
          </p:cNvPr>
          <p:cNvSpPr/>
          <p:nvPr/>
        </p:nvSpPr>
        <p:spPr>
          <a:xfrm>
            <a:off x="2597561" y="1573701"/>
            <a:ext cx="367748" cy="400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Mere landbrugsjord &amp; </a:t>
            </a:r>
            <a:r>
              <a:rPr lang="da-DK" altLang="da-DK" b="1"/>
              <a:t>skovfældning</a:t>
            </a:r>
          </a:p>
        </p:txBody>
      </p:sp>
      <p:pic>
        <p:nvPicPr>
          <p:cNvPr id="1026" name="Picture 2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346200"/>
            <a:ext cx="6343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e 4"/>
          <p:cNvGrpSpPr>
            <a:grpSpLocks/>
          </p:cNvGrpSpPr>
          <p:nvPr/>
        </p:nvGrpSpPr>
        <p:grpSpPr bwMode="auto">
          <a:xfrm>
            <a:off x="5686425" y="1346200"/>
            <a:ext cx="6505575" cy="4133850"/>
            <a:chOff x="4966472" y="2262504"/>
            <a:chExt cx="6505575" cy="4134092"/>
          </a:xfrm>
        </p:grpSpPr>
        <p:pic>
          <p:nvPicPr>
            <p:cNvPr id="21510" name="Picture 6" descr="http://forestindustries.eu/sites/default/files/userfiles/1image/deforestation_reason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472" y="2262746"/>
              <a:ext cx="6505575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felt 2"/>
            <p:cNvSpPr txBox="1"/>
            <p:nvPr/>
          </p:nvSpPr>
          <p:spPr>
            <a:xfrm>
              <a:off x="4966472" y="2262504"/>
              <a:ext cx="5454650" cy="3699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Skovfældning 1900-2005 i mio. hektar / år + anvendelse </a:t>
              </a:r>
            </a:p>
          </p:txBody>
        </p:sp>
        <p:sp>
          <p:nvSpPr>
            <p:cNvPr id="4" name="Tekstfelt 3"/>
            <p:cNvSpPr txBox="1"/>
            <p:nvPr/>
          </p:nvSpPr>
          <p:spPr>
            <a:xfrm>
              <a:off x="5298259" y="3880261"/>
              <a:ext cx="798513" cy="2762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latin typeface="+mn-lt"/>
                </a:rPr>
                <a:t>kvægbrug</a:t>
              </a:r>
            </a:p>
          </p:txBody>
        </p:sp>
        <p:sp>
          <p:nvSpPr>
            <p:cNvPr id="8" name="Tekstfelt 7"/>
            <p:cNvSpPr txBox="1"/>
            <p:nvPr/>
          </p:nvSpPr>
          <p:spPr>
            <a:xfrm>
              <a:off x="8770122" y="6026686"/>
              <a:ext cx="1012825" cy="2762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latin typeface="+mn-lt"/>
                </a:rPr>
                <a:t>brændehugst</a:t>
              </a:r>
            </a:p>
          </p:txBody>
        </p:sp>
        <p:sp>
          <p:nvSpPr>
            <p:cNvPr id="9" name="Tekstfelt 8"/>
            <p:cNvSpPr txBox="1"/>
            <p:nvPr/>
          </p:nvSpPr>
          <p:spPr>
            <a:xfrm>
              <a:off x="5239522" y="5151923"/>
              <a:ext cx="1803400" cy="2778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latin typeface="+mn-lt"/>
                </a:rPr>
                <a:t>Plantagebrug / </a:t>
              </a:r>
              <a:r>
                <a:rPr lang="da-DK" sz="1200" dirty="0" err="1">
                  <a:latin typeface="+mn-lt"/>
                </a:rPr>
                <a:t>cash-crops</a:t>
              </a:r>
              <a:endParaRPr lang="da-DK" sz="1200" dirty="0">
                <a:latin typeface="+mn-lt"/>
              </a:endParaRPr>
            </a:p>
          </p:txBody>
        </p:sp>
        <p:sp>
          <p:nvSpPr>
            <p:cNvPr id="10" name="Tekstfelt 9"/>
            <p:cNvSpPr txBox="1"/>
            <p:nvPr/>
          </p:nvSpPr>
          <p:spPr>
            <a:xfrm>
              <a:off x="9503547" y="3105515"/>
              <a:ext cx="1438275" cy="46199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latin typeface="+mn-lt"/>
                </a:rPr>
                <a:t>Subsistens-landbrug</a:t>
              </a:r>
              <a:br>
                <a:rPr lang="da-DK" sz="1200" dirty="0">
                  <a:latin typeface="+mn-lt"/>
                </a:rPr>
              </a:br>
              <a:r>
                <a:rPr lang="da-DK" sz="1200" dirty="0">
                  <a:latin typeface="+mn-lt"/>
                </a:rPr>
                <a:t>svedjebrug</a:t>
              </a:r>
            </a:p>
          </p:txBody>
        </p:sp>
        <p:sp>
          <p:nvSpPr>
            <p:cNvPr id="11" name="Tekstfelt 10"/>
            <p:cNvSpPr txBox="1"/>
            <p:nvPr/>
          </p:nvSpPr>
          <p:spPr>
            <a:xfrm>
              <a:off x="9928997" y="5488493"/>
              <a:ext cx="877887" cy="2778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latin typeface="+mn-lt"/>
                </a:rPr>
                <a:t>træindustri</a:t>
              </a:r>
            </a:p>
          </p:txBody>
        </p:sp>
        <p:sp>
          <p:nvSpPr>
            <p:cNvPr id="12" name="Tekstfelt 11"/>
            <p:cNvSpPr txBox="1"/>
            <p:nvPr/>
          </p:nvSpPr>
          <p:spPr>
            <a:xfrm>
              <a:off x="10187759" y="4410517"/>
              <a:ext cx="587375" cy="2778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dirty="0">
                  <a:latin typeface="+mn-lt"/>
                </a:rPr>
                <a:t>trækul</a:t>
              </a:r>
            </a:p>
          </p:txBody>
        </p:sp>
      </p:grpSp>
      <p:pic>
        <p:nvPicPr>
          <p:cNvPr id="1032" name="Picture 8" descr="http://millionsoftrees.org/wp-content/uploads/2013/12/DEFORES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3632993"/>
            <a:ext cx="43243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Arealanvendelse 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anvendes landbrugsjorden  ….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87221-953C-4DA5-B8F0-CF62E629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Arealanvendelsen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7DAA0C-E4EB-4797-A35F-3526901D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431831"/>
            <a:ext cx="9310687" cy="55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9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501ED-758C-4286-8C6B-3AB9E661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Arealanvendelse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24109F-36B9-4CE6-97F1-1900E7E1E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57939"/>
              </p:ext>
            </p:extLst>
          </p:nvPr>
        </p:nvGraphicFramePr>
        <p:xfrm>
          <a:off x="0" y="1872191"/>
          <a:ext cx="3607593" cy="338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7CE8921-C4FB-450A-B552-C86B1C649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440322"/>
              </p:ext>
            </p:extLst>
          </p:nvPr>
        </p:nvGraphicFramePr>
        <p:xfrm>
          <a:off x="7223125" y="1872192"/>
          <a:ext cx="51308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381584F-E501-4B74-BD41-EBA206C6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184452"/>
              </p:ext>
            </p:extLst>
          </p:nvPr>
        </p:nvGraphicFramePr>
        <p:xfrm>
          <a:off x="3124200" y="1927225"/>
          <a:ext cx="4610100" cy="338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il: højre 12">
            <a:extLst>
              <a:ext uri="{FF2B5EF4-FFF2-40B4-BE49-F238E27FC236}">
                <a16:creationId xmlns:a16="http://schemas.microsoft.com/office/drawing/2014/main" id="{A61A3A30-7B9A-459F-BDD5-9E7331A83FBC}"/>
              </a:ext>
            </a:extLst>
          </p:cNvPr>
          <p:cNvSpPr/>
          <p:nvPr/>
        </p:nvSpPr>
        <p:spPr>
          <a:xfrm>
            <a:off x="6272212" y="3429000"/>
            <a:ext cx="2276475" cy="6477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50 % er landbrugsareal</a:t>
            </a:r>
          </a:p>
        </p:txBody>
      </p:sp>
      <p:sp>
        <p:nvSpPr>
          <p:cNvPr id="14" name="Pil: højre 13">
            <a:extLst>
              <a:ext uri="{FF2B5EF4-FFF2-40B4-BE49-F238E27FC236}">
                <a16:creationId xmlns:a16="http://schemas.microsoft.com/office/drawing/2014/main" id="{97AD710C-5E69-444D-928C-3CF3641EC0B9}"/>
              </a:ext>
            </a:extLst>
          </p:cNvPr>
          <p:cNvSpPr/>
          <p:nvPr/>
        </p:nvSpPr>
        <p:spPr>
          <a:xfrm>
            <a:off x="2282826" y="3296179"/>
            <a:ext cx="1517650" cy="6477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Landjorden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0EB1E6D0-7EF0-4E13-964F-5CE1CD71464D}"/>
              </a:ext>
            </a:extLst>
          </p:cNvPr>
          <p:cNvGrpSpPr/>
          <p:nvPr/>
        </p:nvGrpSpPr>
        <p:grpSpPr>
          <a:xfrm>
            <a:off x="8979693" y="2772494"/>
            <a:ext cx="1639094" cy="1628585"/>
            <a:chOff x="8979693" y="2772494"/>
            <a:chExt cx="1639094" cy="1628585"/>
          </a:xfrm>
        </p:grpSpPr>
        <p:pic>
          <p:nvPicPr>
            <p:cNvPr id="4" name="Grafik 3" descr="Ko">
              <a:extLst>
                <a:ext uri="{FF2B5EF4-FFF2-40B4-BE49-F238E27FC236}">
                  <a16:creationId xmlns:a16="http://schemas.microsoft.com/office/drawing/2014/main" id="{B4B00AD7-7C3E-4B6C-8557-B31907C34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04387" y="3486679"/>
              <a:ext cx="914400" cy="914400"/>
            </a:xfrm>
            <a:prstGeom prst="rect">
              <a:avLst/>
            </a:prstGeom>
          </p:spPr>
        </p:pic>
        <p:pic>
          <p:nvPicPr>
            <p:cNvPr id="7" name="Grafik 6" descr="Plante">
              <a:extLst>
                <a:ext uri="{FF2B5EF4-FFF2-40B4-BE49-F238E27FC236}">
                  <a16:creationId xmlns:a16="http://schemas.microsoft.com/office/drawing/2014/main" id="{02D9F885-38FB-417A-AB16-B93234F0F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9693" y="2772494"/>
              <a:ext cx="709613" cy="709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58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9" grpId="0">
        <p:bldAsOne/>
      </p:bldGraphic>
      <p:bldGraphic spid="12" grpId="0">
        <p:bldAsOne/>
      </p:bldGraphic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pPr algn="ctr"/>
            <a:r>
              <a:rPr lang="da-DK" altLang="da-DK" b="1" dirty="0"/>
              <a:t>Arealanvendelse i landbruget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647008" y="1036637"/>
            <a:ext cx="5181600" cy="4351338"/>
          </a:xfrm>
        </p:spPr>
        <p:txBody>
          <a:bodyPr/>
          <a:lstStyle/>
          <a:p>
            <a:r>
              <a:rPr lang="da-DK" altLang="da-DK" dirty="0"/>
              <a:t>Areal </a:t>
            </a:r>
            <a:r>
              <a:rPr lang="da-DK" altLang="da-DK" u="sng" dirty="0"/>
              <a:t>ekstensiv</a:t>
            </a:r>
            <a:r>
              <a:rPr lang="da-DK" altLang="da-DK" dirty="0"/>
              <a:t> landbrug</a:t>
            </a:r>
          </a:p>
          <a:p>
            <a:pPr lvl="1"/>
            <a:r>
              <a:rPr lang="da-DK" altLang="da-DK" sz="2000" dirty="0"/>
              <a:t>Når landbrugsjorden anvendes på en måde som kræver </a:t>
            </a:r>
            <a:r>
              <a:rPr lang="da-DK" altLang="da-DK" sz="2000" u="sng" dirty="0"/>
              <a:t>store</a:t>
            </a:r>
            <a:r>
              <a:rPr lang="da-DK" altLang="da-DK" sz="2000" dirty="0"/>
              <a:t> </a:t>
            </a:r>
            <a:r>
              <a:rPr lang="da-DK" altLang="da-DK" sz="2000" u="sng" dirty="0"/>
              <a:t>landbrugsarealer</a:t>
            </a:r>
            <a:br>
              <a:rPr lang="da-DK" altLang="da-DK" sz="2000" u="sng" dirty="0"/>
            </a:br>
            <a:r>
              <a:rPr lang="da-DK" altLang="da-DK" sz="2000" dirty="0"/>
              <a:t> </a:t>
            </a:r>
          </a:p>
          <a:p>
            <a:pPr lvl="1"/>
            <a:r>
              <a:rPr lang="da-DK" altLang="da-DK" sz="2000" dirty="0"/>
              <a:t>Her er det </a:t>
            </a:r>
            <a:r>
              <a:rPr lang="da-DK" altLang="da-DK" sz="2000" i="1" u="sng" dirty="0"/>
              <a:t>ikke</a:t>
            </a:r>
            <a:r>
              <a:rPr lang="da-DK" altLang="da-DK" sz="2000" dirty="0"/>
              <a:t> vigtigt at få det maksimale udbytte af hver hektar landbrugsjord </a:t>
            </a:r>
          </a:p>
          <a:p>
            <a:pPr lvl="1"/>
            <a:r>
              <a:rPr lang="da-DK" altLang="da-DK" sz="2000" dirty="0">
                <a:sym typeface="Wingdings" panose="05000000000000000000" pitchFamily="2" charset="2"/>
              </a:rPr>
              <a:t></a:t>
            </a:r>
            <a:r>
              <a:rPr lang="da-DK" altLang="da-DK" sz="2000" u="sng" dirty="0"/>
              <a:t>lav arealproduktivitet</a:t>
            </a:r>
          </a:p>
          <a:p>
            <a:pPr lvl="1"/>
            <a:r>
              <a:rPr lang="da-DK" altLang="da-DK" sz="2000" dirty="0"/>
              <a:t>F.eks. kvægdrift / produktion af foder til husdyr 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5981008" y="1036637"/>
            <a:ext cx="5181600" cy="4351338"/>
          </a:xfrm>
        </p:spPr>
        <p:txBody>
          <a:bodyPr/>
          <a:lstStyle/>
          <a:p>
            <a:r>
              <a:rPr lang="da-DK" altLang="da-DK" dirty="0"/>
              <a:t>Areal </a:t>
            </a:r>
            <a:r>
              <a:rPr lang="da-DK" altLang="da-DK" u="sng" dirty="0"/>
              <a:t>intensivt</a:t>
            </a:r>
            <a:r>
              <a:rPr lang="da-DK" altLang="da-DK" dirty="0"/>
              <a:t> landbrug</a:t>
            </a:r>
          </a:p>
          <a:p>
            <a:pPr lvl="1"/>
            <a:r>
              <a:rPr lang="da-DK" altLang="da-DK" sz="2000" dirty="0"/>
              <a:t>Når landbrugsjorden anvendes intensivt</a:t>
            </a:r>
          </a:p>
          <a:p>
            <a:pPr lvl="1"/>
            <a:r>
              <a:rPr lang="da-DK" altLang="da-DK" sz="2000" dirty="0">
                <a:sym typeface="Wingdings" panose="05000000000000000000" pitchFamily="2" charset="2"/>
              </a:rPr>
              <a:t> a</a:t>
            </a:r>
            <a:r>
              <a:rPr lang="da-DK" altLang="da-DK" sz="2000" dirty="0"/>
              <a:t>t det er helt afgørende at få det </a:t>
            </a:r>
            <a:r>
              <a:rPr lang="da-DK" altLang="da-DK" sz="2000" u="sng" dirty="0"/>
              <a:t>maksimale udbytte </a:t>
            </a:r>
            <a:r>
              <a:rPr lang="da-DK" altLang="da-DK" sz="2000" dirty="0"/>
              <a:t>af hver hektar landbrugsjord</a:t>
            </a:r>
          </a:p>
          <a:p>
            <a:pPr lvl="1"/>
            <a:r>
              <a:rPr lang="da-DK" altLang="da-DK" sz="2000" dirty="0">
                <a:sym typeface="Wingdings" panose="05000000000000000000" pitchFamily="2" charset="2"/>
              </a:rPr>
              <a:t></a:t>
            </a:r>
            <a:r>
              <a:rPr lang="da-DK" altLang="da-DK" sz="2000" dirty="0"/>
              <a:t> </a:t>
            </a:r>
            <a:r>
              <a:rPr lang="da-DK" altLang="da-DK" sz="2000" u="sng" dirty="0"/>
              <a:t>høj arealproduktivitet </a:t>
            </a:r>
          </a:p>
          <a:p>
            <a:pPr lvl="1"/>
            <a:r>
              <a:rPr lang="da-DK" altLang="da-DK" sz="2000" dirty="0"/>
              <a:t>Ofte meget arbejdskrævende (=</a:t>
            </a:r>
            <a:r>
              <a:rPr lang="da-DK" altLang="da-DK" sz="2000" dirty="0" err="1"/>
              <a:t>arbejds</a:t>
            </a:r>
            <a:r>
              <a:rPr lang="da-DK" altLang="da-DK" sz="2000" dirty="0"/>
              <a:t>-intensivt)</a:t>
            </a:r>
          </a:p>
          <a:p>
            <a:pPr lvl="1"/>
            <a:r>
              <a:rPr lang="da-DK" altLang="da-DK" sz="2000" dirty="0"/>
              <a:t>F.eks. ris terrasser i Sydøstasien</a:t>
            </a:r>
          </a:p>
          <a:p>
            <a:pPr lvl="1"/>
            <a:endParaRPr lang="da-DK" altLang="da-DK" dirty="0"/>
          </a:p>
        </p:txBody>
      </p:sp>
      <p:pic>
        <p:nvPicPr>
          <p:cNvPr id="6" name="Picture 2" descr="Rice paddies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32" y="4007253"/>
            <a:ext cx="2750935" cy="16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3891650"/>
            <a:ext cx="3522605" cy="18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829" y="59844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Landbrugstyper - simpelt</a:t>
            </a:r>
          </a:p>
        </p:txBody>
      </p:sp>
      <p:pic>
        <p:nvPicPr>
          <p:cNvPr id="71682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28" y="2547831"/>
            <a:ext cx="40100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2613245"/>
            <a:ext cx="5339647" cy="29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1861321" y="1073005"/>
            <a:ext cx="29981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Traditionelle landbrug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792428" y="1158479"/>
            <a:ext cx="25346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Moderne landbrug</a:t>
            </a:r>
          </a:p>
        </p:txBody>
      </p:sp>
      <p:sp>
        <p:nvSpPr>
          <p:cNvPr id="6" name="Opadbuet pil 5"/>
          <p:cNvSpPr/>
          <p:nvPr/>
        </p:nvSpPr>
        <p:spPr>
          <a:xfrm>
            <a:off x="2207949" y="5283517"/>
            <a:ext cx="2474259" cy="10130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733473" y="5493018"/>
            <a:ext cx="1423210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Selvforsyning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039429" y="1509259"/>
            <a:ext cx="2660196" cy="923330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u="sng" dirty="0"/>
              <a:t>Inputs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/>
              <a:t>lokale ressourcer </a:t>
            </a:r>
            <a:br>
              <a:rPr lang="da-DK" dirty="0"/>
            </a:br>
            <a:r>
              <a:rPr lang="da-DK" dirty="0"/>
              <a:t>(arbejdskraft)</a:t>
            </a:r>
          </a:p>
        </p:txBody>
      </p:sp>
      <p:sp>
        <p:nvSpPr>
          <p:cNvPr id="9" name="Nedadgående pil 8"/>
          <p:cNvSpPr/>
          <p:nvPr/>
        </p:nvSpPr>
        <p:spPr>
          <a:xfrm>
            <a:off x="6798834" y="5375215"/>
            <a:ext cx="1057835" cy="1013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8044928" y="5855437"/>
            <a:ext cx="3140540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Markedsorienteret ( videresalg)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415348" y="1620144"/>
            <a:ext cx="3320524" cy="1200329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u="sng" dirty="0"/>
              <a:t>Inputs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ikke lokale ressourcer, i form af: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/>
              <a:t>maskiner, energi(fossil), gødning, </a:t>
            </a:r>
            <a:br>
              <a:rPr lang="da-DK" dirty="0"/>
            </a:br>
            <a:r>
              <a:rPr lang="da-DK" dirty="0"/>
              <a:t>sprøjtemidler, foderstoffer m.v. </a:t>
            </a:r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C7863627-4D07-4123-B0C0-5ECDF4CD66F4}"/>
              </a:ext>
            </a:extLst>
          </p:cNvPr>
          <p:cNvSpPr/>
          <p:nvPr/>
        </p:nvSpPr>
        <p:spPr>
          <a:xfrm>
            <a:off x="3226655" y="2456152"/>
            <a:ext cx="285743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nedad 13">
            <a:extLst>
              <a:ext uri="{FF2B5EF4-FFF2-40B4-BE49-F238E27FC236}">
                <a16:creationId xmlns:a16="http://schemas.microsoft.com/office/drawing/2014/main" id="{BC93E841-4093-42C6-83E8-624723740780}"/>
              </a:ext>
            </a:extLst>
          </p:cNvPr>
          <p:cNvSpPr/>
          <p:nvPr/>
        </p:nvSpPr>
        <p:spPr>
          <a:xfrm>
            <a:off x="8663116" y="2847982"/>
            <a:ext cx="824988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555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Landbrugstyper – bæredygtigt eller ej?</a:t>
            </a:r>
          </a:p>
        </p:txBody>
      </p:sp>
      <p:pic>
        <p:nvPicPr>
          <p:cNvPr id="71682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2" y="1953465"/>
            <a:ext cx="40100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16" y="1953465"/>
            <a:ext cx="5339647" cy="29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942322" y="1506022"/>
            <a:ext cx="27460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Subsistens landbrug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858716" y="1506022"/>
            <a:ext cx="32516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Industrialiseret landbrug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568824" y="3164541"/>
            <a:ext cx="2326471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Økologisk </a:t>
            </a:r>
            <a:r>
              <a:rPr lang="da-DK" u="sng" dirty="0"/>
              <a:t>bæredygtigt</a:t>
            </a:r>
            <a:r>
              <a:rPr lang="da-DK" dirty="0"/>
              <a:t> 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7234518" y="3164541"/>
            <a:ext cx="2721386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u="sng" dirty="0"/>
              <a:t>Ikke</a:t>
            </a:r>
            <a:r>
              <a:rPr lang="da-DK" dirty="0"/>
              <a:t> økologisk bæredygtigt 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805476" y="3799040"/>
            <a:ext cx="31917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Arbejdsproduktivitet …?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3961579" y="4583610"/>
            <a:ext cx="288790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Arealproduktivitet …?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4427345" y="5276158"/>
            <a:ext cx="194796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Indtjening  …?</a:t>
            </a:r>
          </a:p>
        </p:txBody>
      </p:sp>
    </p:spTree>
    <p:extLst>
      <p:ext uri="{BB962C8B-B14F-4D97-AF65-F5344CB8AC3E}">
        <p14:creationId xmlns:p14="http://schemas.microsoft.com/office/powerpoint/2010/main" val="66882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Landbrugstyper – bæredygtigt eller ej?</a:t>
            </a:r>
          </a:p>
        </p:txBody>
      </p:sp>
      <p:pic>
        <p:nvPicPr>
          <p:cNvPr id="71682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2" y="1953465"/>
            <a:ext cx="40100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16" y="1953465"/>
            <a:ext cx="5339647" cy="29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1360745" y="1522003"/>
            <a:ext cx="29452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Traditionelt  landbrug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039664" y="1522004"/>
            <a:ext cx="2635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Moderne landbrug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1568824" y="3164541"/>
            <a:ext cx="2326471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Økologisk </a:t>
            </a:r>
            <a:r>
              <a:rPr lang="da-DK" u="sng" dirty="0"/>
              <a:t>bæredygtigt</a:t>
            </a:r>
            <a:r>
              <a:rPr lang="da-DK" dirty="0"/>
              <a:t> 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7234518" y="3164541"/>
            <a:ext cx="2721386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u="sng" dirty="0"/>
              <a:t>Ikke</a:t>
            </a:r>
            <a:r>
              <a:rPr lang="da-DK" dirty="0"/>
              <a:t> økologisk bæredygtigt 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805476" y="3799040"/>
            <a:ext cx="31917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Arbejdsproduktivitet …?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3961579" y="4583610"/>
            <a:ext cx="288790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Arealproduktivitet …?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4427345" y="5276158"/>
            <a:ext cx="194796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Indtjening  …?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330809" y="4588382"/>
            <a:ext cx="3449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? </a:t>
            </a:r>
          </a:p>
        </p:txBody>
      </p:sp>
      <p:sp>
        <p:nvSpPr>
          <p:cNvPr id="7" name="Venstre klammeparentes 6"/>
          <p:cNvSpPr/>
          <p:nvPr/>
        </p:nvSpPr>
        <p:spPr>
          <a:xfrm>
            <a:off x="3235243" y="3796650"/>
            <a:ext cx="453087" cy="202144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/>
          <p:cNvSpPr txBox="1"/>
          <p:nvPr/>
        </p:nvSpPr>
        <p:spPr>
          <a:xfrm>
            <a:off x="8078378" y="4546061"/>
            <a:ext cx="29206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?</a:t>
            </a:r>
          </a:p>
        </p:txBody>
      </p:sp>
      <p:sp>
        <p:nvSpPr>
          <p:cNvPr id="18" name="Venstre klammeparentes 17"/>
          <p:cNvSpPr/>
          <p:nvPr/>
        </p:nvSpPr>
        <p:spPr>
          <a:xfrm rot="10800000">
            <a:off x="7229586" y="3796650"/>
            <a:ext cx="453087" cy="202144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7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6" grpId="0" animBg="1"/>
      <p:bldP spid="7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1FAF3-8295-415E-BDD8-1C4F67E3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Landbrugstyper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B0951A-2C61-45AA-B771-48787EF31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1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024" y="96183"/>
            <a:ext cx="10515600" cy="1325563"/>
          </a:xfrm>
        </p:spPr>
        <p:txBody>
          <a:bodyPr/>
          <a:lstStyle/>
          <a:p>
            <a:r>
              <a:rPr lang="da-DK" dirty="0"/>
              <a:t>Landbrugstyper </a:t>
            </a:r>
          </a:p>
        </p:txBody>
      </p:sp>
      <p:pic>
        <p:nvPicPr>
          <p:cNvPr id="72706" name="Picture 2" descr="http://people.cas.sc.edu/ajames/103/10_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40" y="1608323"/>
            <a:ext cx="85725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2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5148C-17D7-4104-8C55-551692A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688" y="217028"/>
            <a:ext cx="10515600" cy="1325563"/>
          </a:xfrm>
        </p:spPr>
        <p:txBody>
          <a:bodyPr/>
          <a:lstStyle/>
          <a:p>
            <a:r>
              <a:rPr lang="da-DK" dirty="0"/>
              <a:t>Det globale fødevareproblem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7AA7742-5535-41EB-A670-EBC4014218AE}"/>
              </a:ext>
            </a:extLst>
          </p:cNvPr>
          <p:cNvSpPr/>
          <p:nvPr/>
        </p:nvSpPr>
        <p:spPr>
          <a:xfrm>
            <a:off x="4528457" y="3143794"/>
            <a:ext cx="2055223" cy="14282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Globale fødevare-problem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E05A961-EE9A-4A20-B598-F05106CB3A18}"/>
              </a:ext>
            </a:extLst>
          </p:cNvPr>
          <p:cNvGrpSpPr/>
          <p:nvPr/>
        </p:nvGrpSpPr>
        <p:grpSpPr>
          <a:xfrm>
            <a:off x="6011050" y="1634170"/>
            <a:ext cx="1791830" cy="1801100"/>
            <a:chOff x="6011050" y="1634170"/>
            <a:chExt cx="1791830" cy="1801100"/>
          </a:xfrm>
        </p:grpSpPr>
        <p:sp>
          <p:nvSpPr>
            <p:cNvPr id="4" name="Rektangel: afrundede hjørner 3">
              <a:extLst>
                <a:ext uri="{FF2B5EF4-FFF2-40B4-BE49-F238E27FC236}">
                  <a16:creationId xmlns:a16="http://schemas.microsoft.com/office/drawing/2014/main" id="{E3E93A9E-9A1D-44D2-B78D-5977B78C36DC}"/>
                </a:ext>
              </a:extLst>
            </p:cNvPr>
            <p:cNvSpPr/>
            <p:nvPr/>
          </p:nvSpPr>
          <p:spPr>
            <a:xfrm>
              <a:off x="6096000" y="1634170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Befolknings-tilvæksten</a:t>
              </a:r>
              <a:r>
                <a:rPr lang="da-DK" dirty="0"/>
                <a:t> </a:t>
              </a:r>
            </a:p>
          </p:txBody>
        </p:sp>
        <p:cxnSp>
          <p:nvCxnSpPr>
            <p:cNvPr id="21" name="Lige pilforbindelse 20">
              <a:extLst>
                <a:ext uri="{FF2B5EF4-FFF2-40B4-BE49-F238E27FC236}">
                  <a16:creationId xmlns:a16="http://schemas.microsoft.com/office/drawing/2014/main" id="{7EC53FE8-80DE-4A96-9844-F89B8FF8D3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1050" y="2489721"/>
              <a:ext cx="304801" cy="9455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1EA6729C-04BA-4263-9CE8-E6A1B8D3F109}"/>
              </a:ext>
            </a:extLst>
          </p:cNvPr>
          <p:cNvGrpSpPr/>
          <p:nvPr/>
        </p:nvGrpSpPr>
        <p:grpSpPr>
          <a:xfrm>
            <a:off x="6374108" y="3185467"/>
            <a:ext cx="3775733" cy="914400"/>
            <a:chOff x="6374108" y="3185467"/>
            <a:chExt cx="3775733" cy="914400"/>
          </a:xfrm>
        </p:grpSpPr>
        <p:sp>
          <p:nvSpPr>
            <p:cNvPr id="5" name="Rektangel: afrundede hjørner 4">
              <a:extLst>
                <a:ext uri="{FF2B5EF4-FFF2-40B4-BE49-F238E27FC236}">
                  <a16:creationId xmlns:a16="http://schemas.microsoft.com/office/drawing/2014/main" id="{1DA9BFA1-57CB-4F8A-90F3-881B0CA0A5DE}"/>
                </a:ext>
              </a:extLst>
            </p:cNvPr>
            <p:cNvSpPr/>
            <p:nvPr/>
          </p:nvSpPr>
          <p:spPr>
            <a:xfrm>
              <a:off x="8442961" y="3185467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Landbrugs-arealet</a:t>
              </a:r>
              <a:r>
                <a:rPr lang="da-DK" dirty="0"/>
                <a:t> </a:t>
              </a:r>
            </a:p>
          </p:txBody>
        </p:sp>
        <p:cxnSp>
          <p:nvCxnSpPr>
            <p:cNvPr id="22" name="Lige pilforbindelse 21">
              <a:extLst>
                <a:ext uri="{FF2B5EF4-FFF2-40B4-BE49-F238E27FC236}">
                  <a16:creationId xmlns:a16="http://schemas.microsoft.com/office/drawing/2014/main" id="{A8D9E5E6-3DB1-4050-8A50-77749DE3E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4108" y="3940920"/>
              <a:ext cx="216900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5D1E1609-6AF5-4E76-AEE4-A597639E7E9A}"/>
              </a:ext>
            </a:extLst>
          </p:cNvPr>
          <p:cNvGrpSpPr/>
          <p:nvPr/>
        </p:nvGrpSpPr>
        <p:grpSpPr>
          <a:xfrm>
            <a:off x="6150466" y="4290822"/>
            <a:ext cx="2910804" cy="1443772"/>
            <a:chOff x="6150466" y="4290822"/>
            <a:chExt cx="2910804" cy="1443772"/>
          </a:xfrm>
        </p:grpSpPr>
        <p:sp>
          <p:nvSpPr>
            <p:cNvPr id="6" name="Rektangel: afrundede hjørner 5">
              <a:extLst>
                <a:ext uri="{FF2B5EF4-FFF2-40B4-BE49-F238E27FC236}">
                  <a16:creationId xmlns:a16="http://schemas.microsoft.com/office/drawing/2014/main" id="{DB0A0C6A-5E36-442E-9710-922589ED96D0}"/>
                </a:ext>
              </a:extLst>
            </p:cNvPr>
            <p:cNvSpPr/>
            <p:nvPr/>
          </p:nvSpPr>
          <p:spPr>
            <a:xfrm>
              <a:off x="7354390" y="4820194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Jord pr. indbygger</a:t>
              </a:r>
              <a:br>
                <a:rPr lang="da-DK" dirty="0"/>
              </a:br>
              <a:r>
                <a:rPr lang="da-DK" sz="1200" dirty="0"/>
                <a:t>(Befolkningspresset)</a:t>
              </a:r>
            </a:p>
          </p:txBody>
        </p:sp>
        <p:cxnSp>
          <p:nvCxnSpPr>
            <p:cNvPr id="24" name="Lige pilforbindelse 23">
              <a:extLst>
                <a:ext uri="{FF2B5EF4-FFF2-40B4-BE49-F238E27FC236}">
                  <a16:creationId xmlns:a16="http://schemas.microsoft.com/office/drawing/2014/main" id="{89C8E0CE-14C3-4F1E-B098-472B8D691DD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6150466" y="4290822"/>
              <a:ext cx="1203924" cy="98657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CB24E5C3-9F68-4CDB-A1F1-943EFB4EEC8C}"/>
              </a:ext>
            </a:extLst>
          </p:cNvPr>
          <p:cNvGrpSpPr/>
          <p:nvPr/>
        </p:nvGrpSpPr>
        <p:grpSpPr>
          <a:xfrm>
            <a:off x="1360673" y="2932180"/>
            <a:ext cx="3488076" cy="914400"/>
            <a:chOff x="1360673" y="2932180"/>
            <a:chExt cx="3488076" cy="914400"/>
          </a:xfrm>
        </p:grpSpPr>
        <p:sp>
          <p:nvSpPr>
            <p:cNvPr id="15" name="Rektangel: afrundede hjørner 14">
              <a:extLst>
                <a:ext uri="{FF2B5EF4-FFF2-40B4-BE49-F238E27FC236}">
                  <a16:creationId xmlns:a16="http://schemas.microsoft.com/office/drawing/2014/main" id="{9C05C15B-8B88-4BF6-B80B-9E055344CBCC}"/>
                </a:ext>
              </a:extLst>
            </p:cNvPr>
            <p:cNvSpPr/>
            <p:nvPr/>
          </p:nvSpPr>
          <p:spPr>
            <a:xfrm>
              <a:off x="1360673" y="2932180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Kostsammen</a:t>
              </a:r>
              <a:r>
                <a:rPr lang="da-DK" dirty="0"/>
                <a:t>-sætning </a:t>
              </a:r>
              <a:br>
                <a:rPr lang="da-DK" dirty="0"/>
              </a:br>
              <a:r>
                <a:rPr lang="da-DK" sz="1400" dirty="0"/>
                <a:t>(veg. – animalsk)</a:t>
              </a:r>
              <a:endParaRPr lang="da-DK" sz="1100" dirty="0"/>
            </a:p>
          </p:txBody>
        </p:sp>
        <p:cxnSp>
          <p:nvCxnSpPr>
            <p:cNvPr id="26" name="Lige pilforbindelse 25">
              <a:extLst>
                <a:ext uri="{FF2B5EF4-FFF2-40B4-BE49-F238E27FC236}">
                  <a16:creationId xmlns:a16="http://schemas.microsoft.com/office/drawing/2014/main" id="{CECBDE14-BEFB-488B-A3B1-825136FAAF7F}"/>
                </a:ext>
              </a:extLst>
            </p:cNvPr>
            <p:cNvCxnSpPr>
              <a:cxnSpLocks/>
            </p:cNvCxnSpPr>
            <p:nvPr/>
          </p:nvCxnSpPr>
          <p:spPr>
            <a:xfrm>
              <a:off x="3200594" y="3463747"/>
              <a:ext cx="1648155" cy="3092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7A16378C-CEEF-4E9E-8F9E-E0EB28E2E3A7}"/>
              </a:ext>
            </a:extLst>
          </p:cNvPr>
          <p:cNvGrpSpPr/>
          <p:nvPr/>
        </p:nvGrpSpPr>
        <p:grpSpPr>
          <a:xfrm>
            <a:off x="1931125" y="4134491"/>
            <a:ext cx="2945675" cy="1410781"/>
            <a:chOff x="1931125" y="4134491"/>
            <a:chExt cx="2945675" cy="1410781"/>
          </a:xfrm>
        </p:grpSpPr>
        <p:sp>
          <p:nvSpPr>
            <p:cNvPr id="14" name="Rektangel: afrundede hjørner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97526F8A-EB90-4822-B8B0-BD7A97935C5D}"/>
                </a:ext>
              </a:extLst>
            </p:cNvPr>
            <p:cNvSpPr/>
            <p:nvPr/>
          </p:nvSpPr>
          <p:spPr>
            <a:xfrm>
              <a:off x="1931125" y="4630872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Den Grønne</a:t>
              </a:r>
              <a:br>
                <a:rPr lang="da-DK" dirty="0"/>
              </a:br>
              <a:r>
                <a:rPr lang="da-DK" dirty="0"/>
                <a:t>Revolution</a:t>
              </a:r>
              <a:endParaRPr lang="da-DK" sz="1200" dirty="0"/>
            </a:p>
          </p:txBody>
        </p:sp>
        <p:cxnSp>
          <p:nvCxnSpPr>
            <p:cNvPr id="27" name="Lige pilforbindelse 26">
              <a:extLst>
                <a:ext uri="{FF2B5EF4-FFF2-40B4-BE49-F238E27FC236}">
                  <a16:creationId xmlns:a16="http://schemas.microsoft.com/office/drawing/2014/main" id="{49C6ABBC-8980-4082-BB13-236F834FA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6838" y="4134491"/>
              <a:ext cx="1249962" cy="6857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4B6DC7DD-1DA0-43D2-9C57-0554FB2892B0}"/>
              </a:ext>
            </a:extLst>
          </p:cNvPr>
          <p:cNvGrpSpPr/>
          <p:nvPr/>
        </p:nvGrpSpPr>
        <p:grpSpPr>
          <a:xfrm>
            <a:off x="4876800" y="4457043"/>
            <a:ext cx="1706880" cy="1853334"/>
            <a:chOff x="4876800" y="4457043"/>
            <a:chExt cx="1706880" cy="1853334"/>
          </a:xfrm>
        </p:grpSpPr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3AE0526F-91CD-4816-BEAD-743E61178C28}"/>
                </a:ext>
              </a:extLst>
            </p:cNvPr>
            <p:cNvSpPr/>
            <p:nvPr/>
          </p:nvSpPr>
          <p:spPr>
            <a:xfrm>
              <a:off x="4876800" y="5395977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Areal-produktivitet</a:t>
              </a:r>
              <a:endParaRPr lang="da-DK" sz="1200" dirty="0"/>
            </a:p>
          </p:txBody>
        </p:sp>
        <p:cxnSp>
          <p:nvCxnSpPr>
            <p:cNvPr id="28" name="Lige pilforbindelse 27">
              <a:extLst>
                <a:ext uri="{FF2B5EF4-FFF2-40B4-BE49-F238E27FC236}">
                  <a16:creationId xmlns:a16="http://schemas.microsoft.com/office/drawing/2014/main" id="{7B619CAA-CF5B-422C-80AE-33DDE238A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0657" y="4457043"/>
              <a:ext cx="16407" cy="9389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F7B2F6FF-ED3B-4253-A08D-E10FC03E8EF7}"/>
              </a:ext>
            </a:extLst>
          </p:cNvPr>
          <p:cNvGrpSpPr/>
          <p:nvPr/>
        </p:nvGrpSpPr>
        <p:grpSpPr>
          <a:xfrm>
            <a:off x="3393561" y="1634170"/>
            <a:ext cx="1706880" cy="1765751"/>
            <a:chOff x="3393561" y="1634170"/>
            <a:chExt cx="1706880" cy="1765751"/>
          </a:xfrm>
        </p:grpSpPr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D88F929E-4C97-489E-AC5A-63C9341E09DF}"/>
                </a:ext>
              </a:extLst>
            </p:cNvPr>
            <p:cNvSpPr/>
            <p:nvPr/>
          </p:nvSpPr>
          <p:spPr>
            <a:xfrm>
              <a:off x="3393561" y="1634170"/>
              <a:ext cx="17068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Underernæring </a:t>
              </a:r>
              <a:br>
                <a:rPr lang="da-DK" dirty="0"/>
              </a:br>
              <a:r>
                <a:rPr lang="da-DK" dirty="0"/>
                <a:t>og overvægt</a:t>
              </a:r>
            </a:p>
          </p:txBody>
        </p:sp>
        <p:cxnSp>
          <p:nvCxnSpPr>
            <p:cNvPr id="35" name="Lige pilforbindelse 34">
              <a:extLst>
                <a:ext uri="{FF2B5EF4-FFF2-40B4-BE49-F238E27FC236}">
                  <a16:creationId xmlns:a16="http://schemas.microsoft.com/office/drawing/2014/main" id="{E35F615A-AC0C-4619-AF6C-2E4F456D3574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4247001" y="2548570"/>
              <a:ext cx="799244" cy="8513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471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45253"/>
            <a:ext cx="4352858" cy="24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5" y="1245253"/>
            <a:ext cx="3612355" cy="27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6900" y="13073"/>
            <a:ext cx="10515600" cy="1325563"/>
          </a:xfrm>
        </p:spPr>
        <p:txBody>
          <a:bodyPr/>
          <a:lstStyle/>
          <a:p>
            <a:r>
              <a:rPr lang="da-DK" altLang="da-DK" dirty="0"/>
              <a:t>Landbrugstyper:</a:t>
            </a:r>
          </a:p>
        </p:txBody>
      </p:sp>
      <p:pic>
        <p:nvPicPr>
          <p:cNvPr id="24581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17882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8" y="4053355"/>
            <a:ext cx="4349590" cy="232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75902" y="3601244"/>
            <a:ext cx="14218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Et sted i Afrika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846868" y="3324599"/>
            <a:ext cx="14782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Dansk landbrug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658283" y="6039318"/>
            <a:ext cx="16668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Kornhøst i USA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09622" y="6376894"/>
            <a:ext cx="191611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Ris terrasser i Kina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45253"/>
            <a:ext cx="4352858" cy="24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5" y="1245253"/>
            <a:ext cx="3612355" cy="27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6900" y="13073"/>
            <a:ext cx="10515600" cy="1325563"/>
          </a:xfrm>
        </p:spPr>
        <p:txBody>
          <a:bodyPr/>
          <a:lstStyle/>
          <a:p>
            <a:r>
              <a:rPr lang="da-DK" altLang="da-DK" dirty="0"/>
              <a:t>Landbrugstyper og produktionsfaktorer:</a:t>
            </a:r>
          </a:p>
        </p:txBody>
      </p:sp>
      <p:pic>
        <p:nvPicPr>
          <p:cNvPr id="24581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17882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83" y="4053355"/>
            <a:ext cx="44100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75902" y="3601244"/>
            <a:ext cx="14218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Et sted i Afrika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634210" y="3262690"/>
            <a:ext cx="14782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Dansk landbrug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658283" y="6039318"/>
            <a:ext cx="16668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Kornhøst i USA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09622" y="6376894"/>
            <a:ext cx="191611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Ris terrasser i Kina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509247" y="1338636"/>
            <a:ext cx="2250395" cy="646331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Hvad er den vigtigste </a:t>
            </a:r>
            <a:br>
              <a:rPr lang="da-DK" dirty="0"/>
            </a:br>
            <a:r>
              <a:rPr lang="da-DK" dirty="0"/>
              <a:t>produktionsfaktor…?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954306" y="2402541"/>
            <a:ext cx="1549848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arbejdskraften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559359" y="4693398"/>
            <a:ext cx="1476366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Jord + kapital 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8462682" y="1586753"/>
            <a:ext cx="876907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Kapital 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051424" y="4715435"/>
            <a:ext cx="139044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Arbejdskraft </a:t>
            </a:r>
          </a:p>
        </p:txBody>
      </p:sp>
    </p:spTree>
    <p:extLst>
      <p:ext uri="{BB962C8B-B14F-4D97-AF65-F5344CB8AC3E}">
        <p14:creationId xmlns:p14="http://schemas.microsoft.com/office/powerpoint/2010/main" val="60603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45253"/>
            <a:ext cx="4352858" cy="24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5" y="1245253"/>
            <a:ext cx="3612355" cy="27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6900" y="13073"/>
            <a:ext cx="10515600" cy="1325563"/>
          </a:xfrm>
        </p:spPr>
        <p:txBody>
          <a:bodyPr/>
          <a:lstStyle/>
          <a:p>
            <a:r>
              <a:rPr lang="da-DK" altLang="da-DK" dirty="0"/>
              <a:t>Landbrugstyper – ud fra produktionsfaktorer</a:t>
            </a:r>
          </a:p>
        </p:txBody>
      </p:sp>
      <p:pic>
        <p:nvPicPr>
          <p:cNvPr id="24581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17882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83" y="4053355"/>
            <a:ext cx="44100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75902" y="3601244"/>
            <a:ext cx="14218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Et sted i Afrika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634210" y="3262690"/>
            <a:ext cx="14782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Dansk landbrug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658283" y="6039318"/>
            <a:ext cx="16668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Kornhøst i USA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09622" y="6376894"/>
            <a:ext cx="191611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Ris terrasser i Kina</a:t>
            </a:r>
          </a:p>
        </p:txBody>
      </p:sp>
      <p:sp>
        <p:nvSpPr>
          <p:cNvPr id="13" name="Tekstfelt 12"/>
          <p:cNvSpPr txBox="1"/>
          <p:nvPr/>
        </p:nvSpPr>
        <p:spPr>
          <a:xfrm rot="20590446">
            <a:off x="333453" y="3846380"/>
            <a:ext cx="4908395" cy="523220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sz="2800" u="sng" dirty="0"/>
              <a:t>Arbejd</a:t>
            </a:r>
            <a:r>
              <a:rPr lang="da-DK" sz="2800" dirty="0"/>
              <a:t>sintensive landbrugstyper</a:t>
            </a:r>
          </a:p>
        </p:txBody>
      </p:sp>
      <p:sp>
        <p:nvSpPr>
          <p:cNvPr id="17" name="Tekstfelt 16"/>
          <p:cNvSpPr txBox="1"/>
          <p:nvPr/>
        </p:nvSpPr>
        <p:spPr>
          <a:xfrm rot="1281590">
            <a:off x="6130066" y="3644418"/>
            <a:ext cx="4923720" cy="523220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sz="2800" u="sng" dirty="0"/>
              <a:t>Kapital</a:t>
            </a:r>
            <a:r>
              <a:rPr lang="da-DK" sz="2800" dirty="0"/>
              <a:t>intensive landbrugstyper</a:t>
            </a:r>
          </a:p>
        </p:txBody>
      </p:sp>
    </p:spTree>
    <p:extLst>
      <p:ext uri="{BB962C8B-B14F-4D97-AF65-F5344CB8AC3E}">
        <p14:creationId xmlns:p14="http://schemas.microsoft.com/office/powerpoint/2010/main" val="161755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45253"/>
            <a:ext cx="4352858" cy="24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5" y="1245253"/>
            <a:ext cx="3612355" cy="27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6900" y="13073"/>
            <a:ext cx="10515600" cy="1325563"/>
          </a:xfrm>
        </p:spPr>
        <p:txBody>
          <a:bodyPr/>
          <a:lstStyle/>
          <a:p>
            <a:r>
              <a:rPr lang="da-DK" altLang="da-DK" dirty="0"/>
              <a:t>Landbrugstyper – og udbytte</a:t>
            </a:r>
          </a:p>
        </p:txBody>
      </p:sp>
      <p:pic>
        <p:nvPicPr>
          <p:cNvPr id="24581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17882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83" y="4053355"/>
            <a:ext cx="44100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75902" y="3601244"/>
            <a:ext cx="14218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Et sted i Afrika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634210" y="3262690"/>
            <a:ext cx="14782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Dansk landbrug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658283" y="6039318"/>
            <a:ext cx="16668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Kornhøst i USA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09622" y="6376894"/>
            <a:ext cx="191611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Ris terrasser i Kina</a:t>
            </a:r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25477"/>
              </p:ext>
            </p:extLst>
          </p:nvPr>
        </p:nvGraphicFramePr>
        <p:xfrm>
          <a:off x="3721641" y="3239166"/>
          <a:ext cx="4059723" cy="195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836">
                  <a:extLst>
                    <a:ext uri="{9D8B030D-6E8A-4147-A177-3AD203B41FA5}">
                      <a16:colId xmlns:a16="http://schemas.microsoft.com/office/drawing/2014/main" val="1972616814"/>
                    </a:ext>
                  </a:extLst>
                </a:gridCol>
                <a:gridCol w="943437">
                  <a:extLst>
                    <a:ext uri="{9D8B030D-6E8A-4147-A177-3AD203B41FA5}">
                      <a16:colId xmlns:a16="http://schemas.microsoft.com/office/drawing/2014/main" val="3873264473"/>
                    </a:ext>
                  </a:extLst>
                </a:gridCol>
                <a:gridCol w="786196">
                  <a:extLst>
                    <a:ext uri="{9D8B030D-6E8A-4147-A177-3AD203B41FA5}">
                      <a16:colId xmlns:a16="http://schemas.microsoft.com/office/drawing/2014/main" val="636010223"/>
                    </a:ext>
                  </a:extLst>
                </a:gridCol>
                <a:gridCol w="1096254">
                  <a:extLst>
                    <a:ext uri="{9D8B030D-6E8A-4147-A177-3AD203B41FA5}">
                      <a16:colId xmlns:a16="http://schemas.microsoft.com/office/drawing/2014/main" val="3140179921"/>
                    </a:ext>
                  </a:extLst>
                </a:gridCol>
              </a:tblGrid>
              <a:tr h="634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Høstudbytte i </a:t>
                      </a:r>
                      <a:br>
                        <a:rPr lang="da-DK" sz="1600" dirty="0">
                          <a:effectLst/>
                        </a:rPr>
                      </a:br>
                      <a:r>
                        <a:rPr lang="da-DK" sz="1600" dirty="0">
                          <a:effectLst/>
                        </a:rPr>
                        <a:t>kg / hektar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Nitrogen </a:t>
                      </a:r>
                      <a:br>
                        <a:rPr lang="da-DK" sz="1600" dirty="0">
                          <a:effectLst/>
                        </a:rPr>
                      </a:br>
                      <a:r>
                        <a:rPr lang="da-DK" sz="1600" dirty="0">
                          <a:effectLst/>
                        </a:rPr>
                        <a:t>kg/ hektar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910543"/>
                  </a:ext>
                </a:extLst>
              </a:tr>
              <a:tr h="31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1993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2013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2002-2010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589504"/>
                  </a:ext>
                </a:extLst>
              </a:tr>
              <a:tr h="251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Kenya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1380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2760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12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312634"/>
                  </a:ext>
                </a:extLst>
              </a:tr>
              <a:tr h="251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Kina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3518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5050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245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125912"/>
                  </a:ext>
                </a:extLst>
              </a:tr>
              <a:tr h="251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Danmark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6980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7290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81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05271"/>
                  </a:ext>
                </a:extLst>
              </a:tr>
              <a:tr h="251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USA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2570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3170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67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480845"/>
                  </a:ext>
                </a:extLst>
              </a:tr>
            </a:tbl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4251507" y="1133288"/>
            <a:ext cx="2999988" cy="1569660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Hvor tror du </a:t>
            </a:r>
            <a:br>
              <a:rPr lang="da-DK" sz="2400" dirty="0"/>
            </a:br>
            <a:r>
              <a:rPr lang="da-DK" sz="2400" u="sng" dirty="0"/>
              <a:t>arealudbyttet</a:t>
            </a:r>
            <a:r>
              <a:rPr lang="da-DK" sz="2400" dirty="0"/>
              <a:t> </a:t>
            </a:r>
            <a:br>
              <a:rPr lang="da-DK" sz="2400" dirty="0"/>
            </a:br>
            <a:r>
              <a:rPr lang="da-DK" sz="2400" dirty="0"/>
              <a:t>(arealproduktiviteten) </a:t>
            </a:r>
            <a:br>
              <a:rPr lang="da-DK" sz="2400" dirty="0"/>
            </a:br>
            <a:r>
              <a:rPr lang="da-DK" sz="2400" dirty="0"/>
              <a:t>er størst?</a:t>
            </a:r>
          </a:p>
        </p:txBody>
      </p:sp>
      <p:sp>
        <p:nvSpPr>
          <p:cNvPr id="8" name="Ellipse 7"/>
          <p:cNvSpPr/>
          <p:nvPr/>
        </p:nvSpPr>
        <p:spPr>
          <a:xfrm>
            <a:off x="8861858" y="2089619"/>
            <a:ext cx="573741" cy="57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1</a:t>
            </a:r>
          </a:p>
        </p:txBody>
      </p:sp>
      <p:sp>
        <p:nvSpPr>
          <p:cNvPr id="18" name="Ellipse 17"/>
          <p:cNvSpPr/>
          <p:nvPr/>
        </p:nvSpPr>
        <p:spPr>
          <a:xfrm>
            <a:off x="2258733" y="2148777"/>
            <a:ext cx="573741" cy="57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8937811" y="4846955"/>
            <a:ext cx="573741" cy="57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3</a:t>
            </a:r>
          </a:p>
        </p:txBody>
      </p:sp>
      <p:sp>
        <p:nvSpPr>
          <p:cNvPr id="20" name="Ellipse 19"/>
          <p:cNvSpPr/>
          <p:nvPr/>
        </p:nvSpPr>
        <p:spPr>
          <a:xfrm>
            <a:off x="2238864" y="5068313"/>
            <a:ext cx="573741" cy="579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878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316"/>
            <a:ext cx="10515600" cy="1325563"/>
          </a:xfrm>
        </p:spPr>
        <p:txBody>
          <a:bodyPr/>
          <a:lstStyle/>
          <a:p>
            <a:r>
              <a:rPr lang="da-DK" dirty="0"/>
              <a:t>Kina kontra USA</a:t>
            </a:r>
          </a:p>
        </p:txBody>
      </p:sp>
      <p:pic>
        <p:nvPicPr>
          <p:cNvPr id="3" name="Picture 2" descr="Rice paddies in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2197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79" y="1082197"/>
            <a:ext cx="4678006" cy="24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838200" y="3918793"/>
            <a:ext cx="48401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Masser af arbejdskraft – </a:t>
            </a:r>
            <a:r>
              <a:rPr lang="da-DK" u="sng" dirty="0"/>
              <a:t>mangel på landbrugsjord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499679" y="3913755"/>
            <a:ext cx="48930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Masser af landbrugsjord – </a:t>
            </a:r>
            <a:r>
              <a:rPr lang="da-DK" u="sng" dirty="0"/>
              <a:t>mangel på arbejdskraft </a:t>
            </a:r>
          </a:p>
        </p:txBody>
      </p:sp>
      <p:sp>
        <p:nvSpPr>
          <p:cNvPr id="7" name="Nedadgående pil 6"/>
          <p:cNvSpPr/>
          <p:nvPr/>
        </p:nvSpPr>
        <p:spPr>
          <a:xfrm>
            <a:off x="2577177" y="4412518"/>
            <a:ext cx="681077" cy="32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838200" y="4844780"/>
            <a:ext cx="47773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Anvende metoder som øger </a:t>
            </a:r>
            <a:r>
              <a:rPr lang="da-DK" u="sng" dirty="0"/>
              <a:t>arealproduktiviteten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6499679" y="4844780"/>
            <a:ext cx="41372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Metoder som øger </a:t>
            </a:r>
            <a:r>
              <a:rPr lang="da-DK" u="sng" dirty="0"/>
              <a:t>arbejdsproduktiviteten</a:t>
            </a:r>
          </a:p>
        </p:txBody>
      </p:sp>
      <p:sp>
        <p:nvSpPr>
          <p:cNvPr id="10" name="Nedadgående pil 9"/>
          <p:cNvSpPr/>
          <p:nvPr/>
        </p:nvSpPr>
        <p:spPr>
          <a:xfrm>
            <a:off x="8227751" y="4453568"/>
            <a:ext cx="681077" cy="32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Nedadgående pil 10"/>
          <p:cNvSpPr/>
          <p:nvPr/>
        </p:nvSpPr>
        <p:spPr>
          <a:xfrm>
            <a:off x="2531506" y="5322177"/>
            <a:ext cx="681077" cy="32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Nedadgående pil 11"/>
          <p:cNvSpPr/>
          <p:nvPr/>
        </p:nvSpPr>
        <p:spPr>
          <a:xfrm>
            <a:off x="8238009" y="5384593"/>
            <a:ext cx="681077" cy="32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/>
          <p:cNvSpPr txBox="1"/>
          <p:nvPr/>
        </p:nvSpPr>
        <p:spPr>
          <a:xfrm>
            <a:off x="1054509" y="5742019"/>
            <a:ext cx="440748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‘</a:t>
            </a:r>
            <a:r>
              <a:rPr lang="da-DK" i="1" u="sng" dirty="0" err="1"/>
              <a:t>kemikalisering</a:t>
            </a:r>
            <a:r>
              <a:rPr lang="da-DK" dirty="0"/>
              <a:t>’ (kunstgødning)af landbruget 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6499679" y="5775805"/>
            <a:ext cx="44107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‘</a:t>
            </a:r>
            <a:r>
              <a:rPr lang="da-DK" i="1" u="sng" dirty="0" err="1"/>
              <a:t>Traktorisering</a:t>
            </a:r>
            <a:r>
              <a:rPr lang="da-DK" dirty="0"/>
              <a:t>’ (mekanisering) af landbruget </a:t>
            </a:r>
          </a:p>
        </p:txBody>
      </p:sp>
    </p:spTree>
    <p:extLst>
      <p:ext uri="{BB962C8B-B14F-4D97-AF65-F5344CB8AC3E}">
        <p14:creationId xmlns:p14="http://schemas.microsoft.com/office/powerpoint/2010/main" val="38492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.borsen.dk/img/cms/tuksi4/media/nyheder/16_9_large/71/232271_16_9_large_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45253"/>
            <a:ext cx="4352858" cy="24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5" y="1245253"/>
            <a:ext cx="3612355" cy="27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6900" y="13073"/>
            <a:ext cx="10515600" cy="1325563"/>
          </a:xfrm>
        </p:spPr>
        <p:txBody>
          <a:bodyPr/>
          <a:lstStyle/>
          <a:p>
            <a:r>
              <a:rPr lang="da-DK" altLang="da-DK" dirty="0"/>
              <a:t>Landbrugstyper: Opsamling</a:t>
            </a:r>
          </a:p>
        </p:txBody>
      </p:sp>
      <p:pic>
        <p:nvPicPr>
          <p:cNvPr id="24581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17882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8" y="4053355"/>
            <a:ext cx="4349590" cy="232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75902" y="3601244"/>
            <a:ext cx="142184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Et sted i Afrika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846868" y="3324599"/>
            <a:ext cx="14782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Dansk landbrug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658283" y="6039318"/>
            <a:ext cx="16668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Kornhøst i USA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09622" y="6376894"/>
            <a:ext cx="191611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Ris terrasser i Kina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753036" y="1297087"/>
            <a:ext cx="2041136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Subsistenslandbrug 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753036" y="4076333"/>
            <a:ext cx="3040384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Subsistenslandbrug + marked  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6992471" y="1297087"/>
            <a:ext cx="1944507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Markedsorienteret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7064189" y="4039358"/>
            <a:ext cx="1944507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Markedsorienteret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53036" y="1817321"/>
            <a:ext cx="3137462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Arbejdskraft = Arbejdsintensivt 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3036" y="4548001"/>
            <a:ext cx="5074023" cy="369332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Produktionsfaktor = Arbejdskraft =&gt; Arbejdsintensivt 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6992471" y="1791127"/>
            <a:ext cx="456445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Produktionsfaktor = Kapital  =&gt;Kapitalintensivt 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7064189" y="4516903"/>
            <a:ext cx="456445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Produktionsfaktor = Kapital  =&gt;Kapitalintensivt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53036" y="2415621"/>
            <a:ext cx="2431050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Arealproduktivitet = lav 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7064189" y="5015847"/>
            <a:ext cx="2431050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Arealproduktivitet = lav 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753036" y="5059929"/>
            <a:ext cx="246535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Arealproduktivitet = høj 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6993966" y="2270735"/>
            <a:ext cx="246535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Arealproduktivitet = høj 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53036" y="3013921"/>
            <a:ext cx="260558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Arbejdsproduktivitet = lav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753035" y="5569794"/>
            <a:ext cx="260558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Arbejdsproduktivitet = lav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6992471" y="2789015"/>
            <a:ext cx="274408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Arbejdsproduktivitet = høj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7064189" y="5506192"/>
            <a:ext cx="2744085" cy="369332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Arbejdsproduktivitet = høj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4414548" y="1276964"/>
            <a:ext cx="2410403" cy="120032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Hvilken </a:t>
            </a:r>
            <a:br>
              <a:rPr lang="da-DK" dirty="0"/>
            </a:br>
            <a:r>
              <a:rPr lang="da-DK" u="sng" dirty="0"/>
              <a:t>produktionsfaktor</a:t>
            </a:r>
            <a:br>
              <a:rPr lang="da-DK" dirty="0"/>
            </a:br>
            <a:r>
              <a:rPr lang="da-DK" dirty="0"/>
              <a:t>mangler / er kostbar</a:t>
            </a:r>
            <a:br>
              <a:rPr lang="da-DK" dirty="0"/>
            </a:br>
            <a:r>
              <a:rPr lang="da-DK" dirty="0"/>
              <a:t>i de enkelte eksempler?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2384612" y="3601244"/>
            <a:ext cx="87690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Kapital 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3320266" y="6208595"/>
            <a:ext cx="63196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Jord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7322590" y="3279360"/>
            <a:ext cx="13904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Arbejdskraft</a:t>
            </a:r>
          </a:p>
        </p:txBody>
      </p:sp>
      <p:sp>
        <p:nvSpPr>
          <p:cNvPr id="31" name="Tekstfelt 30"/>
          <p:cNvSpPr txBox="1"/>
          <p:nvPr/>
        </p:nvSpPr>
        <p:spPr>
          <a:xfrm>
            <a:off x="7134382" y="6039318"/>
            <a:ext cx="13904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Arbejdskraft</a:t>
            </a:r>
          </a:p>
        </p:txBody>
      </p:sp>
    </p:spTree>
    <p:extLst>
      <p:ext uri="{BB962C8B-B14F-4D97-AF65-F5344CB8AC3E}">
        <p14:creationId xmlns:p14="http://schemas.microsoft.com/office/powerpoint/2010/main" val="210202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" grpId="0" animBg="1"/>
      <p:bldP spid="13" grpId="0" animBg="1"/>
      <p:bldP spid="14" grpId="0" animBg="1"/>
      <p:bldP spid="15" grpId="0" animBg="1"/>
      <p:bldP spid="4" grpId="0" animBg="1"/>
      <p:bldP spid="16" grpId="0" animBg="1"/>
      <p:bldP spid="17" grpId="0" animBg="1"/>
      <p:bldP spid="18" grpId="0" animBg="1"/>
      <p:bldP spid="8" grpId="0" animBg="1"/>
      <p:bldP spid="20" grpId="0" animBg="1"/>
      <p:bldP spid="21" grpId="0" animBg="1"/>
      <p:bldP spid="22" grpId="0" animBg="1"/>
      <p:bldP spid="9" grpId="0" animBg="1"/>
      <p:bldP spid="24" grpId="0" animBg="1"/>
      <p:bldP spid="25" grpId="0" animBg="1"/>
      <p:bldP spid="26" grpId="0" animBg="1"/>
      <p:bldP spid="10" grpId="0" animBg="1"/>
      <p:bldP spid="19" grpId="0" animBg="1"/>
      <p:bldP spid="29" grpId="0" animBg="1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481" y="0"/>
            <a:ext cx="10515600" cy="1325563"/>
          </a:xfrm>
        </p:spPr>
        <p:txBody>
          <a:bodyPr/>
          <a:lstStyle/>
          <a:p>
            <a:r>
              <a:rPr lang="da-DK" dirty="0"/>
              <a:t>Med hakker eller oksetrukken plov …</a:t>
            </a:r>
          </a:p>
        </p:txBody>
      </p:sp>
      <p:sp>
        <p:nvSpPr>
          <p:cNvPr id="5" name="Rektangel 4"/>
          <p:cNvSpPr/>
          <p:nvPr/>
        </p:nvSpPr>
        <p:spPr>
          <a:xfrm>
            <a:off x="2501154" y="1213634"/>
            <a:ext cx="687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Julius </a:t>
            </a:r>
            <a:r>
              <a:rPr lang="en-US" sz="1400" dirty="0" err="1"/>
              <a:t>Nyerere</a:t>
            </a:r>
            <a:r>
              <a:rPr lang="en-US" sz="1400" dirty="0"/>
              <a:t>, then President of Tanzania, is reported to have told a Western journalist in 1970: “</a:t>
            </a:r>
            <a:r>
              <a:rPr lang="en-US" sz="1400" i="1" dirty="0"/>
              <a:t>We are using hoes. If two million farmers in Tanzania could jump from the hoe to the oxen plough it would be a revolution. It would double our living standard and triple our product. This is the kind of thing China is doing</a:t>
            </a:r>
            <a:r>
              <a:rPr lang="en-US" sz="1400" dirty="0"/>
              <a:t>”</a:t>
            </a:r>
            <a:endParaRPr lang="da-DK" sz="1400" dirty="0"/>
          </a:p>
        </p:txBody>
      </p:sp>
      <p:sp>
        <p:nvSpPr>
          <p:cNvPr id="6" name="Tekstfelt 5"/>
          <p:cNvSpPr txBox="1"/>
          <p:nvPr/>
        </p:nvSpPr>
        <p:spPr>
          <a:xfrm>
            <a:off x="3782292" y="5200274"/>
            <a:ext cx="392472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Tanzania – 30 år senere: </a:t>
            </a:r>
          </a:p>
          <a:p>
            <a:pPr algn="ctr"/>
            <a:r>
              <a:rPr lang="da-DK" dirty="0"/>
              <a:t>80 % af jorden dyrkes med hakker </a:t>
            </a:r>
            <a:br>
              <a:rPr lang="da-DK" dirty="0"/>
            </a:br>
            <a:r>
              <a:rPr lang="da-DK" dirty="0"/>
              <a:t>15 % med trækdyr og 5 &amp; med traktorer</a:t>
            </a:r>
          </a:p>
        </p:txBody>
      </p:sp>
      <p:grpSp>
        <p:nvGrpSpPr>
          <p:cNvPr id="7" name="Gruppe 6"/>
          <p:cNvGrpSpPr/>
          <p:nvPr/>
        </p:nvGrpSpPr>
        <p:grpSpPr>
          <a:xfrm>
            <a:off x="532745" y="2281994"/>
            <a:ext cx="4801908" cy="2701073"/>
            <a:chOff x="532745" y="2281994"/>
            <a:chExt cx="4801908" cy="2701073"/>
          </a:xfrm>
        </p:grpSpPr>
        <p:pic>
          <p:nvPicPr>
            <p:cNvPr id="2056" name="Picture 8" descr="http://www.sabc.co.za/wps/wcm/connect/d7ec5080475ad64fb411b5da2831d264/farmworkers%28R%29.jpg?MOD=AJPERES&amp;CACHEID=d7ec5080475ad64fb411b5da2831d2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45" y="2281994"/>
              <a:ext cx="4801908" cy="270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felt 2"/>
            <p:cNvSpPr txBox="1"/>
            <p:nvPr/>
          </p:nvSpPr>
          <p:spPr>
            <a:xfrm>
              <a:off x="532745" y="4613735"/>
              <a:ext cx="61279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Afrika</a:t>
              </a:r>
              <a:endParaRPr lang="da-DK" dirty="0"/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6072281" y="2281994"/>
            <a:ext cx="5281519" cy="2640760"/>
            <a:chOff x="6072281" y="2281994"/>
            <a:chExt cx="5281519" cy="2640760"/>
          </a:xfrm>
        </p:grpSpPr>
        <p:pic>
          <p:nvPicPr>
            <p:cNvPr id="2050" name="Picture 2" descr="http://static6.businessinsider.com/image/508178f96bb3f78205000034-1190-625/why-china-has-the-worst-farms-in-the-worl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281" y="2281994"/>
              <a:ext cx="5281519" cy="264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felt 7"/>
            <p:cNvSpPr txBox="1"/>
            <p:nvPr/>
          </p:nvSpPr>
          <p:spPr>
            <a:xfrm>
              <a:off x="6072281" y="4545897"/>
              <a:ext cx="50045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Kina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0284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33" y="197785"/>
            <a:ext cx="8334375" cy="654367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683719" y="4477870"/>
            <a:ext cx="1281952" cy="9592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3648636" y="4957481"/>
            <a:ext cx="313764" cy="295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5960621" y="4661646"/>
            <a:ext cx="313764" cy="295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787014" y="4809564"/>
            <a:ext cx="313764" cy="295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8299638" y="4809564"/>
            <a:ext cx="313764" cy="295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7008406" y="4563032"/>
            <a:ext cx="313764" cy="2958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17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Afrika – den manglende mekanisering </a:t>
            </a:r>
          </a:p>
        </p:txBody>
      </p:sp>
      <p:pic>
        <p:nvPicPr>
          <p:cNvPr id="3" name="Picture 8" descr="http://www.sabc.co.za/wps/wcm/connect/d7ec5080475ad64fb411b5da2831d264/farmworkers%28R%29.jpg?MOD=AJPERES&amp;CACHEID=d7ec5080475ad64fb411b5da2831d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5" y="2780877"/>
            <a:ext cx="3906251" cy="21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147646" y="1696347"/>
            <a:ext cx="2571464" cy="923330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Mekanisering introduceres</a:t>
            </a:r>
            <a:br>
              <a:rPr lang="da-DK" dirty="0"/>
            </a:br>
            <a:r>
              <a:rPr lang="da-DK" dirty="0"/>
              <a:t>i 1960-70’erne </a:t>
            </a:r>
          </a:p>
        </p:txBody>
      </p:sp>
      <p:cxnSp>
        <p:nvCxnSpPr>
          <p:cNvPr id="7" name="Lige pilforbindelse 6"/>
          <p:cNvCxnSpPr/>
          <p:nvPr/>
        </p:nvCxnSpPr>
        <p:spPr>
          <a:xfrm>
            <a:off x="3945635" y="2010547"/>
            <a:ext cx="55666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>
            <a:off x="4634570" y="1696347"/>
            <a:ext cx="2520500" cy="923330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Manglende teknisk </a:t>
            </a:r>
            <a:br>
              <a:rPr lang="da-DK" dirty="0"/>
            </a:br>
            <a:r>
              <a:rPr lang="da-DK" dirty="0"/>
              <a:t>viden, service og vedligeholdelse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8068145" y="1696347"/>
            <a:ext cx="2671879" cy="646331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Traktorer erstattes </a:t>
            </a:r>
            <a:br>
              <a:rPr lang="da-DK" dirty="0"/>
            </a:br>
            <a:r>
              <a:rPr lang="da-DK" dirty="0"/>
              <a:t>af trækdyr</a:t>
            </a:r>
          </a:p>
        </p:txBody>
      </p:sp>
      <p:cxnSp>
        <p:nvCxnSpPr>
          <p:cNvPr id="10" name="Lige pilforbindelse 9"/>
          <p:cNvCxnSpPr/>
          <p:nvPr/>
        </p:nvCxnSpPr>
        <p:spPr>
          <a:xfrm>
            <a:off x="7485439" y="2019512"/>
            <a:ext cx="55666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1147646" y="2994669"/>
            <a:ext cx="2503121" cy="646331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Dyresygdomme og tørke </a:t>
            </a:r>
            <a:br>
              <a:rPr lang="da-DK" dirty="0"/>
            </a:br>
            <a:r>
              <a:rPr lang="da-DK" dirty="0"/>
              <a:t>i 1980’erne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8148225" y="2994669"/>
            <a:ext cx="2591800" cy="646331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Antallet af trækdyr  falder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 hakken + arbejdskraft</a:t>
            </a:r>
            <a:endParaRPr lang="da-DK" dirty="0"/>
          </a:p>
        </p:txBody>
      </p:sp>
      <p:cxnSp>
        <p:nvCxnSpPr>
          <p:cNvPr id="13" name="Lige pilforbindelse 12"/>
          <p:cNvCxnSpPr>
            <a:stCxn id="11" idx="3"/>
          </p:cNvCxnSpPr>
          <p:nvPr/>
        </p:nvCxnSpPr>
        <p:spPr>
          <a:xfrm flipV="1">
            <a:off x="3650767" y="3317834"/>
            <a:ext cx="439133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felt 19"/>
          <p:cNvSpPr txBox="1"/>
          <p:nvPr/>
        </p:nvSpPr>
        <p:spPr>
          <a:xfrm>
            <a:off x="1048870" y="5342965"/>
            <a:ext cx="2750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Fortsat subsistens landbrug</a:t>
            </a:r>
          </a:p>
          <a:p>
            <a:r>
              <a:rPr lang="da-DK" dirty="0">
                <a:sym typeface="Wingdings" panose="05000000000000000000" pitchFamily="2" charset="2"/>
              </a:rPr>
              <a:t> Lav arbejdsproduktivitet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4338918" y="5342965"/>
            <a:ext cx="299024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Ingen kobling til industri</a:t>
            </a:r>
            <a:br>
              <a:rPr lang="da-DK" dirty="0"/>
            </a:br>
            <a:r>
              <a:rPr lang="da-DK" dirty="0"/>
              <a:t>(fødevare- + forbrugs varer til </a:t>
            </a:r>
            <a:br>
              <a:rPr lang="da-DK" dirty="0"/>
            </a:br>
            <a:r>
              <a:rPr lang="da-DK" dirty="0"/>
              <a:t>landbruget)   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8087311" y="5341780"/>
            <a:ext cx="299171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Fortsat fødevaremangel –</a:t>
            </a:r>
            <a:br>
              <a:rPr lang="da-DK" dirty="0"/>
            </a:br>
            <a:r>
              <a:rPr lang="da-DK" dirty="0"/>
              <a:t>underernæring og manglende</a:t>
            </a:r>
            <a:br>
              <a:rPr lang="da-DK" dirty="0"/>
            </a:br>
            <a:r>
              <a:rPr lang="da-DK" dirty="0"/>
              <a:t>økonomisk udvikling</a:t>
            </a:r>
          </a:p>
        </p:txBody>
      </p:sp>
    </p:spTree>
    <p:extLst>
      <p:ext uri="{BB962C8B-B14F-4D97-AF65-F5344CB8AC3E}">
        <p14:creationId xmlns:p14="http://schemas.microsoft.com/office/powerpoint/2010/main" val="357033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Den Grønne Revolution 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Ernæringsproblemer  - for lidt og for meget</a:t>
            </a:r>
          </a:p>
        </p:txBody>
      </p:sp>
      <p:pic>
        <p:nvPicPr>
          <p:cNvPr id="74754" name="Picture 2" descr="http://www.haibye.com/gallery/post_pics/fast_food/child-obe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90688"/>
            <a:ext cx="44577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http://biology-igcse.weebly.com/uploads/1/5/0/7/15070316/3114708_orig.jpg?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2" y="1688260"/>
            <a:ext cx="4732803" cy="31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edadgående pil 2"/>
          <p:cNvSpPr/>
          <p:nvPr/>
        </p:nvSpPr>
        <p:spPr>
          <a:xfrm>
            <a:off x="2689412" y="4643718"/>
            <a:ext cx="1371600" cy="421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1540355" y="5172635"/>
            <a:ext cx="321209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u="sng" dirty="0"/>
              <a:t>Mangelsygdomme</a:t>
            </a:r>
          </a:p>
          <a:p>
            <a:pPr algn="ctr"/>
            <a:r>
              <a:rPr lang="da-DK" dirty="0"/>
              <a:t>Fysik- og mental underudvikling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620986" y="5261125"/>
            <a:ext cx="33014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u="sng" dirty="0"/>
              <a:t>Livsstilsygdomme</a:t>
            </a:r>
            <a:r>
              <a:rPr lang="da-DK" dirty="0"/>
              <a:t> </a:t>
            </a:r>
          </a:p>
          <a:p>
            <a:pPr algn="ctr"/>
            <a:r>
              <a:rPr lang="da-DK" dirty="0"/>
              <a:t>Diabetes, kredsløbssygdomme ….</a:t>
            </a:r>
          </a:p>
        </p:txBody>
      </p:sp>
      <p:sp>
        <p:nvSpPr>
          <p:cNvPr id="9" name="Nedadgående pil 8"/>
          <p:cNvSpPr/>
          <p:nvPr/>
        </p:nvSpPr>
        <p:spPr>
          <a:xfrm>
            <a:off x="8585894" y="4643718"/>
            <a:ext cx="1371600" cy="421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37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Befolkning &lt;-&gt; landbrugsareal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64276" y="1604356"/>
            <a:ext cx="5774851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u="sng" dirty="0"/>
              <a:t>Befolkningseksplosionen</a:t>
            </a:r>
            <a:r>
              <a:rPr lang="da-DK" dirty="0"/>
              <a:t> efter 1950 i ulandene </a:t>
            </a:r>
            <a:r>
              <a:rPr lang="da-DK" dirty="0">
                <a:sym typeface="Wingdings" panose="05000000000000000000" pitchFamily="2" charset="2"/>
              </a:rPr>
              <a:t>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mindre landbrugsjord pr indbygger 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Fødevaremangel / sult og hungersnød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Nødvendigt at øge </a:t>
            </a:r>
            <a:r>
              <a:rPr lang="da-DK" u="sng" dirty="0">
                <a:sym typeface="Wingdings" panose="05000000000000000000" pitchFamily="2" charset="2"/>
              </a:rPr>
              <a:t>arealproduktiviteten</a:t>
            </a:r>
            <a:r>
              <a:rPr lang="da-DK" dirty="0">
                <a:sym typeface="Wingdings" panose="05000000000000000000" pitchFamily="2" charset="2"/>
              </a:rPr>
              <a:t> (</a:t>
            </a:r>
            <a:r>
              <a:rPr lang="da-DK" dirty="0" err="1">
                <a:sym typeface="Wingdings" panose="05000000000000000000" pitchFamily="2" charset="2"/>
              </a:rPr>
              <a:t>prod</a:t>
            </a:r>
            <a:r>
              <a:rPr lang="da-DK" dirty="0">
                <a:sym typeface="Wingdings" panose="05000000000000000000" pitchFamily="2" charset="2"/>
              </a:rPr>
              <a:t>. Pr hektar)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Metoden blev </a:t>
            </a:r>
            <a:r>
              <a:rPr lang="da-DK" u="sng" dirty="0">
                <a:sym typeface="Wingdings" panose="05000000000000000000" pitchFamily="2" charset="2"/>
              </a:rPr>
              <a:t>Den Grønne Revolution </a:t>
            </a:r>
            <a:r>
              <a:rPr lang="da-DK" dirty="0">
                <a:sym typeface="Wingdings" panose="05000000000000000000" pitchFamily="2" charset="2"/>
              </a:rPr>
              <a:t>som indebar:</a:t>
            </a:r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8065956" y="1230284"/>
            <a:ext cx="3106349" cy="2247004"/>
            <a:chOff x="1473200" y="1973263"/>
            <a:chExt cx="3773488" cy="3427412"/>
          </a:xfrm>
        </p:grpSpPr>
        <p:sp>
          <p:nvSpPr>
            <p:cNvPr id="11" name="Kombinationstegning 10"/>
            <p:cNvSpPr/>
            <p:nvPr/>
          </p:nvSpPr>
          <p:spPr>
            <a:xfrm>
              <a:off x="1566863" y="2273300"/>
              <a:ext cx="3460750" cy="2541588"/>
            </a:xfrm>
            <a:custGeom>
              <a:avLst/>
              <a:gdLst>
                <a:gd name="connsiteX0" fmla="*/ 0 w 3461657"/>
                <a:gd name="connsiteY0" fmla="*/ 2491274 h 2541913"/>
                <a:gd name="connsiteX1" fmla="*/ 2267339 w 3461657"/>
                <a:gd name="connsiteY1" fmla="*/ 2211355 h 2541913"/>
                <a:gd name="connsiteX2" fmla="*/ 3461657 w 3461657"/>
                <a:gd name="connsiteY2" fmla="*/ 0 h 2541913"/>
                <a:gd name="connsiteX3" fmla="*/ 3461657 w 3461657"/>
                <a:gd name="connsiteY3" fmla="*/ 0 h 254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1657" h="2541913">
                  <a:moveTo>
                    <a:pt x="0" y="2491274"/>
                  </a:moveTo>
                  <a:cubicBezTo>
                    <a:pt x="845198" y="2558920"/>
                    <a:pt x="1690396" y="2626567"/>
                    <a:pt x="2267339" y="2211355"/>
                  </a:cubicBezTo>
                  <a:cubicBezTo>
                    <a:pt x="2844282" y="1796143"/>
                    <a:pt x="3461657" y="0"/>
                    <a:pt x="3461657" y="0"/>
                  </a:cubicBezTo>
                  <a:lnTo>
                    <a:pt x="3461657" y="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12" name="Kombinationstegning 11"/>
            <p:cNvSpPr/>
            <p:nvPr/>
          </p:nvSpPr>
          <p:spPr>
            <a:xfrm>
              <a:off x="1631950" y="2249488"/>
              <a:ext cx="3359150" cy="2420937"/>
            </a:xfrm>
            <a:custGeom>
              <a:avLst/>
              <a:gdLst>
                <a:gd name="connsiteX0" fmla="*/ 0 w 3359020"/>
                <a:gd name="connsiteY0" fmla="*/ 33175 h 2421812"/>
                <a:gd name="connsiteX1" fmla="*/ 1614195 w 3359020"/>
                <a:gd name="connsiteY1" fmla="*/ 331754 h 2421812"/>
                <a:gd name="connsiteX2" fmla="*/ 3359020 w 3359020"/>
                <a:gd name="connsiteY2" fmla="*/ 2421812 h 24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9020" h="2421812">
                  <a:moveTo>
                    <a:pt x="0" y="33175"/>
                  </a:moveTo>
                  <a:cubicBezTo>
                    <a:pt x="527179" y="-16589"/>
                    <a:pt x="1054358" y="-66352"/>
                    <a:pt x="1614195" y="331754"/>
                  </a:cubicBezTo>
                  <a:cubicBezTo>
                    <a:pt x="2174032" y="729860"/>
                    <a:pt x="2766526" y="1575836"/>
                    <a:pt x="3359020" y="2421812"/>
                  </a:cubicBez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13" name="Tekstfelt 12"/>
            <p:cNvSpPr txBox="1"/>
            <p:nvPr/>
          </p:nvSpPr>
          <p:spPr>
            <a:xfrm rot="914913">
              <a:off x="1949450" y="1973263"/>
              <a:ext cx="2351088" cy="369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Landbrugsareal pr </a:t>
              </a:r>
              <a:r>
                <a:rPr lang="da-DK" dirty="0" err="1">
                  <a:latin typeface="+mn-lt"/>
                </a:rPr>
                <a:t>indb</a:t>
              </a:r>
              <a:endParaRPr lang="da-DK" dirty="0">
                <a:latin typeface="+mn-lt"/>
              </a:endParaRP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2130425" y="4076700"/>
              <a:ext cx="1741488" cy="368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Befolkningstallet</a:t>
              </a:r>
            </a:p>
          </p:txBody>
        </p:sp>
        <p:grpSp>
          <p:nvGrpSpPr>
            <p:cNvPr id="15" name="Gruppe 14"/>
            <p:cNvGrpSpPr/>
            <p:nvPr/>
          </p:nvGrpSpPr>
          <p:grpSpPr>
            <a:xfrm>
              <a:off x="1473200" y="2090738"/>
              <a:ext cx="3773488" cy="3309937"/>
              <a:chOff x="1473200" y="2090738"/>
              <a:chExt cx="3773488" cy="3309937"/>
            </a:xfrm>
          </p:grpSpPr>
          <p:cxnSp>
            <p:nvCxnSpPr>
              <p:cNvPr id="16" name="Lige forbindelse 15"/>
              <p:cNvCxnSpPr/>
              <p:nvPr/>
            </p:nvCxnSpPr>
            <p:spPr>
              <a:xfrm>
                <a:off x="1473200" y="2179638"/>
                <a:ext cx="9525" cy="2724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Lige forbindelse 16"/>
              <p:cNvCxnSpPr/>
              <p:nvPr/>
            </p:nvCxnSpPr>
            <p:spPr>
              <a:xfrm>
                <a:off x="1492250" y="4913313"/>
                <a:ext cx="3732213" cy="19050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flipV="1">
                <a:off x="5176838" y="2090738"/>
                <a:ext cx="19050" cy="27241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kstfelt 18"/>
              <p:cNvSpPr txBox="1"/>
              <p:nvPr/>
            </p:nvSpPr>
            <p:spPr>
              <a:xfrm>
                <a:off x="4810125" y="5030788"/>
                <a:ext cx="436563" cy="3698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dirty="0">
                    <a:latin typeface="+mn-lt"/>
                  </a:rPr>
                  <a:t>tid</a:t>
                </a:r>
              </a:p>
            </p:txBody>
          </p:sp>
        </p:grpSp>
      </p:grpSp>
      <p:grpSp>
        <p:nvGrpSpPr>
          <p:cNvPr id="24" name="Gruppe 23"/>
          <p:cNvGrpSpPr/>
          <p:nvPr/>
        </p:nvGrpSpPr>
        <p:grpSpPr>
          <a:xfrm>
            <a:off x="1213684" y="3914437"/>
            <a:ext cx="5062426" cy="1920949"/>
            <a:chOff x="1488003" y="4048298"/>
            <a:chExt cx="5176879" cy="1979138"/>
          </a:xfrm>
        </p:grpSpPr>
        <p:sp>
          <p:nvSpPr>
            <p:cNvPr id="23" name="Ligebenet trekant 22"/>
            <p:cNvSpPr/>
            <p:nvPr/>
          </p:nvSpPr>
          <p:spPr>
            <a:xfrm>
              <a:off x="2710053" y="4266168"/>
              <a:ext cx="2660073" cy="1438102"/>
            </a:xfrm>
            <a:prstGeom prst="triangl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Tekstfelt 19"/>
            <p:cNvSpPr txBox="1"/>
            <p:nvPr/>
          </p:nvSpPr>
          <p:spPr>
            <a:xfrm>
              <a:off x="3175462" y="4048298"/>
              <a:ext cx="1729256" cy="646331"/>
            </a:xfrm>
            <a:prstGeom prst="rect">
              <a:avLst/>
            </a:prstGeom>
            <a:solidFill>
              <a:srgbClr val="CEF99B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Nye højtydende</a:t>
              </a:r>
              <a:br>
                <a:rPr lang="da-DK" dirty="0"/>
              </a:br>
              <a:r>
                <a:rPr lang="da-DK" dirty="0"/>
                <a:t>kornsorter </a:t>
              </a:r>
            </a:p>
          </p:txBody>
        </p:sp>
        <p:sp>
          <p:nvSpPr>
            <p:cNvPr id="21" name="Tekstfelt 20"/>
            <p:cNvSpPr txBox="1"/>
            <p:nvPr/>
          </p:nvSpPr>
          <p:spPr>
            <a:xfrm>
              <a:off x="1488003" y="5358938"/>
              <a:ext cx="1518621" cy="646331"/>
            </a:xfrm>
            <a:prstGeom prst="rect">
              <a:avLst/>
            </a:prstGeom>
            <a:solidFill>
              <a:srgbClr val="CEF99B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Kunstgødning </a:t>
              </a:r>
              <a:br>
                <a:rPr lang="da-DK" dirty="0"/>
              </a:br>
              <a:r>
                <a:rPr lang="da-DK" dirty="0"/>
                <a:t>pesticider</a:t>
              </a:r>
            </a:p>
          </p:txBody>
        </p:sp>
        <p:sp>
          <p:nvSpPr>
            <p:cNvPr id="22" name="Tekstfelt 21"/>
            <p:cNvSpPr txBox="1"/>
            <p:nvPr/>
          </p:nvSpPr>
          <p:spPr>
            <a:xfrm>
              <a:off x="5216986" y="5381105"/>
              <a:ext cx="1447896" cy="646331"/>
            </a:xfrm>
            <a:prstGeom prst="rect">
              <a:avLst/>
            </a:prstGeom>
            <a:solidFill>
              <a:srgbClr val="CEF99B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dirty="0"/>
                <a:t>Kunstvanding</a:t>
              </a:r>
              <a:br>
                <a:rPr lang="da-DK" dirty="0"/>
              </a:br>
              <a:endParaRPr lang="da-DK" dirty="0"/>
            </a:p>
          </p:txBody>
        </p:sp>
      </p:grpSp>
      <p:pic>
        <p:nvPicPr>
          <p:cNvPr id="25" name="Picture 6" descr="http://www.livemint.com/rf/Image-621x414/LiveMint/Period1/2012/11/07/Photos/Irrigation-1--621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03" y="3582870"/>
            <a:ext cx="44354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7162799" y="4347882"/>
            <a:ext cx="809931" cy="83866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7282552" y="5062071"/>
            <a:ext cx="657531" cy="55581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/>
          <p:cNvSpPr/>
          <p:nvPr/>
        </p:nvSpPr>
        <p:spPr>
          <a:xfrm>
            <a:off x="8100133" y="4530452"/>
            <a:ext cx="657531" cy="55581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5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838200" y="198438"/>
            <a:ext cx="10515600" cy="1325562"/>
          </a:xfrm>
        </p:spPr>
        <p:txBody>
          <a:bodyPr/>
          <a:lstStyle/>
          <a:p>
            <a:r>
              <a:rPr lang="da-DK" altLang="da-DK"/>
              <a:t>Den Grønne Revolution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3175404" y="3519821"/>
            <a:ext cx="511440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Nødvendigt med </a:t>
            </a:r>
            <a:r>
              <a:rPr lang="da-DK" u="sng" dirty="0">
                <a:latin typeface="+mn-lt"/>
              </a:rPr>
              <a:t>penge / kredit </a:t>
            </a:r>
            <a:r>
              <a:rPr lang="da-DK" dirty="0">
                <a:latin typeface="+mn-lt"/>
              </a:rPr>
              <a:t>muligheder for at købe disse industrielle input. Kreditmuligheder afhænger af </a:t>
            </a:r>
            <a:r>
              <a:rPr lang="da-DK" u="sng" dirty="0">
                <a:latin typeface="+mn-lt"/>
              </a:rPr>
              <a:t>ejendomsret</a:t>
            </a:r>
            <a:r>
              <a:rPr lang="da-DK" dirty="0">
                <a:latin typeface="+mn-lt"/>
              </a:rPr>
              <a:t> til jord +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adgang til </a:t>
            </a:r>
            <a:r>
              <a:rPr lang="da-DK" u="sng" dirty="0">
                <a:latin typeface="+mn-lt"/>
              </a:rPr>
              <a:t>kreditinstitutioner</a:t>
            </a:r>
            <a:r>
              <a:rPr lang="da-DK" dirty="0">
                <a:latin typeface="+mn-lt"/>
              </a:rPr>
              <a:t>.</a:t>
            </a:r>
            <a:endParaRPr lang="da-DK" u="sng" dirty="0">
              <a:latin typeface="+mn-lt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3302407" y="1306263"/>
            <a:ext cx="4305968" cy="1522788"/>
            <a:chOff x="1488003" y="4048298"/>
            <a:chExt cx="5176880" cy="2315667"/>
          </a:xfrm>
        </p:grpSpPr>
        <p:sp>
          <p:nvSpPr>
            <p:cNvPr id="13" name="Ligebenet trekant 12"/>
            <p:cNvSpPr/>
            <p:nvPr/>
          </p:nvSpPr>
          <p:spPr>
            <a:xfrm>
              <a:off x="2728430" y="4367944"/>
              <a:ext cx="2660073" cy="1438102"/>
            </a:xfrm>
            <a:prstGeom prst="triangl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3175461" y="4048298"/>
              <a:ext cx="2027220" cy="982860"/>
            </a:xfrm>
            <a:prstGeom prst="rect">
              <a:avLst/>
            </a:prstGeom>
            <a:solidFill>
              <a:srgbClr val="CEF99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Nye højtydende</a:t>
              </a:r>
              <a:br>
                <a:rPr lang="da-DK" dirty="0"/>
              </a:br>
              <a:r>
                <a:rPr lang="da-DK" dirty="0"/>
                <a:t>kornsorter 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1488003" y="5358938"/>
              <a:ext cx="1785830" cy="982860"/>
            </a:xfrm>
            <a:prstGeom prst="rect">
              <a:avLst/>
            </a:prstGeom>
            <a:solidFill>
              <a:srgbClr val="CEF99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Kunstgødning </a:t>
              </a:r>
              <a:br>
                <a:rPr lang="da-DK" dirty="0"/>
              </a:br>
              <a:r>
                <a:rPr lang="da-DK" dirty="0"/>
                <a:t>pesticider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4904719" y="5381105"/>
              <a:ext cx="1760164" cy="982860"/>
            </a:xfrm>
            <a:prstGeom prst="rect">
              <a:avLst/>
            </a:prstGeom>
            <a:solidFill>
              <a:srgbClr val="CEF99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Kunstvanding</a:t>
              </a:r>
              <a:br>
                <a:rPr lang="da-DK" dirty="0"/>
              </a:br>
              <a:r>
                <a:rPr lang="da-DK" dirty="0"/>
                <a:t>(pumper)</a:t>
              </a:r>
            </a:p>
          </p:txBody>
        </p:sp>
      </p:grpSp>
      <p:sp>
        <p:nvSpPr>
          <p:cNvPr id="2" name="Opad-nedadgående pil 1"/>
          <p:cNvSpPr/>
          <p:nvPr/>
        </p:nvSpPr>
        <p:spPr>
          <a:xfrm>
            <a:off x="5240933" y="2829051"/>
            <a:ext cx="399011" cy="6302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2470576" y="5362155"/>
            <a:ext cx="6745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Fra </a:t>
            </a:r>
            <a:r>
              <a:rPr lang="da-DK" u="sng" dirty="0"/>
              <a:t>subsistens</a:t>
            </a:r>
            <a:r>
              <a:rPr lang="da-DK" dirty="0"/>
              <a:t> (selvforsyning) -&gt;  </a:t>
            </a:r>
            <a:r>
              <a:rPr lang="da-DK" u="sng" dirty="0"/>
              <a:t>markedsorienteret</a:t>
            </a:r>
            <a:r>
              <a:rPr lang="da-DK" dirty="0"/>
              <a:t> landbrugskultur 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</a:t>
            </a:r>
            <a:r>
              <a:rPr lang="da-DK" dirty="0"/>
              <a:t> bønderne integreres i det </a:t>
            </a:r>
            <a:r>
              <a:rPr lang="da-DK" u="sng" dirty="0"/>
              <a:t>globale fødevaremarked </a:t>
            </a:r>
          </a:p>
          <a:p>
            <a:pPr marL="285750" indent="-285750">
              <a:buFont typeface="Wingdings" panose="05000000000000000000" pitchFamily="2" charset="2"/>
              <a:buChar char="ó"/>
            </a:pPr>
            <a:r>
              <a:rPr lang="da-DK" dirty="0">
                <a:sym typeface="Wingdings" panose="05000000000000000000" pitchFamily="2" charset="2"/>
              </a:rPr>
              <a:t>Øget konkurrence  favoriserer stordrift + mekanisering </a:t>
            </a:r>
          </a:p>
        </p:txBody>
      </p:sp>
      <p:sp>
        <p:nvSpPr>
          <p:cNvPr id="17" name="Nedadgående pil 16"/>
          <p:cNvSpPr/>
          <p:nvPr/>
        </p:nvSpPr>
        <p:spPr>
          <a:xfrm>
            <a:off x="4905328" y="4856922"/>
            <a:ext cx="1070220" cy="435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Landbrugsproduktionen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8374063" cy="4525963"/>
          </a:xfrm>
        </p:spPr>
        <p:txBody>
          <a:bodyPr/>
          <a:lstStyle/>
          <a:p>
            <a:r>
              <a:rPr lang="da-DK" altLang="da-DK" dirty="0"/>
              <a:t>Kan i princippet øges gennem:</a:t>
            </a:r>
          </a:p>
          <a:p>
            <a:pPr lvl="1"/>
            <a:r>
              <a:rPr lang="da-DK" altLang="da-DK" i="1" u="sng" dirty="0"/>
              <a:t>Ekstensiv</a:t>
            </a:r>
            <a:r>
              <a:rPr lang="da-DK" altLang="da-DK" dirty="0"/>
              <a:t> udvidelse af de opdyrkede arealer </a:t>
            </a:r>
            <a:r>
              <a:rPr lang="da-DK" altLang="da-DK" dirty="0" err="1"/>
              <a:t>v.hj.a</a:t>
            </a:r>
            <a:r>
              <a:rPr lang="da-DK" altLang="da-DK" dirty="0"/>
              <a:t>.</a:t>
            </a:r>
          </a:p>
          <a:p>
            <a:pPr lvl="2"/>
            <a:r>
              <a:rPr lang="da-DK" altLang="da-DK" b="1" dirty="0"/>
              <a:t>skovfældning</a:t>
            </a:r>
            <a:r>
              <a:rPr lang="da-DK" altLang="da-DK" dirty="0"/>
              <a:t> =&gt; faldende biodiversitet, jorderosion m.v.</a:t>
            </a:r>
          </a:p>
          <a:p>
            <a:pPr lvl="2"/>
            <a:r>
              <a:rPr lang="da-DK" altLang="da-DK" b="1" dirty="0"/>
              <a:t>Kunstvanding</a:t>
            </a:r>
            <a:r>
              <a:rPr lang="da-DK" altLang="da-DK" dirty="0"/>
              <a:t> =&gt; dræn af grundvandsreserver, </a:t>
            </a:r>
            <a:r>
              <a:rPr lang="da-DK" altLang="da-DK" dirty="0" err="1"/>
              <a:t>tilsaltnings</a:t>
            </a:r>
            <a:r>
              <a:rPr lang="da-DK" altLang="da-DK" dirty="0"/>
              <a:t> jorden</a:t>
            </a:r>
            <a:br>
              <a:rPr lang="da-DK" altLang="da-DK" dirty="0"/>
            </a:br>
            <a:endParaRPr lang="da-DK" altLang="da-DK" dirty="0"/>
          </a:p>
          <a:p>
            <a:pPr lvl="1"/>
            <a:r>
              <a:rPr lang="da-DK" altLang="da-DK" i="1" u="sng" dirty="0"/>
              <a:t>Intensiv</a:t>
            </a:r>
            <a:r>
              <a:rPr lang="da-DK" altLang="da-DK" dirty="0"/>
              <a:t> drift – </a:t>
            </a:r>
            <a:r>
              <a:rPr lang="da-DK" altLang="da-DK" dirty="0" err="1"/>
              <a:t>dvs</a:t>
            </a:r>
            <a:r>
              <a:rPr lang="da-DK" altLang="da-DK" dirty="0"/>
              <a:t> at øge </a:t>
            </a:r>
            <a:r>
              <a:rPr lang="da-DK" altLang="da-DK" b="1" u="sng" dirty="0"/>
              <a:t>arealproduktivitet</a:t>
            </a:r>
            <a:r>
              <a:rPr lang="da-DK" altLang="da-DK" dirty="0"/>
              <a:t> </a:t>
            </a:r>
            <a:r>
              <a:rPr lang="da-DK" altLang="da-DK" dirty="0" err="1"/>
              <a:t>v.hj.a</a:t>
            </a:r>
            <a:r>
              <a:rPr lang="da-DK" altLang="da-DK" dirty="0"/>
              <a:t>.</a:t>
            </a:r>
          </a:p>
          <a:p>
            <a:pPr lvl="2"/>
            <a:r>
              <a:rPr lang="da-DK" altLang="da-DK" dirty="0"/>
              <a:t>Kunstvanding =&gt; risiko på til saltning af jorden</a:t>
            </a:r>
          </a:p>
          <a:p>
            <a:pPr lvl="2"/>
            <a:r>
              <a:rPr lang="da-DK" altLang="da-DK" dirty="0"/>
              <a:t>Kunstgødning =&gt; trussel mod vandmiljøet </a:t>
            </a:r>
          </a:p>
          <a:p>
            <a:pPr lvl="2"/>
            <a:r>
              <a:rPr lang="da-DK" altLang="da-DK" dirty="0"/>
              <a:t>Pesticider -&gt; forgiftning af jord , drikkevand og fødevarer </a:t>
            </a:r>
          </a:p>
          <a:p>
            <a:pPr lvl="2"/>
            <a:r>
              <a:rPr lang="da-DK" altLang="da-DK" dirty="0"/>
              <a:t>Nye højtydende sorter / grøn Revolution</a:t>
            </a:r>
          </a:p>
          <a:p>
            <a:pPr lvl="2"/>
            <a:r>
              <a:rPr lang="da-DK" altLang="da-DK" dirty="0"/>
              <a:t>GMO – </a:t>
            </a:r>
            <a:r>
              <a:rPr lang="da-DK" altLang="da-DK" dirty="0">
                <a:hlinkClick r:id="rId2"/>
              </a:rPr>
              <a:t>Gen Modificerede Organismer </a:t>
            </a:r>
            <a:endParaRPr lang="da-DK" altLang="da-DK" dirty="0"/>
          </a:p>
        </p:txBody>
      </p:sp>
      <p:sp>
        <p:nvSpPr>
          <p:cNvPr id="5" name="Højrepil 4"/>
          <p:cNvSpPr/>
          <p:nvPr/>
        </p:nvSpPr>
        <p:spPr>
          <a:xfrm>
            <a:off x="3062848" y="5635392"/>
            <a:ext cx="43180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boks 5"/>
          <p:cNvSpPr txBox="1">
            <a:spLocks noChangeArrowheads="1"/>
          </p:cNvSpPr>
          <p:nvPr/>
        </p:nvSpPr>
        <p:spPr bwMode="auto">
          <a:xfrm>
            <a:off x="3665164" y="5574834"/>
            <a:ext cx="534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800" dirty="0">
                <a:latin typeface="Arial" panose="020B0604020202020204" pitchFamily="34" charset="0"/>
              </a:rPr>
              <a:t>Øget input i produktionen = øgede investeringer -&gt;</a:t>
            </a:r>
            <a:br>
              <a:rPr lang="da-DK" altLang="da-DK" sz="1800" dirty="0">
                <a:latin typeface="Arial" panose="020B0604020202020204" pitchFamily="34" charset="0"/>
              </a:rPr>
            </a:br>
            <a:r>
              <a:rPr lang="da-DK" altLang="da-DK" sz="1800" dirty="0">
                <a:highlight>
                  <a:srgbClr val="FFFF00"/>
                </a:highlight>
                <a:latin typeface="Arial" panose="020B0604020202020204" pitchFamily="34" charset="0"/>
              </a:rPr>
              <a:t>kapitalintensivt brug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Den Grønne Revolution i Indien </a:t>
            </a:r>
          </a:p>
        </p:txBody>
      </p:sp>
      <p:pic>
        <p:nvPicPr>
          <p:cNvPr id="30723" name="Picture 4" descr="http://marketskeptics.files.wordpress.com/2010/05/2009-09-28_in_whtprd0909v2-7771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9138"/>
            <a:ext cx="62388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7566025" y="1989138"/>
            <a:ext cx="4196790" cy="2031325"/>
          </a:xfrm>
          <a:prstGeom prst="rect">
            <a:avLst/>
          </a:prstGeom>
          <a:solidFill>
            <a:srgbClr val="CEF99B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Den Grønne Revolution har siden midten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af 1960’erne øget  Indiens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Samlede hvedeproduktion fra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ca. 15-20 -&gt; 80 </a:t>
            </a:r>
            <a:r>
              <a:rPr lang="da-DK" dirty="0" err="1">
                <a:latin typeface="+mn-lt"/>
              </a:rPr>
              <a:t>mio</a:t>
            </a:r>
            <a:r>
              <a:rPr lang="da-DK" dirty="0">
                <a:latin typeface="+mn-lt"/>
              </a:rPr>
              <a:t> tons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Og arealudbyttet (- produktiviteten) fra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ca. 30 -&gt; 90 ton pr hektar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Behov for øget risproduktion fra 2010-2035</a:t>
            </a:r>
          </a:p>
        </p:txBody>
      </p:sp>
      <p:pic>
        <p:nvPicPr>
          <p:cNvPr id="31747" name="Picture 2" descr="http://2.bp.blogspot.com/-uscxglM-Aw0/TcLBtUTwWdI/AAAAAAAADWo/g0fNimSkBo0/s1600/R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06550"/>
            <a:ext cx="73628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8035925" y="1865313"/>
            <a:ext cx="4192588" cy="2862262"/>
          </a:xfrm>
          <a:prstGeom prst="rect">
            <a:avLst/>
          </a:prstGeom>
          <a:solidFill>
            <a:srgbClr val="CEF99B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Prognosen viser at efterspørgslen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efter ris – vil vokse i årene fremover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Efterspørgslen vil være størst i Asien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Det skyldes den økonomiske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vækst (større velstand) i Asien / Kina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Den lavere efterspørgsel i Afrika skyldes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en lavere økonomiske vækst –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Husk: efterspørgsel er ikke det samme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som behov.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/>
              <a:t>Arealproduktivitet - potentialer</a:t>
            </a:r>
          </a:p>
        </p:txBody>
      </p:sp>
      <p:pic>
        <p:nvPicPr>
          <p:cNvPr id="34819" name="Picture 2" descr="C:\Users\otto-2010\Documents\Mine websteder\geo2010\erhvervsgeo\foedevarer\udbytte-iforhold-til-potenti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389063"/>
            <a:ext cx="6740525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kstboks 2"/>
          <p:cNvSpPr txBox="1">
            <a:spLocks noChangeArrowheads="1"/>
          </p:cNvSpPr>
          <p:nvPr/>
        </p:nvSpPr>
        <p:spPr bwMode="auto">
          <a:xfrm>
            <a:off x="7899400" y="1389063"/>
            <a:ext cx="3100388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1800" dirty="0"/>
              <a:t>Hvad kan forklaringen være på at nogle regioner kun har </a:t>
            </a:r>
            <a:br>
              <a:rPr lang="da-DK" altLang="da-DK" sz="1800" dirty="0"/>
            </a:br>
            <a:r>
              <a:rPr lang="da-DK" altLang="da-DK" sz="1800" dirty="0"/>
              <a:t>et udbytte på 25-40 % af det mulige udbytte? </a:t>
            </a:r>
          </a:p>
        </p:txBody>
      </p:sp>
      <p:pic>
        <p:nvPicPr>
          <p:cNvPr id="34821" name="Picture 2" descr="http://www.newstimeafrica.com/wp-content/uploads/2009/12/Kenyas-food-Probl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9956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185988" y="4918075"/>
            <a:ext cx="1393825" cy="2778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2754313" y="2378075"/>
            <a:ext cx="903287" cy="2555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B7A3F28-C47D-4DA5-97E5-63227C8112BC}"/>
              </a:ext>
            </a:extLst>
          </p:cNvPr>
          <p:cNvSpPr txBox="1"/>
          <p:nvPr/>
        </p:nvSpPr>
        <p:spPr>
          <a:xfrm>
            <a:off x="2413711" y="1460028"/>
            <a:ext cx="521912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Høstudbyttet som % af hvad der potentielle er muligt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93713" y="14288"/>
            <a:ext cx="10515600" cy="1325562"/>
          </a:xfrm>
        </p:spPr>
        <p:txBody>
          <a:bodyPr/>
          <a:lstStyle/>
          <a:p>
            <a:r>
              <a:rPr lang="da-DK" altLang="da-DK"/>
              <a:t>Forbrug af kunstgødning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540500" y="492125"/>
            <a:ext cx="5186363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Kommenter udviklingen i forbruget af kunstgødning</a:t>
            </a:r>
          </a:p>
        </p:txBody>
      </p:sp>
      <p:pic>
        <p:nvPicPr>
          <p:cNvPr id="35844" name="Picture 4" descr="http://marketskeptics.files.wordpress.com/2010/05/20080430_fertilizer_graphic-776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74738"/>
            <a:ext cx="104775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Kunstgødningsforbrug pr hektar </a:t>
            </a:r>
          </a:p>
        </p:txBody>
      </p:sp>
      <p:pic>
        <p:nvPicPr>
          <p:cNvPr id="3686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320800"/>
            <a:ext cx="396875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5189538" y="1366838"/>
            <a:ext cx="5281612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Der er en markant forskel i forbrug af gødning mellem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Afrika og Asien – hvad tror du grunden er ?  </a:t>
            </a:r>
          </a:p>
        </p:txBody>
      </p:sp>
      <p:pic>
        <p:nvPicPr>
          <p:cNvPr id="5" name="Picture 4" descr="http://www.newstimeafrica.com/wp-content/uploads/2012/04/Agriculture-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214563"/>
            <a:ext cx="39957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381158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Landbrugsdata – udvalgte lande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712788" y="1511300"/>
          <a:ext cx="8199437" cy="306705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46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2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Land</a:t>
                      </a:r>
                      <a:endParaRPr lang="da-DK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Befolknings- tæthed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indb. 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pr km2</a:t>
                      </a:r>
                      <a:endParaRPr lang="da-DK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Opdyrket areal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hektar 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pr. </a:t>
                      </a:r>
                      <a:r>
                        <a:rPr lang="da-DK" sz="1200" dirty="0" err="1">
                          <a:effectLst/>
                        </a:rPr>
                        <a:t>indb</a:t>
                      </a:r>
                      <a:r>
                        <a:rPr lang="da-DK" sz="1200" dirty="0">
                          <a:effectLst/>
                        </a:rPr>
                        <a:t>.</a:t>
                      </a:r>
                      <a:endParaRPr lang="da-DK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Høstudbytte i 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kg. pr hektar</a:t>
                      </a:r>
                      <a:endParaRPr lang="da-DK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err="1">
                          <a:effectLst/>
                        </a:rPr>
                        <a:t>Gødnings-forbrug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kg. pr. hektar</a:t>
                      </a:r>
                      <a:endParaRPr lang="da-DK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% af </a:t>
                      </a:r>
                      <a:r>
                        <a:rPr lang="da-DK" sz="1200" dirty="0" err="1">
                          <a:effectLst/>
                        </a:rPr>
                        <a:t>arbejds-styrken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beskæftiget  i landbrug</a:t>
                      </a:r>
                      <a:endParaRPr lang="da-DK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Værditilvækst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pr. arbejder</a:t>
                      </a:r>
                      <a:br>
                        <a:rPr lang="da-DK" sz="1200" dirty="0">
                          <a:effectLst/>
                        </a:rPr>
                      </a:br>
                      <a:r>
                        <a:rPr lang="da-DK" sz="1200" dirty="0">
                          <a:effectLst/>
                        </a:rPr>
                        <a:t>US $</a:t>
                      </a:r>
                      <a:endParaRPr lang="da-DK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2013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2009-13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1994-98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2009-13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2009-13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 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2005-13</a:t>
                      </a:r>
                      <a:endParaRPr lang="da-DK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Burkina-Faso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0,36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1.002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1.230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9,4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-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361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Danmark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132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0,45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6.779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6.314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114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31.800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Ecuador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0,08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2.966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3.511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252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3.899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Indien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416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0,13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2.581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2.954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178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692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Kina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145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0,08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5.447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5.837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548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35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749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Pakistan 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232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0,12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2.790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2.834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217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45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1063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Spanien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94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0,27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2.939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2.886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130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33.680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966" name="Rectangle 1"/>
          <p:cNvSpPr>
            <a:spLocks noChangeArrowheads="1"/>
          </p:cNvSpPr>
          <p:nvPr/>
        </p:nvSpPr>
        <p:spPr bwMode="auto">
          <a:xfrm>
            <a:off x="925513" y="5026025"/>
            <a:ext cx="43719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da-DK" altLang="da-DK" sz="1100"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da-DK" altLang="da-DK" sz="1100">
                <a:ea typeface="SimSun" panose="02010600030101010101" pitchFamily="2" charset="-122"/>
                <a:cs typeface="Times New Roman" panose="02020603050405020304" pitchFamily="18" charset="0"/>
              </a:rPr>
              <a:t>Data fra </a:t>
            </a:r>
            <a:r>
              <a:rPr lang="da-DK" altLang="da-DK" sz="1100"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http://data.worldbank.org/indicator/AG.CON.FERT.ZS/countries</a:t>
            </a:r>
            <a:r>
              <a:rPr lang="da-DK" altLang="da-DK" sz="110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da-DK" altLang="da-DK" sz="180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269413" y="1484313"/>
            <a:ext cx="2312987" cy="4556125"/>
          </a:xfrm>
          <a:prstGeom prst="rect">
            <a:avLst/>
          </a:prstGeom>
          <a:solidFill>
            <a:srgbClr val="CEF99B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dirty="0">
                <a:latin typeface="+mn-lt"/>
              </a:rPr>
              <a:t>Kommenter data!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Sammenlign f.eks.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det </a:t>
            </a:r>
            <a:r>
              <a:rPr lang="da-DK" u="sng" dirty="0">
                <a:latin typeface="+mn-lt"/>
              </a:rPr>
              <a:t>opdyrkede areal pr indb.</a:t>
            </a:r>
            <a:r>
              <a:rPr lang="da-DK" dirty="0">
                <a:latin typeface="+mn-lt"/>
              </a:rPr>
              <a:t> i Danmark og Kina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Sammenlign </a:t>
            </a:r>
            <a:r>
              <a:rPr lang="da-DK" u="sng" dirty="0">
                <a:latin typeface="+mn-lt"/>
              </a:rPr>
              <a:t>høstudbytter</a:t>
            </a:r>
            <a:r>
              <a:rPr lang="da-DK" dirty="0">
                <a:latin typeface="+mn-lt"/>
              </a:rPr>
              <a:t> – find evt. forklaringer på forskellene …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Sammenlign </a:t>
            </a:r>
            <a:r>
              <a:rPr lang="da-DK" u="sng" dirty="0">
                <a:latin typeface="+mn-lt"/>
              </a:rPr>
              <a:t>gødningsforbrug</a:t>
            </a:r>
            <a:r>
              <a:rPr lang="da-DK" dirty="0">
                <a:latin typeface="+mn-lt"/>
              </a:rPr>
              <a:t> og høstudbytter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Sammenlign % </a:t>
            </a:r>
            <a:r>
              <a:rPr lang="da-DK" u="sng" dirty="0">
                <a:latin typeface="+mn-lt"/>
              </a:rPr>
              <a:t>beskæftiget</a:t>
            </a:r>
            <a:r>
              <a:rPr lang="da-DK" dirty="0">
                <a:latin typeface="+mn-lt"/>
              </a:rPr>
              <a:t> i landbruget ….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dirty="0">
              <a:latin typeface="+mn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931458" y="3717645"/>
            <a:ext cx="636494" cy="295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794576" y="3717645"/>
            <a:ext cx="636494" cy="295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5786622" y="3717645"/>
            <a:ext cx="636494" cy="295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2949386" y="2953543"/>
            <a:ext cx="636494" cy="2958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4794576" y="2953543"/>
            <a:ext cx="636494" cy="2958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5822478" y="2953543"/>
            <a:ext cx="636494" cy="29583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Kina landbrugssektor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da-D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8142D-EB3A-4934-B337-8877516F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Problem: landbrugsjord + mennesker </a:t>
            </a:r>
          </a:p>
        </p:txBody>
      </p:sp>
      <p:pic>
        <p:nvPicPr>
          <p:cNvPr id="3" name="Grafik 2" descr="Jordklode Afrika og Europa">
            <a:extLst>
              <a:ext uri="{FF2B5EF4-FFF2-40B4-BE49-F238E27FC236}">
                <a16:creationId xmlns:a16="http://schemas.microsoft.com/office/drawing/2014/main" id="{D3CB0C0B-E45E-4546-8495-306FF81A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74" y="2494524"/>
            <a:ext cx="2616926" cy="2616926"/>
          </a:xfrm>
          <a:prstGeom prst="rect">
            <a:avLst/>
          </a:prstGeom>
        </p:spPr>
      </p:pic>
      <p:pic>
        <p:nvPicPr>
          <p:cNvPr id="4" name="Grafik 3" descr="Gruppe personer">
            <a:extLst>
              <a:ext uri="{FF2B5EF4-FFF2-40B4-BE49-F238E27FC236}">
                <a16:creationId xmlns:a16="http://schemas.microsoft.com/office/drawing/2014/main" id="{89C28421-C9A6-45B6-A036-E8CC3DD38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692" y="1679070"/>
            <a:ext cx="1181100" cy="11811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AAB41349-97F8-4CDC-A47F-B1A39952FF73}"/>
              </a:ext>
            </a:extLst>
          </p:cNvPr>
          <p:cNvGrpSpPr/>
          <p:nvPr/>
        </p:nvGrpSpPr>
        <p:grpSpPr>
          <a:xfrm>
            <a:off x="1202064" y="5257064"/>
            <a:ext cx="3273164" cy="1283833"/>
            <a:chOff x="2809777" y="5094565"/>
            <a:chExt cx="3273164" cy="1283833"/>
          </a:xfrm>
        </p:grpSpPr>
        <p:pic>
          <p:nvPicPr>
            <p:cNvPr id="6" name="Grafik 5" descr="Ørkenscene">
              <a:extLst>
                <a:ext uri="{FF2B5EF4-FFF2-40B4-BE49-F238E27FC236}">
                  <a16:creationId xmlns:a16="http://schemas.microsoft.com/office/drawing/2014/main" id="{4EEA1784-775F-4A80-8E0A-17A29A62F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53842" y="5094565"/>
              <a:ext cx="914400" cy="914400"/>
            </a:xfrm>
            <a:prstGeom prst="rect">
              <a:avLst/>
            </a:prstGeom>
          </p:spPr>
        </p:pic>
        <p:pic>
          <p:nvPicPr>
            <p:cNvPr id="7" name="Grafik 6" descr="Scene på motorvej">
              <a:extLst>
                <a:ext uri="{FF2B5EF4-FFF2-40B4-BE49-F238E27FC236}">
                  <a16:creationId xmlns:a16="http://schemas.microsoft.com/office/drawing/2014/main" id="{5C68D8A6-0777-4978-8842-76D14DFD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39143" y="5094565"/>
              <a:ext cx="914400" cy="914400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4048AF51-56E7-4422-A97E-F35D6E15E750}"/>
                </a:ext>
              </a:extLst>
            </p:cNvPr>
            <p:cNvSpPr txBox="1"/>
            <p:nvPr/>
          </p:nvSpPr>
          <p:spPr>
            <a:xfrm>
              <a:off x="2809777" y="6009066"/>
              <a:ext cx="312675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a-DK" dirty="0"/>
                <a:t>Bjerge  -  ørkner og skove</a:t>
              </a:r>
              <a:endParaRPr lang="da-DK" dirty="0">
                <a:hlinkClick r:id="rId10" action="ppaction://hlinksldjump"/>
              </a:endParaRPr>
            </a:p>
          </p:txBody>
        </p:sp>
        <p:pic>
          <p:nvPicPr>
            <p:cNvPr id="9" name="Grafik 8" descr="Løvtræ">
              <a:extLst>
                <a:ext uri="{FF2B5EF4-FFF2-40B4-BE49-F238E27FC236}">
                  <a16:creationId xmlns:a16="http://schemas.microsoft.com/office/drawing/2014/main" id="{43408DD1-DA13-45BA-98E1-31DA7956A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68541" y="5094565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9CB50206-2664-4622-9FA2-0092BB88F983}"/>
              </a:ext>
            </a:extLst>
          </p:cNvPr>
          <p:cNvGrpSpPr/>
          <p:nvPr/>
        </p:nvGrpSpPr>
        <p:grpSpPr>
          <a:xfrm>
            <a:off x="3493503" y="3265338"/>
            <a:ext cx="1434009" cy="1434009"/>
            <a:chOff x="6096000" y="3210896"/>
            <a:chExt cx="1434009" cy="1434009"/>
          </a:xfrm>
        </p:grpSpPr>
        <p:pic>
          <p:nvPicPr>
            <p:cNvPr id="11" name="Grafik 10" descr="Regnfuld scene">
              <a:extLst>
                <a:ext uri="{FF2B5EF4-FFF2-40B4-BE49-F238E27FC236}">
                  <a16:creationId xmlns:a16="http://schemas.microsoft.com/office/drawing/2014/main" id="{F7145793-82F1-42AC-83B5-B75AD85C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96000" y="3210896"/>
              <a:ext cx="1434009" cy="1434009"/>
            </a:xfrm>
            <a:prstGeom prst="rect">
              <a:avLst/>
            </a:prstGeom>
          </p:spPr>
        </p:pic>
        <p:pic>
          <p:nvPicPr>
            <p:cNvPr id="12" name="Grafik 11" descr="Traktor">
              <a:extLst>
                <a:ext uri="{FF2B5EF4-FFF2-40B4-BE49-F238E27FC236}">
                  <a16:creationId xmlns:a16="http://schemas.microsoft.com/office/drawing/2014/main" id="{97C61FDA-54A0-48B7-B2AC-EA2D6BA11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61812" y="3891704"/>
              <a:ext cx="630110" cy="630110"/>
            </a:xfrm>
            <a:prstGeom prst="rect">
              <a:avLst/>
            </a:prstGeom>
          </p:spPr>
        </p:pic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A5FDE812-5543-4EBE-B74C-E3725DD3333D}"/>
              </a:ext>
            </a:extLst>
          </p:cNvPr>
          <p:cNvGrpSpPr/>
          <p:nvPr/>
        </p:nvGrpSpPr>
        <p:grpSpPr>
          <a:xfrm>
            <a:off x="7146286" y="2138886"/>
            <a:ext cx="3140849" cy="2552332"/>
            <a:chOff x="6153447" y="2574703"/>
            <a:chExt cx="3140849" cy="2552332"/>
          </a:xfrm>
        </p:grpSpPr>
        <p:sp>
          <p:nvSpPr>
            <p:cNvPr id="15" name="Kombinationstegning 12">
              <a:extLst>
                <a:ext uri="{FF2B5EF4-FFF2-40B4-BE49-F238E27FC236}">
                  <a16:creationId xmlns:a16="http://schemas.microsoft.com/office/drawing/2014/main" id="{8F805EC3-507D-402F-810A-D350693FCD3A}"/>
                </a:ext>
              </a:extLst>
            </p:cNvPr>
            <p:cNvSpPr/>
            <p:nvPr/>
          </p:nvSpPr>
          <p:spPr>
            <a:xfrm>
              <a:off x="6153447" y="3073414"/>
              <a:ext cx="3140849" cy="2053621"/>
            </a:xfrm>
            <a:custGeom>
              <a:avLst/>
              <a:gdLst>
                <a:gd name="connsiteX0" fmla="*/ 0 w 3359020"/>
                <a:gd name="connsiteY0" fmla="*/ 33175 h 2421812"/>
                <a:gd name="connsiteX1" fmla="*/ 1614195 w 3359020"/>
                <a:gd name="connsiteY1" fmla="*/ 331754 h 2421812"/>
                <a:gd name="connsiteX2" fmla="*/ 3359020 w 3359020"/>
                <a:gd name="connsiteY2" fmla="*/ 2421812 h 242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9020" h="2421812">
                  <a:moveTo>
                    <a:pt x="0" y="33175"/>
                  </a:moveTo>
                  <a:cubicBezTo>
                    <a:pt x="527179" y="-16589"/>
                    <a:pt x="1054358" y="-66352"/>
                    <a:pt x="1614195" y="331754"/>
                  </a:cubicBezTo>
                  <a:cubicBezTo>
                    <a:pt x="2174032" y="729860"/>
                    <a:pt x="2766526" y="1575836"/>
                    <a:pt x="3359020" y="2421812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79205229-D209-46B3-8301-05C4542268D9}"/>
                </a:ext>
              </a:extLst>
            </p:cNvPr>
            <p:cNvSpPr txBox="1"/>
            <p:nvPr/>
          </p:nvSpPr>
          <p:spPr>
            <a:xfrm>
              <a:off x="6409655" y="2574703"/>
              <a:ext cx="2351088" cy="3698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bg1"/>
                  </a:solidFill>
                  <a:latin typeface="+mn-lt"/>
                </a:rPr>
                <a:t>Landbrugsareal pr </a:t>
              </a:r>
              <a:r>
                <a:rPr lang="da-DK" dirty="0" err="1">
                  <a:solidFill>
                    <a:schemeClr val="bg1"/>
                  </a:solidFill>
                  <a:latin typeface="+mn-lt"/>
                </a:rPr>
                <a:t>indb</a:t>
              </a:r>
              <a:endParaRPr lang="da-DK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FF18F019-9BC5-43E0-9FBF-4C6F16242427}"/>
              </a:ext>
            </a:extLst>
          </p:cNvPr>
          <p:cNvGrpSpPr/>
          <p:nvPr/>
        </p:nvGrpSpPr>
        <p:grpSpPr>
          <a:xfrm>
            <a:off x="6939247" y="2334384"/>
            <a:ext cx="3784451" cy="3221037"/>
            <a:chOff x="5946408" y="2770201"/>
            <a:chExt cx="3784451" cy="3221037"/>
          </a:xfrm>
        </p:grpSpPr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1FF2645D-C5F1-414A-B37D-4F2B561BABAD}"/>
                </a:ext>
              </a:extLst>
            </p:cNvPr>
            <p:cNvCxnSpPr/>
            <p:nvPr/>
          </p:nvCxnSpPr>
          <p:spPr>
            <a:xfrm>
              <a:off x="5957371" y="2770201"/>
              <a:ext cx="9525" cy="272415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E857278E-2260-4BBD-8675-7CC42F3D3241}"/>
                </a:ext>
              </a:extLst>
            </p:cNvPr>
            <p:cNvCxnSpPr/>
            <p:nvPr/>
          </p:nvCxnSpPr>
          <p:spPr>
            <a:xfrm>
              <a:off x="5946408" y="5462318"/>
              <a:ext cx="3732213" cy="1905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95766349-6F5F-4C4E-82E8-CA1A29C4D0FF}"/>
                </a:ext>
              </a:extLst>
            </p:cNvPr>
            <p:cNvSpPr txBox="1"/>
            <p:nvPr/>
          </p:nvSpPr>
          <p:spPr>
            <a:xfrm>
              <a:off x="9294296" y="5621351"/>
              <a:ext cx="436563" cy="3698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tid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442B9450-861F-4464-821C-594B8429AAF5}"/>
              </a:ext>
            </a:extLst>
          </p:cNvPr>
          <p:cNvGrpSpPr/>
          <p:nvPr/>
        </p:nvGrpSpPr>
        <p:grpSpPr>
          <a:xfrm>
            <a:off x="7059342" y="2749835"/>
            <a:ext cx="3411794" cy="2182761"/>
            <a:chOff x="6066503" y="3185652"/>
            <a:chExt cx="3411794" cy="2182761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7E60A019-90EA-42AD-A222-DAD0D54D037C}"/>
                </a:ext>
              </a:extLst>
            </p:cNvPr>
            <p:cNvSpPr txBox="1"/>
            <p:nvPr/>
          </p:nvSpPr>
          <p:spPr>
            <a:xfrm>
              <a:off x="6315523" y="4439554"/>
              <a:ext cx="1741488" cy="3683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solidFill>
                    <a:schemeClr val="bg1"/>
                  </a:solidFill>
                  <a:latin typeface="+mn-lt"/>
                </a:rPr>
                <a:t>Befolkningstallet</a:t>
              </a:r>
            </a:p>
          </p:txBody>
        </p:sp>
        <p:sp>
          <p:nvSpPr>
            <p:cNvPr id="23" name="Kombinationstegning: figur 22">
              <a:extLst>
                <a:ext uri="{FF2B5EF4-FFF2-40B4-BE49-F238E27FC236}">
                  <a16:creationId xmlns:a16="http://schemas.microsoft.com/office/drawing/2014/main" id="{002BAC60-E82F-4F8B-8246-31D83EEAD4F1}"/>
                </a:ext>
              </a:extLst>
            </p:cNvPr>
            <p:cNvSpPr/>
            <p:nvPr/>
          </p:nvSpPr>
          <p:spPr>
            <a:xfrm>
              <a:off x="6066503" y="3185652"/>
              <a:ext cx="3411794" cy="2182761"/>
            </a:xfrm>
            <a:custGeom>
              <a:avLst/>
              <a:gdLst>
                <a:gd name="connsiteX0" fmla="*/ 0 w 3411794"/>
                <a:gd name="connsiteY0" fmla="*/ 2182761 h 2182761"/>
                <a:gd name="connsiteX1" fmla="*/ 1533832 w 3411794"/>
                <a:gd name="connsiteY1" fmla="*/ 1907458 h 2182761"/>
                <a:gd name="connsiteX2" fmla="*/ 2762865 w 3411794"/>
                <a:gd name="connsiteY2" fmla="*/ 1032387 h 2182761"/>
                <a:gd name="connsiteX3" fmla="*/ 3411794 w 3411794"/>
                <a:gd name="connsiteY3" fmla="*/ 0 h 2182761"/>
                <a:gd name="connsiteX4" fmla="*/ 3411794 w 3411794"/>
                <a:gd name="connsiteY4" fmla="*/ 0 h 218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1794" h="2182761">
                  <a:moveTo>
                    <a:pt x="0" y="2182761"/>
                  </a:moveTo>
                  <a:cubicBezTo>
                    <a:pt x="536677" y="2140974"/>
                    <a:pt x="1073355" y="2099187"/>
                    <a:pt x="1533832" y="1907458"/>
                  </a:cubicBezTo>
                  <a:cubicBezTo>
                    <a:pt x="1994309" y="1715729"/>
                    <a:pt x="2449871" y="1350297"/>
                    <a:pt x="2762865" y="1032387"/>
                  </a:cubicBezTo>
                  <a:cubicBezTo>
                    <a:pt x="3075859" y="714477"/>
                    <a:pt x="3411794" y="0"/>
                    <a:pt x="3411794" y="0"/>
                  </a:cubicBezTo>
                  <a:lnTo>
                    <a:pt x="3411794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" name="Tekstfelt 26">
            <a:extLst>
              <a:ext uri="{FF2B5EF4-FFF2-40B4-BE49-F238E27FC236}">
                <a16:creationId xmlns:a16="http://schemas.microsoft.com/office/drawing/2014/main" id="{BFEDA791-CD82-4EE1-8ABE-E57116977067}"/>
              </a:ext>
            </a:extLst>
          </p:cNvPr>
          <p:cNvSpPr txBox="1"/>
          <p:nvPr/>
        </p:nvSpPr>
        <p:spPr>
          <a:xfrm>
            <a:off x="6767960" y="5818953"/>
            <a:ext cx="4250651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Hvordan får vi flere fødevarer ud af jorden?</a:t>
            </a:r>
            <a:br>
              <a:rPr lang="da-DK" dirty="0"/>
            </a:br>
            <a:r>
              <a:rPr lang="da-DK" dirty="0"/>
              <a:t>På et mindre areal pr </a:t>
            </a:r>
            <a:r>
              <a:rPr lang="da-DK" dirty="0" err="1"/>
              <a:t>indb</a:t>
            </a:r>
            <a:endParaRPr lang="da-DK" dirty="0"/>
          </a:p>
        </p:txBody>
      </p:sp>
      <p:pic>
        <p:nvPicPr>
          <p:cNvPr id="14" name="Grafik 13" descr="Børn">
            <a:extLst>
              <a:ext uri="{FF2B5EF4-FFF2-40B4-BE49-F238E27FC236}">
                <a16:creationId xmlns:a16="http://schemas.microsoft.com/office/drawing/2014/main" id="{9F735748-815D-4760-85C3-3C49D36B0E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66794" y="2224604"/>
            <a:ext cx="741368" cy="741368"/>
          </a:xfrm>
          <a:prstGeom prst="rect">
            <a:avLst/>
          </a:prstGeom>
        </p:spPr>
      </p:pic>
      <p:sp>
        <p:nvSpPr>
          <p:cNvPr id="21" name="Pil: højre 20">
            <a:extLst>
              <a:ext uri="{FF2B5EF4-FFF2-40B4-BE49-F238E27FC236}">
                <a16:creationId xmlns:a16="http://schemas.microsoft.com/office/drawing/2014/main" id="{05B369F2-63A5-4F3E-AC57-9209B7F67270}"/>
              </a:ext>
            </a:extLst>
          </p:cNvPr>
          <p:cNvSpPr/>
          <p:nvPr/>
        </p:nvSpPr>
        <p:spPr>
          <a:xfrm>
            <a:off x="4129274" y="2334384"/>
            <a:ext cx="302597" cy="37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417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Kinas landbrugsudvikling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869576" y="1972235"/>
            <a:ext cx="5051576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1949: Mao og kommunisterne magtovertagelse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 </a:t>
            </a:r>
            <a:r>
              <a:rPr lang="da-DK" u="sng" dirty="0"/>
              <a:t>kollektivisering</a:t>
            </a:r>
            <a:r>
              <a:rPr lang="da-DK" dirty="0"/>
              <a:t> af landbrugssektoren +</a:t>
            </a:r>
            <a:br>
              <a:rPr lang="da-DK" dirty="0"/>
            </a:br>
            <a:r>
              <a:rPr lang="da-DK" dirty="0"/>
              <a:t>planøkonomi </a:t>
            </a:r>
            <a:r>
              <a:rPr lang="da-DK" dirty="0">
                <a:sym typeface="Wingdings" panose="05000000000000000000" pitchFamily="2" charset="2"/>
              </a:rPr>
              <a:t></a:t>
            </a:r>
            <a:br>
              <a:rPr lang="da-DK" dirty="0"/>
            </a:br>
            <a:r>
              <a:rPr lang="da-DK" dirty="0"/>
              <a:t>ingen private jordlodder eller private markeder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1980: Deng Xiaopings reformpolitik:</a:t>
            </a:r>
            <a:br>
              <a:rPr lang="da-DK" dirty="0"/>
            </a:br>
            <a:r>
              <a:rPr lang="da-DK" dirty="0"/>
              <a:t>Kollektivbrugene  opløses -&gt; </a:t>
            </a:r>
            <a:r>
              <a:rPr lang="da-DK" u="sng" dirty="0"/>
              <a:t>familielandbruget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genindføres + privat handel og service genåbnes</a:t>
            </a:r>
            <a:br>
              <a:rPr lang="da-DK" dirty="0"/>
            </a:b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 høj økonomiske vækst i landområderne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stigende produktion og indkomster for bønderne</a:t>
            </a:r>
            <a:br>
              <a:rPr lang="da-DK" dirty="0">
                <a:sym typeface="Wingdings" panose="05000000000000000000" pitchFamily="2" charset="2"/>
              </a:rPr>
            </a:br>
            <a:endParaRPr lang="da-DK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Befolkningstilvæksten: 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/>
              <a:t>1950: </a:t>
            </a:r>
            <a:r>
              <a:rPr lang="da-DK" u="sng" dirty="0"/>
              <a:t>500</a:t>
            </a:r>
            <a:r>
              <a:rPr lang="da-DK" dirty="0"/>
              <a:t> mio. 1980 </a:t>
            </a:r>
            <a:r>
              <a:rPr lang="da-DK" u="sng" dirty="0"/>
              <a:t>1 mia</a:t>
            </a:r>
            <a:r>
              <a:rPr lang="da-DK" dirty="0"/>
              <a:t>. 2015: </a:t>
            </a:r>
            <a:r>
              <a:rPr lang="da-DK" u="sng" dirty="0"/>
              <a:t>1,47 </a:t>
            </a:r>
            <a:r>
              <a:rPr lang="da-DK" dirty="0"/>
              <a:t>mia.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 + </a:t>
            </a:r>
            <a:r>
              <a:rPr lang="da-DK" b="1" i="1" dirty="0">
                <a:sym typeface="Wingdings" panose="05000000000000000000" pitchFamily="2" charset="2"/>
              </a:rPr>
              <a:t>970 mio. indbyggere siden 1950!!</a:t>
            </a:r>
            <a:r>
              <a:rPr lang="da-DK" b="1" i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Nedadgående pil 3"/>
          <p:cNvSpPr/>
          <p:nvPr/>
        </p:nvSpPr>
        <p:spPr>
          <a:xfrm>
            <a:off x="8380259" y="1466958"/>
            <a:ext cx="1066800" cy="362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6858000" y="2052918"/>
            <a:ext cx="4111318" cy="923330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Stigende befolkningspres : </a:t>
            </a:r>
            <a:br>
              <a:rPr lang="da-DK" dirty="0"/>
            </a:br>
            <a:r>
              <a:rPr lang="da-DK" dirty="0"/>
              <a:t>stadig mindre landbrugsareal pr </a:t>
            </a:r>
            <a:r>
              <a:rPr lang="da-DK" dirty="0" err="1"/>
              <a:t>indb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 øget forbrug af gødning + pesticider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09" y="3061479"/>
            <a:ext cx="5295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3729" y="143247"/>
            <a:ext cx="10515600" cy="1325563"/>
          </a:xfrm>
        </p:spPr>
        <p:txBody>
          <a:bodyPr/>
          <a:lstStyle/>
          <a:p>
            <a:r>
              <a:rPr lang="da-DK" dirty="0"/>
              <a:t>Landbrugspolitik: Afrika , Kina og EU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0" y="1468810"/>
            <a:ext cx="5724525" cy="431482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26" y="1297360"/>
            <a:ext cx="5857875" cy="372427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1463285-AAE5-4FAD-8DDE-52C08D86D6BE}"/>
              </a:ext>
            </a:extLst>
          </p:cNvPr>
          <p:cNvSpPr txBox="1"/>
          <p:nvPr/>
        </p:nvSpPr>
        <p:spPr>
          <a:xfrm>
            <a:off x="1468005" y="5991082"/>
            <a:ext cx="97513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Tabellen viser at landbruget i Kina modtager større økonomisk støtte fra staten end tilfældet er i Afrika</a:t>
            </a:r>
          </a:p>
        </p:txBody>
      </p:sp>
    </p:spTree>
    <p:extLst>
      <p:ext uri="{BB962C8B-B14F-4D97-AF65-F5344CB8AC3E}">
        <p14:creationId xmlns:p14="http://schemas.microsoft.com/office/powerpoint/2010/main" val="5261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Grøn revolution i Kina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838200" y="1630427"/>
            <a:ext cx="5463290" cy="2031325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1950-1960’erne : kollektive landbrug </a:t>
            </a:r>
            <a:br>
              <a:rPr lang="da-DK" dirty="0"/>
            </a:br>
            <a:r>
              <a:rPr lang="da-DK" dirty="0"/>
              <a:t>manuel udvidelse af </a:t>
            </a:r>
            <a:r>
              <a:rPr lang="da-DK" u="sng" dirty="0"/>
              <a:t>kunstvandede</a:t>
            </a:r>
            <a:r>
              <a:rPr lang="da-DK" dirty="0"/>
              <a:t> arealer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1970’erne: øget brug af </a:t>
            </a:r>
            <a:r>
              <a:rPr lang="da-DK" u="sng" dirty="0"/>
              <a:t>nye kornsorter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1980-90’erne: øget brug af </a:t>
            </a:r>
            <a:r>
              <a:rPr lang="da-DK" u="sng" dirty="0"/>
              <a:t>kunstgødning / pesticider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+ markedsøkonomiske reformer + familiebruget</a:t>
            </a:r>
          </a:p>
        </p:txBody>
      </p:sp>
      <p:pic>
        <p:nvPicPr>
          <p:cNvPr id="3074" name="Picture 2" descr="http://www.kina-historie.dk/grafik/img/mao/manualwork-great%20le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2" y="365124"/>
            <a:ext cx="4733364" cy="32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edadgående pil 3"/>
          <p:cNvSpPr/>
          <p:nvPr/>
        </p:nvSpPr>
        <p:spPr>
          <a:xfrm>
            <a:off x="2895600" y="3872753"/>
            <a:ext cx="1308847" cy="385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066800" y="4428565"/>
            <a:ext cx="5234690" cy="646331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Kornproduktionen  vokser  fra </a:t>
            </a:r>
            <a:br>
              <a:rPr lang="da-DK" dirty="0"/>
            </a:br>
            <a:r>
              <a:rPr lang="da-DK" u="sng" dirty="0"/>
              <a:t>200</a:t>
            </a:r>
            <a:r>
              <a:rPr lang="da-DK" dirty="0"/>
              <a:t> mio. Mt i 1956-57 </a:t>
            </a: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u="sng" dirty="0">
                <a:sym typeface="Wingdings" panose="05000000000000000000" pitchFamily="2" charset="2"/>
              </a:rPr>
              <a:t>512 </a:t>
            </a:r>
            <a:r>
              <a:rPr lang="da-DK" dirty="0">
                <a:sym typeface="Wingdings" panose="05000000000000000000" pitchFamily="2" charset="2"/>
              </a:rPr>
              <a:t>mio. Mt i 2000</a:t>
            </a:r>
            <a:endParaRPr lang="da-DK" dirty="0"/>
          </a:p>
        </p:txBody>
      </p:sp>
      <p:sp>
        <p:nvSpPr>
          <p:cNvPr id="6" name="Plus 5"/>
          <p:cNvSpPr/>
          <p:nvPr/>
        </p:nvSpPr>
        <p:spPr>
          <a:xfrm>
            <a:off x="493059" y="4580965"/>
            <a:ext cx="345141" cy="3406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Minus 6"/>
          <p:cNvSpPr/>
          <p:nvPr/>
        </p:nvSpPr>
        <p:spPr>
          <a:xfrm>
            <a:off x="493059" y="5795665"/>
            <a:ext cx="345141" cy="2510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1066800" y="5459506"/>
            <a:ext cx="6813853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Voldsom stigning i forbrug af kunstvanding, kunstgødning og pesticider</a:t>
            </a:r>
            <a:br>
              <a:rPr lang="da-DK" dirty="0"/>
            </a:br>
            <a:r>
              <a:rPr lang="da-DK" dirty="0">
                <a:sym typeface="Wingdings" panose="05000000000000000000" pitchFamily="2" charset="2"/>
              </a:rPr>
              <a:t> ødelæggelse af </a:t>
            </a:r>
            <a:r>
              <a:rPr lang="da-DK" u="sng" dirty="0">
                <a:sym typeface="Wingdings" panose="05000000000000000000" pitchFamily="2" charset="2"/>
              </a:rPr>
              <a:t>jorden</a:t>
            </a:r>
            <a:r>
              <a:rPr lang="da-DK" dirty="0">
                <a:sym typeface="Wingdings" panose="05000000000000000000" pitchFamily="2" charset="2"/>
              </a:rPr>
              <a:t> (til saltning pga. kunstvanding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øget surhed pga. gødning) + voldsom forurening af </a:t>
            </a:r>
            <a:r>
              <a:rPr lang="da-DK" u="sng" dirty="0">
                <a:sym typeface="Wingdings" panose="05000000000000000000" pitchFamily="2" charset="2"/>
              </a:rPr>
              <a:t>vandmiljøet</a:t>
            </a:r>
            <a:r>
              <a:rPr lang="da-DK" dirty="0">
                <a:sym typeface="Wingdings" panose="05000000000000000000" pitchFamily="2" charset="2"/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137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Mere ris-terresser i Kina</a:t>
            </a:r>
          </a:p>
        </p:txBody>
      </p:sp>
      <p:pic>
        <p:nvPicPr>
          <p:cNvPr id="3" name="Picture 4" descr="http://3.bp.blogspot.com/-PCCMngu3sFI/T0q5I3roXhI/AAAAAAAA6gw/8OjfqMCxWV4/s640/FEB26.2012.GuilinChinaScenery+%28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2925"/>
            <a:ext cx="6096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kstfelt 3"/>
          <p:cNvSpPr txBox="1">
            <a:spLocks noChangeArrowheads="1"/>
          </p:cNvSpPr>
          <p:nvPr/>
        </p:nvSpPr>
        <p:spPr bwMode="auto">
          <a:xfrm>
            <a:off x="9779000" y="20018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Guillin- China</a:t>
            </a:r>
          </a:p>
        </p:txBody>
      </p:sp>
      <p:pic>
        <p:nvPicPr>
          <p:cNvPr id="2050" name="Picture 2" descr="http://avw4yk.files.wordpress.com/2011/11/ri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554163"/>
            <a:ext cx="5476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ncient wonder: The terraces were constructed by the Hani people, who make up the majority of Yuanyang's population, about 1,300 years 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1554163"/>
            <a:ext cx="7681912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7078663" y="596900"/>
            <a:ext cx="3922712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Kina har 20% af verdensbefolkningen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men kun 7 % af verdens landbrugsareal</a:t>
            </a:r>
          </a:p>
        </p:txBody>
      </p:sp>
    </p:spTree>
    <p:extLst>
      <p:ext uri="{BB962C8B-B14F-4D97-AF65-F5344CB8AC3E}">
        <p14:creationId xmlns:p14="http://schemas.microsoft.com/office/powerpoint/2010/main" val="36805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Kostsammensætning</a:t>
            </a:r>
            <a:r>
              <a:rPr lang="da-DK" altLang="da-DK" sz="6000" b="1" dirty="0"/>
              <a:t> </a:t>
            </a:r>
            <a:endParaRPr lang="da-DK" altLang="da-DK" b="1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Kalorier, animalsk og vegetabilsk kost ….</a:t>
            </a:r>
          </a:p>
        </p:txBody>
      </p:sp>
    </p:spTree>
    <p:extLst>
      <p:ext uri="{BB962C8B-B14F-4D97-AF65-F5344CB8AC3E}">
        <p14:creationId xmlns:p14="http://schemas.microsoft.com/office/powerpoint/2010/main" val="17610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/>
              <a:t>Kostsammensætning</a:t>
            </a:r>
          </a:p>
        </p:txBody>
      </p:sp>
      <p:pic>
        <p:nvPicPr>
          <p:cNvPr id="1026" name="Picture 2" descr="http://frberg-hf.dk/intranet/geo/erhvervsgeo/foedevarer/fig-7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501775"/>
            <a:ext cx="4343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frberg-hf.dk/intranet/geo/erhvervsgeo/foedevarer/fig-7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501775"/>
            <a:ext cx="3089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9334500" y="1501775"/>
            <a:ext cx="2324100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Hvad kan forklaringen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være på det høje korn-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forbrug i USA?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331325" y="2678113"/>
            <a:ext cx="2535238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Hvorfor spiser kineserne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primært svinekød ?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(Se tabel 7.6 i teksten) 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2970213" y="6070600"/>
            <a:ext cx="5780087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dirty="0">
                <a:latin typeface="+mn-lt"/>
              </a:rPr>
              <a:t>Kostsammensætning i udvalgte lande 1961-2011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  <a:hlinkClick r:id="rId4"/>
              </a:rPr>
              <a:t>http://www.nationalgeographic.com/what-the-world-eats/</a:t>
            </a:r>
            <a:r>
              <a:rPr lang="da-DK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12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241" y="29782"/>
            <a:ext cx="10515600" cy="1256684"/>
          </a:xfrm>
        </p:spPr>
        <p:txBody>
          <a:bodyPr/>
          <a:lstStyle/>
          <a:p>
            <a:r>
              <a:rPr lang="da-DK" dirty="0"/>
              <a:t>Kostsammensætning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27430" y="4701726"/>
          <a:ext cx="7330120" cy="131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120">
                  <a:extLst>
                    <a:ext uri="{9D8B030D-6E8A-4147-A177-3AD203B41FA5}">
                      <a16:colId xmlns:a16="http://schemas.microsoft.com/office/drawing/2014/main" val="25324556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7567074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44337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71005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742417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877842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329629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183158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43722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Korn 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i alt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Oksekød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Svinekød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Høns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mælk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Fisk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Fedt og 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sukker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Kcal. </a:t>
                      </a:r>
                      <a:br>
                        <a:rPr lang="da-DK" sz="1400">
                          <a:effectLst/>
                        </a:rPr>
                      </a:b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82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USA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291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100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76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141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740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59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266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3640 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1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Kina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418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13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98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33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89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3070 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08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Japan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286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25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52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195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147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145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2720 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669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Indien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416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220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129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2460 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623088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969241" y="3988893"/>
            <a:ext cx="49814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Forbrug korn og animalske produkter – </a:t>
            </a:r>
            <a:br>
              <a:rPr lang="da-DK" dirty="0"/>
            </a:br>
            <a:r>
              <a:rPr lang="da-DK" b="1" dirty="0"/>
              <a:t>gram pr dag pr person, dagligt kcal pr. </a:t>
            </a:r>
            <a:r>
              <a:rPr lang="da-DK" b="1" dirty="0" err="1"/>
              <a:t>indb</a:t>
            </a:r>
            <a:r>
              <a:rPr lang="da-DK" b="1" dirty="0"/>
              <a:t>. (2011)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969241" y="6071423"/>
            <a:ext cx="379142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Kilde: </a:t>
            </a:r>
            <a:r>
              <a:rPr lang="da-DK" sz="1050" u="sng" dirty="0">
                <a:hlinkClick r:id="rId2"/>
              </a:rPr>
              <a:t>http://www.nationalgeographic.com/what-the-world-eats/</a:t>
            </a:r>
            <a:r>
              <a:rPr lang="da-DK" sz="1050" dirty="0"/>
              <a:t>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969241" y="1540381"/>
          <a:ext cx="6388100" cy="2197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314909148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670681316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3287784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989677872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168516379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57005277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340223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Somalia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Kina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USA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44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3313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Dagligt </a:t>
                      </a:r>
                      <a:r>
                        <a:rPr lang="da-DK" sz="1100" u="sng">
                          <a:effectLst/>
                        </a:rPr>
                        <a:t>kalorieforbrug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1794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1695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1415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3073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2882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3641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03569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Korn</a:t>
                      </a:r>
                      <a:r>
                        <a:rPr lang="da-DK" sz="1100">
                          <a:effectLst/>
                        </a:rPr>
                        <a:t> i % af kalorieforbrug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609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Grøntsager</a:t>
                      </a:r>
                      <a:r>
                        <a:rPr lang="da-DK" sz="1100">
                          <a:effectLst/>
                        </a:rPr>
                        <a:t> i % af kcal. forbrug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90631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Kød</a:t>
                      </a:r>
                      <a:r>
                        <a:rPr lang="da-DK" sz="1100">
                          <a:effectLst/>
                        </a:rPr>
                        <a:t> i % af kcal. 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1369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Mejeriprodukter og æg i 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67286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Sukker og fedt</a:t>
                      </a:r>
                      <a:r>
                        <a:rPr lang="da-DK" sz="1100">
                          <a:effectLst/>
                        </a:rPr>
                        <a:t> i % af kcal. 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37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38515"/>
                  </a:ext>
                </a:extLst>
              </a:tr>
            </a:tbl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7764087" y="1542907"/>
            <a:ext cx="4362220" cy="2308324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karakteristisk for </a:t>
            </a:r>
            <a:r>
              <a:rPr lang="da-DK" dirty="0" err="1"/>
              <a:t>udv</a:t>
            </a:r>
            <a:r>
              <a:rPr lang="da-DK" dirty="0"/>
              <a:t>. i </a:t>
            </a:r>
            <a:br>
              <a:rPr lang="da-DK" dirty="0"/>
            </a:br>
            <a:r>
              <a:rPr lang="da-DK" dirty="0"/>
              <a:t>kcal. forbruget i de tre lande?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karakteristisk de enkelte landes</a:t>
            </a:r>
            <a:br>
              <a:rPr lang="da-DK" dirty="0"/>
            </a:br>
            <a:r>
              <a:rPr lang="da-DK" dirty="0"/>
              <a:t>kostsammensætningen?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Hvem har umiddelbart den sundeste </a:t>
            </a:r>
            <a:br>
              <a:rPr lang="da-DK" dirty="0"/>
            </a:br>
            <a:r>
              <a:rPr lang="da-DK" dirty="0"/>
              <a:t>kostsammensætning?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ændringer er bemærkelsesværdige</a:t>
            </a:r>
            <a:br>
              <a:rPr lang="da-DK" dirty="0"/>
            </a:br>
            <a:r>
              <a:rPr lang="da-DK" dirty="0"/>
              <a:t>i </a:t>
            </a:r>
            <a:r>
              <a:rPr lang="da-DK" dirty="0" err="1"/>
              <a:t>peridoen</a:t>
            </a:r>
            <a:r>
              <a:rPr lang="da-DK" dirty="0"/>
              <a:t> 1961-2011?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969241" y="1135051"/>
            <a:ext cx="610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Kcal. forbrug pr </a:t>
            </a:r>
            <a:r>
              <a:rPr lang="da-DK" dirty="0" err="1"/>
              <a:t>indb</a:t>
            </a:r>
            <a:r>
              <a:rPr lang="da-DK" dirty="0"/>
              <a:t>. + kostsammensætning i % 1961 og 2011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8534400" y="4701726"/>
            <a:ext cx="3465436" cy="923330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karakteristisk for de fire</a:t>
            </a:r>
            <a:br>
              <a:rPr lang="da-DK" dirty="0"/>
            </a:br>
            <a:r>
              <a:rPr lang="da-DK" dirty="0"/>
              <a:t>landes kostsammensætning?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32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241" y="29782"/>
            <a:ext cx="10515600" cy="1256684"/>
          </a:xfrm>
        </p:spPr>
        <p:txBody>
          <a:bodyPr/>
          <a:lstStyle/>
          <a:p>
            <a:r>
              <a:rPr lang="da-DK" dirty="0"/>
              <a:t>Kostsammensætning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27430" y="4701726"/>
          <a:ext cx="7330120" cy="131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120">
                  <a:extLst>
                    <a:ext uri="{9D8B030D-6E8A-4147-A177-3AD203B41FA5}">
                      <a16:colId xmlns:a16="http://schemas.microsoft.com/office/drawing/2014/main" val="25324556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7567074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44337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71005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742417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877842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329629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11831583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43722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Korn 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i alt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Oksekød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Svinekød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Høns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mælk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Fisk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Fedt og 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sukker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Kcal. </a:t>
                      </a:r>
                      <a:br>
                        <a:rPr lang="da-DK" sz="1400">
                          <a:effectLst/>
                        </a:rPr>
                      </a:b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82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USA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291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100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76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141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740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59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266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3640 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1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Kina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418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13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98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33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85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89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60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3070 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08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Japan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286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25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52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195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147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145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2720 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669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Indien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416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4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5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220</a:t>
                      </a:r>
                      <a:endParaRPr lang="da-DK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16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129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2460 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623088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969241" y="3988893"/>
            <a:ext cx="49814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Forbrug korn og animalske produkter – </a:t>
            </a:r>
            <a:br>
              <a:rPr lang="da-DK" dirty="0"/>
            </a:br>
            <a:r>
              <a:rPr lang="da-DK" b="1" dirty="0"/>
              <a:t>gram pr dag pr person, dagligt kcal pr. </a:t>
            </a:r>
            <a:r>
              <a:rPr lang="da-DK" b="1" dirty="0" err="1"/>
              <a:t>indb</a:t>
            </a:r>
            <a:r>
              <a:rPr lang="da-DK" b="1" dirty="0"/>
              <a:t>. (2011)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969241" y="6071423"/>
            <a:ext cx="379142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Kilde: </a:t>
            </a:r>
            <a:r>
              <a:rPr lang="da-DK" sz="1050" u="sng" dirty="0">
                <a:hlinkClick r:id="rId2"/>
              </a:rPr>
              <a:t>http://www.nationalgeographic.com/what-the-world-eats/</a:t>
            </a:r>
            <a:r>
              <a:rPr lang="da-DK" sz="1050" dirty="0"/>
              <a:t>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969241" y="1540381"/>
          <a:ext cx="6388100" cy="2197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314909148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670681316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3287784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989677872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168516379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57005277"/>
                    </a:ext>
                  </a:extLst>
                </a:gridCol>
                <a:gridCol w="705485">
                  <a:extLst>
                    <a:ext uri="{9D8B030D-6E8A-4147-A177-3AD203B41FA5}">
                      <a16:colId xmlns:a16="http://schemas.microsoft.com/office/drawing/2014/main" val="340223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Somalia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Kina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USA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44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1961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2011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3313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Dagligt </a:t>
                      </a:r>
                      <a:r>
                        <a:rPr lang="da-DK" sz="1100" u="sng">
                          <a:effectLst/>
                        </a:rPr>
                        <a:t>kalorieforbrug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1794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1695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1415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3073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2882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3641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03569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Korn</a:t>
                      </a:r>
                      <a:r>
                        <a:rPr lang="da-DK" sz="1100">
                          <a:effectLst/>
                        </a:rPr>
                        <a:t> i % af kalorieforbrug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57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1609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Grøntsager</a:t>
                      </a:r>
                      <a:r>
                        <a:rPr lang="da-DK" sz="1100">
                          <a:effectLst/>
                        </a:rPr>
                        <a:t> i % af kcal. forbrug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90631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Kød</a:t>
                      </a:r>
                      <a:r>
                        <a:rPr lang="da-DK" sz="1100">
                          <a:effectLst/>
                        </a:rPr>
                        <a:t> i % af kcal. 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1369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Mejeriprodukter og æg i 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31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67286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u="sng">
                          <a:effectLst/>
                        </a:rPr>
                        <a:t>Sukker og fedt</a:t>
                      </a:r>
                      <a:r>
                        <a:rPr lang="da-DK" sz="1100">
                          <a:effectLst/>
                        </a:rPr>
                        <a:t> i % af kcal. forbrug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37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38515"/>
                  </a:ext>
                </a:extLst>
              </a:tr>
            </a:tbl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7764087" y="1542907"/>
            <a:ext cx="4362220" cy="2308324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karakteristisk for </a:t>
            </a:r>
            <a:r>
              <a:rPr lang="da-DK" dirty="0" err="1"/>
              <a:t>udv</a:t>
            </a:r>
            <a:r>
              <a:rPr lang="da-DK" dirty="0"/>
              <a:t>. i </a:t>
            </a:r>
            <a:br>
              <a:rPr lang="da-DK" dirty="0"/>
            </a:br>
            <a:r>
              <a:rPr lang="da-DK" u="sng" dirty="0"/>
              <a:t>kcal. forbruget </a:t>
            </a:r>
            <a:r>
              <a:rPr lang="da-DK" dirty="0"/>
              <a:t>i de tre lande?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karakteristisk de enkelte landes</a:t>
            </a:r>
            <a:br>
              <a:rPr lang="da-DK" dirty="0"/>
            </a:br>
            <a:r>
              <a:rPr lang="da-DK" u="sng" dirty="0"/>
              <a:t>kostsammensætningen</a:t>
            </a:r>
            <a:r>
              <a:rPr lang="da-DK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Hvem har umiddelbart den </a:t>
            </a:r>
            <a:r>
              <a:rPr lang="da-DK" u="sng" dirty="0"/>
              <a:t>sundeste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kostsammensætning?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Hvilke ændringer er </a:t>
            </a:r>
            <a:r>
              <a:rPr lang="da-DK" u="sng" dirty="0"/>
              <a:t>bemærkelsesværdige</a:t>
            </a:r>
            <a:br>
              <a:rPr lang="da-DK" dirty="0"/>
            </a:br>
            <a:r>
              <a:rPr lang="da-DK" dirty="0"/>
              <a:t>i perioden 1961-2011?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969241" y="1135051"/>
            <a:ext cx="6109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Kcal. forbrug pr </a:t>
            </a:r>
            <a:r>
              <a:rPr lang="da-DK" dirty="0" err="1"/>
              <a:t>indb</a:t>
            </a:r>
            <a:r>
              <a:rPr lang="da-DK" dirty="0"/>
              <a:t>. + kostsammensætning i % 1961 og 2011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8534400" y="4701726"/>
            <a:ext cx="3465436" cy="923330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</a:t>
            </a:r>
            <a:r>
              <a:rPr lang="da-DK" u="sng" dirty="0"/>
              <a:t>karakteristisk</a:t>
            </a:r>
            <a:r>
              <a:rPr lang="da-DK" dirty="0"/>
              <a:t> for de fire</a:t>
            </a:r>
            <a:br>
              <a:rPr lang="da-DK" dirty="0"/>
            </a:br>
            <a:r>
              <a:rPr lang="da-DK" dirty="0"/>
              <a:t>landes kostsammensætning?</a:t>
            </a:r>
          </a:p>
          <a:p>
            <a:endParaRPr lang="da-DK" dirty="0"/>
          </a:p>
        </p:txBody>
      </p:sp>
      <p:sp>
        <p:nvSpPr>
          <p:cNvPr id="3" name="Ellipse 2"/>
          <p:cNvSpPr/>
          <p:nvPr/>
        </p:nvSpPr>
        <p:spPr>
          <a:xfrm>
            <a:off x="3281082" y="1999129"/>
            <a:ext cx="1290918" cy="3496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5319211" y="1999129"/>
            <a:ext cx="631522" cy="3496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6762588" y="1999129"/>
            <a:ext cx="631522" cy="3496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>
            <a:off x="3938646" y="3129233"/>
            <a:ext cx="631522" cy="3496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>
            <a:off x="4627547" y="2606137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5350054" y="2870549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6766815" y="3443799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2833661" y="5106010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4444903" y="5093173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5308371" y="5089494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6960523" y="5082846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3610780" y="5337510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/>
          <p:cNvSpPr/>
          <p:nvPr/>
        </p:nvSpPr>
        <p:spPr>
          <a:xfrm>
            <a:off x="6131066" y="5592224"/>
            <a:ext cx="631522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2947725" y="5796772"/>
            <a:ext cx="2128699" cy="31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537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Chinese fastfood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319213"/>
            <a:ext cx="75787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93813"/>
            <a:ext cx="821372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/>
          <p:cNvSpPr txBox="1"/>
          <p:nvPr/>
        </p:nvSpPr>
        <p:spPr>
          <a:xfrm rot="1230611">
            <a:off x="7810500" y="1736725"/>
            <a:ext cx="259715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Kineserne spiser det hele </a:t>
            </a:r>
          </a:p>
        </p:txBody>
      </p:sp>
    </p:spTree>
    <p:extLst>
      <p:ext uri="{BB962C8B-B14F-4D97-AF65-F5344CB8AC3E}">
        <p14:creationId xmlns:p14="http://schemas.microsoft.com/office/powerpoint/2010/main" val="168596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541338" y="56355"/>
            <a:ext cx="10515600" cy="1325563"/>
          </a:xfrm>
        </p:spPr>
        <p:txBody>
          <a:bodyPr/>
          <a:lstStyle/>
          <a:p>
            <a:r>
              <a:rPr lang="da-DK" altLang="da-DK" dirty="0"/>
              <a:t>Fra korn til animalske kost</a:t>
            </a:r>
          </a:p>
        </p:txBody>
      </p:sp>
      <p:pic>
        <p:nvPicPr>
          <p:cNvPr id="15364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04" y="1220974"/>
            <a:ext cx="402431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541338" y="5166193"/>
            <a:ext cx="580707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Hvad er problemet med produktion af animalske fødevarer?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8" y="1220974"/>
            <a:ext cx="6343650" cy="356235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211352" y="3960615"/>
            <a:ext cx="1157689" cy="307777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sz="1400" dirty="0"/>
              <a:t>150 g protein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912357" y="3962202"/>
            <a:ext cx="532518" cy="307777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sz="1400" dirty="0"/>
              <a:t>30 g 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3815715" y="3960615"/>
            <a:ext cx="577402" cy="307777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sz="1400" dirty="0"/>
              <a:t>7,5 g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428304" y="4268392"/>
            <a:ext cx="3756862" cy="646331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Hvilke animalske produkter  er mest </a:t>
            </a:r>
            <a:br>
              <a:rPr lang="da-DK" dirty="0"/>
            </a:br>
            <a:r>
              <a:rPr lang="da-DK" dirty="0"/>
              <a:t>energikrævende (Kcal.) at producere ?</a:t>
            </a:r>
          </a:p>
        </p:txBody>
      </p:sp>
    </p:spTree>
    <p:extLst>
      <p:ext uri="{BB962C8B-B14F-4D97-AF65-F5344CB8AC3E}">
        <p14:creationId xmlns:p14="http://schemas.microsoft.com/office/powerpoint/2010/main" val="260592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C71D3-F15F-4D23-9FF2-868A11FC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Traditionelle &lt;-&gt; moderne produktionsmetoder</a:t>
            </a:r>
            <a:endParaRPr lang="da-DK" dirty="0"/>
          </a:p>
        </p:txBody>
      </p:sp>
      <p:pic>
        <p:nvPicPr>
          <p:cNvPr id="3" name="Picture 2" descr="http://america.pink/images/4/2/0/6/4/0/9/en/1-subsistence-agriculture.jpg">
            <a:extLst>
              <a:ext uri="{FF2B5EF4-FFF2-40B4-BE49-F238E27FC236}">
                <a16:creationId xmlns:a16="http://schemas.microsoft.com/office/drawing/2014/main" id="{250420DC-5E5E-4611-9C5B-D4A4CF74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3" y="1690688"/>
            <a:ext cx="4735083" cy="36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borsen.dk/img/cms/tuksi4/media/nyheder/16_9_large/71/232271_16_9_large_634.jpg">
            <a:extLst>
              <a:ext uri="{FF2B5EF4-FFF2-40B4-BE49-F238E27FC236}">
                <a16:creationId xmlns:a16="http://schemas.microsoft.com/office/drawing/2014/main" id="{5243B7ED-D4AD-4E15-AABE-B2ED11ED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42" y="1690688"/>
            <a:ext cx="6442958" cy="36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C46C1E5-E427-4C15-9A91-E3FE367F7211}"/>
              </a:ext>
            </a:extLst>
          </p:cNvPr>
          <p:cNvSpPr txBox="1"/>
          <p:nvPr/>
        </p:nvSpPr>
        <p:spPr>
          <a:xfrm>
            <a:off x="4341339" y="2569469"/>
            <a:ext cx="2693494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000" dirty="0"/>
              <a:t>Arbejdsproduktivitet …?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EE2069D-60A4-43A0-932F-AA14A6898713}"/>
              </a:ext>
            </a:extLst>
          </p:cNvPr>
          <p:cNvSpPr txBox="1"/>
          <p:nvPr/>
        </p:nvSpPr>
        <p:spPr>
          <a:xfrm>
            <a:off x="4479562" y="3426748"/>
            <a:ext cx="2441630" cy="4001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000" dirty="0"/>
              <a:t>Arealproduktivitet …?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AADFD61-EE2B-4870-A147-17AF1EBCAF93}"/>
              </a:ext>
            </a:extLst>
          </p:cNvPr>
          <p:cNvSpPr txBox="1"/>
          <p:nvPr/>
        </p:nvSpPr>
        <p:spPr>
          <a:xfrm>
            <a:off x="4017702" y="5097630"/>
            <a:ext cx="3462679" cy="70788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000" dirty="0"/>
              <a:t>Vigtigste produktionsfaktorer </a:t>
            </a:r>
            <a:br>
              <a:rPr lang="da-DK" sz="2000" dirty="0"/>
            </a:br>
            <a:r>
              <a:rPr lang="da-DK" sz="2000" dirty="0"/>
              <a:t>Arbejdskraft, jord eller kapital ?</a:t>
            </a:r>
          </a:p>
        </p:txBody>
      </p:sp>
    </p:spTree>
    <p:extLst>
      <p:ext uri="{BB962C8B-B14F-4D97-AF65-F5344CB8AC3E}">
        <p14:creationId xmlns:p14="http://schemas.microsoft.com/office/powerpoint/2010/main" val="323615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Globale </a:t>
            </a:r>
            <a:r>
              <a:rPr lang="da-DK" dirty="0" err="1"/>
              <a:t>købproduktion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838200" y="1690688"/>
            <a:ext cx="6053709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Kommenter fordeling og sammensætning af den animalske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produktion i de forskellige regioner? 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Sammenlign f.eks. Afrika, Amerika og Asien …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a-DK" dirty="0">
              <a:latin typeface="+mn-lt"/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7346670" y="396688"/>
            <a:ext cx="4419600" cy="6438900"/>
            <a:chOff x="7346670" y="396688"/>
            <a:chExt cx="4419600" cy="6438900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670" y="396688"/>
              <a:ext cx="4419600" cy="64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Venstre klammeparentes 4"/>
            <p:cNvSpPr/>
            <p:nvPr/>
          </p:nvSpPr>
          <p:spPr>
            <a:xfrm rot="16200000">
              <a:off x="8207190" y="5132295"/>
              <a:ext cx="152398" cy="53788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Venstre klammeparentes 5"/>
            <p:cNvSpPr/>
            <p:nvPr/>
          </p:nvSpPr>
          <p:spPr>
            <a:xfrm rot="16200000">
              <a:off x="8818988" y="5143454"/>
              <a:ext cx="152398" cy="515564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Venstre klammeparentes 6"/>
            <p:cNvSpPr/>
            <p:nvPr/>
          </p:nvSpPr>
          <p:spPr>
            <a:xfrm rot="16200000">
              <a:off x="10452850" y="5132295"/>
              <a:ext cx="152398" cy="53788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Venstre klammeparentes 7"/>
            <p:cNvSpPr/>
            <p:nvPr/>
          </p:nvSpPr>
          <p:spPr>
            <a:xfrm rot="16200000">
              <a:off x="10990732" y="5132295"/>
              <a:ext cx="152398" cy="53788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Venstre klammeparentes 8"/>
            <p:cNvSpPr/>
            <p:nvPr/>
          </p:nvSpPr>
          <p:spPr>
            <a:xfrm rot="16200000">
              <a:off x="9400502" y="5155711"/>
              <a:ext cx="152398" cy="49105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Venstre klammeparentes 9"/>
            <p:cNvSpPr/>
            <p:nvPr/>
          </p:nvSpPr>
          <p:spPr>
            <a:xfrm rot="16200000">
              <a:off x="9949358" y="5155711"/>
              <a:ext cx="152398" cy="49105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535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09CE3-D808-4E1A-AF5C-F1A6DA35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Komparativ fødevareanalyse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9381D4-EFD5-4FD3-95B6-E8949F0C4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Opgave til aflevering </a:t>
            </a:r>
          </a:p>
        </p:txBody>
      </p:sp>
    </p:spTree>
    <p:extLst>
      <p:ext uri="{BB962C8B-B14F-4D97-AF65-F5344CB8AC3E}">
        <p14:creationId xmlns:p14="http://schemas.microsoft.com/office/powerpoint/2010/main" val="52961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9FB6E-F160-4383-8F1B-1B0A7FB1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33824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Komparativ fødevareanalyse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5DD4E33-594B-4515-BCD2-0E0C436AC6B5}"/>
              </a:ext>
            </a:extLst>
          </p:cNvPr>
          <p:cNvGraphicFramePr>
            <a:graphicFrameLocks noGrp="1"/>
          </p:cNvGraphicFramePr>
          <p:nvPr/>
        </p:nvGraphicFramePr>
        <p:xfrm>
          <a:off x="4371975" y="1339851"/>
          <a:ext cx="6981824" cy="467622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608570">
                  <a:extLst>
                    <a:ext uri="{9D8B030D-6E8A-4147-A177-3AD203B41FA5}">
                      <a16:colId xmlns:a16="http://schemas.microsoft.com/office/drawing/2014/main" val="4022115347"/>
                    </a:ext>
                  </a:extLst>
                </a:gridCol>
                <a:gridCol w="1133133">
                  <a:extLst>
                    <a:ext uri="{9D8B030D-6E8A-4147-A177-3AD203B41FA5}">
                      <a16:colId xmlns:a16="http://schemas.microsoft.com/office/drawing/2014/main" val="2185937770"/>
                    </a:ext>
                  </a:extLst>
                </a:gridCol>
                <a:gridCol w="1133133">
                  <a:extLst>
                    <a:ext uri="{9D8B030D-6E8A-4147-A177-3AD203B41FA5}">
                      <a16:colId xmlns:a16="http://schemas.microsoft.com/office/drawing/2014/main" val="1602781532"/>
                    </a:ext>
                  </a:extLst>
                </a:gridCol>
                <a:gridCol w="1053494">
                  <a:extLst>
                    <a:ext uri="{9D8B030D-6E8A-4147-A177-3AD203B41FA5}">
                      <a16:colId xmlns:a16="http://schemas.microsoft.com/office/drawing/2014/main" val="3628168585"/>
                    </a:ext>
                  </a:extLst>
                </a:gridCol>
                <a:gridCol w="1053494">
                  <a:extLst>
                    <a:ext uri="{9D8B030D-6E8A-4147-A177-3AD203B41FA5}">
                      <a16:colId xmlns:a16="http://schemas.microsoft.com/office/drawing/2014/main" val="3507994466"/>
                    </a:ext>
                  </a:extLst>
                </a:gridCol>
              </a:tblGrid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Danmark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Pakistan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72673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1991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1991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512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Økonomi: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355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2"/>
                        </a:rPr>
                        <a:t>BNP pr indbygger (US $)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33.800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46.700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3.000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5.000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048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3"/>
                        </a:rPr>
                        <a:t>% beskæftiget i landbrug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42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918647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4"/>
                        </a:rPr>
                        <a:t>Opdyrket areal pr indb.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0,16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82458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5"/>
                        </a:rPr>
                        <a:t>Høstudbytte ton Pr. ha.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42291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6"/>
                        </a:rPr>
                        <a:t>Kvælstof kg. pr ha.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92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108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47257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Sundhed og ernæring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114234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7"/>
                        </a:rPr>
                        <a:t>Genms. levealder (M/K)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2026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8"/>
                        </a:rPr>
                        <a:t>Kcal pr indb. pr dag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3.200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3.400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2.400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8895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9"/>
                        </a:rPr>
                        <a:t>Sukker + fedt %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***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96893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0"/>
                        </a:rPr>
                        <a:t>% med diabetes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8,3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094134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1"/>
                        </a:rPr>
                        <a:t>Kød  kg / indb. / år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0339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2"/>
                        </a:rPr>
                        <a:t>Grønsager kg. /indb. / år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872290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3"/>
                        </a:rPr>
                        <a:t>% overvægtige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4656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4"/>
                        </a:rPr>
                        <a:t>% underernærede børn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352945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45F3F124-DE7F-4670-A5B4-073D9EB70B5B}"/>
              </a:ext>
            </a:extLst>
          </p:cNvPr>
          <p:cNvSpPr txBox="1"/>
          <p:nvPr/>
        </p:nvSpPr>
        <p:spPr>
          <a:xfrm>
            <a:off x="838200" y="1709632"/>
            <a:ext cx="37754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Indkomstgruppe? </a:t>
            </a:r>
            <a:r>
              <a:rPr lang="da-DK" sz="1200" dirty="0"/>
              <a:t>(lav-, mellem- højindkomst)</a:t>
            </a:r>
            <a:endParaRPr lang="da-DK" sz="16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F0BBFE1-BBD0-4A27-8272-5B6A84AFF3BA}"/>
              </a:ext>
            </a:extLst>
          </p:cNvPr>
          <p:cNvSpPr txBox="1"/>
          <p:nvPr/>
        </p:nvSpPr>
        <p:spPr>
          <a:xfrm>
            <a:off x="838200" y="2277700"/>
            <a:ext cx="37754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Samfundstype? </a:t>
            </a:r>
            <a:r>
              <a:rPr lang="da-DK" sz="1200" dirty="0"/>
              <a:t>(landbrug-, industri servicesamfund)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AA8985A-4346-4219-8D1C-F30C9CF81621}"/>
              </a:ext>
            </a:extLst>
          </p:cNvPr>
          <p:cNvSpPr txBox="1"/>
          <p:nvPr/>
        </p:nvSpPr>
        <p:spPr>
          <a:xfrm>
            <a:off x="838200" y="2845768"/>
            <a:ext cx="377521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Relativt stort eller lille befolkningspres?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B125341-D5BE-4325-A000-038BF19101F6}"/>
              </a:ext>
            </a:extLst>
          </p:cNvPr>
          <p:cNvSpPr txBox="1"/>
          <p:nvPr/>
        </p:nvSpPr>
        <p:spPr>
          <a:xfrm>
            <a:off x="838200" y="3413836"/>
            <a:ext cx="377521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Høj eller lav arealproduktivitet?</a:t>
            </a:r>
            <a:br>
              <a:rPr lang="da-DK" sz="1600" dirty="0"/>
            </a:br>
            <a:r>
              <a:rPr lang="da-DK" sz="1400" dirty="0"/>
              <a:t>Afspejler det kvælstofforbruget?</a:t>
            </a:r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4FF7F39-FEE3-4E5F-BA10-0251724117A2}"/>
              </a:ext>
            </a:extLst>
          </p:cNvPr>
          <p:cNvSpPr txBox="1"/>
          <p:nvPr/>
        </p:nvSpPr>
        <p:spPr>
          <a:xfrm>
            <a:off x="838200" y="4197348"/>
            <a:ext cx="377521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Kalorieforbrug i forhold til samfundstype</a:t>
            </a:r>
            <a:br>
              <a:rPr lang="da-DK" sz="1600" dirty="0"/>
            </a:br>
            <a:r>
              <a:rPr lang="da-DK" sz="1200" dirty="0"/>
              <a:t>(fysisk eller ikke-fysisk arbejde)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69BC0A6-932F-4DEF-AACC-166C5C727DDD}"/>
              </a:ext>
            </a:extLst>
          </p:cNvPr>
          <p:cNvSpPr txBox="1"/>
          <p:nvPr/>
        </p:nvSpPr>
        <p:spPr>
          <a:xfrm>
            <a:off x="838200" y="4950082"/>
            <a:ext cx="37754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Kostsammensætning : </a:t>
            </a:r>
            <a:r>
              <a:rPr lang="da-DK" sz="1200" dirty="0"/>
              <a:t>vegetabilsk eller animalsk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EF13962-1FE2-4762-A270-882E1AD3C407}"/>
              </a:ext>
            </a:extLst>
          </p:cNvPr>
          <p:cNvSpPr txBox="1"/>
          <p:nvPr/>
        </p:nvSpPr>
        <p:spPr>
          <a:xfrm>
            <a:off x="838200" y="5518149"/>
            <a:ext cx="415382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Ernæringsproblem</a:t>
            </a:r>
            <a:r>
              <a:rPr lang="da-DK" dirty="0"/>
              <a:t>: </a:t>
            </a:r>
            <a:r>
              <a:rPr lang="da-DK" sz="1400" dirty="0"/>
              <a:t>Overvægt eller underernæring?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49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9FB6E-F160-4383-8F1B-1B0A7FB1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35" y="15084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Komparativ fødevareanalyse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5DD4E33-594B-4515-BCD2-0E0C436AC6B5}"/>
              </a:ext>
            </a:extLst>
          </p:cNvPr>
          <p:cNvGraphicFramePr>
            <a:graphicFrameLocks noGrp="1"/>
          </p:cNvGraphicFramePr>
          <p:nvPr/>
        </p:nvGraphicFramePr>
        <p:xfrm>
          <a:off x="4371975" y="1339851"/>
          <a:ext cx="6981824" cy="467622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608570">
                  <a:extLst>
                    <a:ext uri="{9D8B030D-6E8A-4147-A177-3AD203B41FA5}">
                      <a16:colId xmlns:a16="http://schemas.microsoft.com/office/drawing/2014/main" val="4022115347"/>
                    </a:ext>
                  </a:extLst>
                </a:gridCol>
                <a:gridCol w="1133133">
                  <a:extLst>
                    <a:ext uri="{9D8B030D-6E8A-4147-A177-3AD203B41FA5}">
                      <a16:colId xmlns:a16="http://schemas.microsoft.com/office/drawing/2014/main" val="2185937770"/>
                    </a:ext>
                  </a:extLst>
                </a:gridCol>
                <a:gridCol w="1133133">
                  <a:extLst>
                    <a:ext uri="{9D8B030D-6E8A-4147-A177-3AD203B41FA5}">
                      <a16:colId xmlns:a16="http://schemas.microsoft.com/office/drawing/2014/main" val="1602781532"/>
                    </a:ext>
                  </a:extLst>
                </a:gridCol>
                <a:gridCol w="1053494">
                  <a:extLst>
                    <a:ext uri="{9D8B030D-6E8A-4147-A177-3AD203B41FA5}">
                      <a16:colId xmlns:a16="http://schemas.microsoft.com/office/drawing/2014/main" val="3628168585"/>
                    </a:ext>
                  </a:extLst>
                </a:gridCol>
                <a:gridCol w="1053494">
                  <a:extLst>
                    <a:ext uri="{9D8B030D-6E8A-4147-A177-3AD203B41FA5}">
                      <a16:colId xmlns:a16="http://schemas.microsoft.com/office/drawing/2014/main" val="3507994466"/>
                    </a:ext>
                  </a:extLst>
                </a:gridCol>
              </a:tblGrid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Danmark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Pakistan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72673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1991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1991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512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Økonomi: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355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2"/>
                        </a:rPr>
                        <a:t>BNP pr indbygger (US $)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33.800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46.700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3.000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5.000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048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3"/>
                        </a:rPr>
                        <a:t>% beskæftiget i landbrug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42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918647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4"/>
                        </a:rPr>
                        <a:t>Opdyrket areal pr indb.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0,16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82458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5"/>
                        </a:rPr>
                        <a:t>Høstudbytte ton Pr. ha.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42291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6"/>
                        </a:rPr>
                        <a:t>Kvælstof kg. pr ha.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92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108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47257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Sundhed og ernæring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114234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7"/>
                        </a:rPr>
                        <a:t>Genms. levealder (M/K)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2026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8"/>
                        </a:rPr>
                        <a:t>Kcal pr indb. pr dag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3.200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3.400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2.400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8895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9"/>
                        </a:rPr>
                        <a:t>Sukker + fedt %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***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96893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0"/>
                        </a:rPr>
                        <a:t>% med diabetes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8,3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094134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1"/>
                        </a:rPr>
                        <a:t>Kød  kg / indb. / år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0339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2"/>
                        </a:rPr>
                        <a:t>Grønsager kg. /indb. / år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872290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3"/>
                        </a:rPr>
                        <a:t>% overvægtige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4656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4"/>
                        </a:rPr>
                        <a:t>% underernærede børn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352945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45F3F124-DE7F-4670-A5B4-073D9EB70B5B}"/>
              </a:ext>
            </a:extLst>
          </p:cNvPr>
          <p:cNvSpPr txBox="1"/>
          <p:nvPr/>
        </p:nvSpPr>
        <p:spPr>
          <a:xfrm>
            <a:off x="838200" y="1709632"/>
            <a:ext cx="37754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Indkomstgruppe? </a:t>
            </a:r>
            <a:r>
              <a:rPr lang="da-DK" sz="1200" dirty="0"/>
              <a:t>(lav-, mellem- højindkomst)</a:t>
            </a:r>
            <a:endParaRPr lang="da-DK" sz="16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F0BBFE1-BBD0-4A27-8272-5B6A84AFF3BA}"/>
              </a:ext>
            </a:extLst>
          </p:cNvPr>
          <p:cNvSpPr txBox="1"/>
          <p:nvPr/>
        </p:nvSpPr>
        <p:spPr>
          <a:xfrm>
            <a:off x="838200" y="2277700"/>
            <a:ext cx="37754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Samfundstype? </a:t>
            </a:r>
            <a:r>
              <a:rPr lang="da-DK" sz="1200" dirty="0"/>
              <a:t>(landbrug-, industri servicesamfund)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AA8985A-4346-4219-8D1C-F30C9CF81621}"/>
              </a:ext>
            </a:extLst>
          </p:cNvPr>
          <p:cNvSpPr txBox="1"/>
          <p:nvPr/>
        </p:nvSpPr>
        <p:spPr>
          <a:xfrm>
            <a:off x="838200" y="2845768"/>
            <a:ext cx="377521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Relativt stort eller lille befolkningspres?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B125341-D5BE-4325-A000-038BF19101F6}"/>
              </a:ext>
            </a:extLst>
          </p:cNvPr>
          <p:cNvSpPr txBox="1"/>
          <p:nvPr/>
        </p:nvSpPr>
        <p:spPr>
          <a:xfrm>
            <a:off x="838200" y="3413836"/>
            <a:ext cx="377521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Høj eller lav arealproduktivitet?</a:t>
            </a:r>
            <a:br>
              <a:rPr lang="da-DK" sz="1600" dirty="0"/>
            </a:br>
            <a:r>
              <a:rPr lang="da-DK" sz="1400" dirty="0"/>
              <a:t>Afspejler det kvælstofforbruget?</a:t>
            </a:r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4FF7F39-FEE3-4E5F-BA10-0251724117A2}"/>
              </a:ext>
            </a:extLst>
          </p:cNvPr>
          <p:cNvSpPr txBox="1"/>
          <p:nvPr/>
        </p:nvSpPr>
        <p:spPr>
          <a:xfrm>
            <a:off x="838200" y="4197348"/>
            <a:ext cx="377521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Kalorieforbrug i forhold til samfundstype</a:t>
            </a:r>
            <a:br>
              <a:rPr lang="da-DK" sz="1600" dirty="0"/>
            </a:br>
            <a:r>
              <a:rPr lang="da-DK" sz="1200" dirty="0"/>
              <a:t>(fysisk eller ikke-fysisk arbejde)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69BC0A6-932F-4DEF-AACC-166C5C727DDD}"/>
              </a:ext>
            </a:extLst>
          </p:cNvPr>
          <p:cNvSpPr txBox="1"/>
          <p:nvPr/>
        </p:nvSpPr>
        <p:spPr>
          <a:xfrm>
            <a:off x="838200" y="4950082"/>
            <a:ext cx="377545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Kostsammensætning : </a:t>
            </a:r>
            <a:r>
              <a:rPr lang="da-DK" sz="1200" dirty="0"/>
              <a:t>vegetabilsk eller animalsk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EF13962-1FE2-4762-A270-882E1AD3C407}"/>
              </a:ext>
            </a:extLst>
          </p:cNvPr>
          <p:cNvSpPr txBox="1"/>
          <p:nvPr/>
        </p:nvSpPr>
        <p:spPr>
          <a:xfrm>
            <a:off x="838200" y="5518149"/>
            <a:ext cx="415382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1600" dirty="0"/>
              <a:t>Ernæringsproblem</a:t>
            </a:r>
            <a:r>
              <a:rPr lang="da-DK" dirty="0"/>
              <a:t>: </a:t>
            </a:r>
            <a:r>
              <a:rPr lang="da-DK" sz="1400" dirty="0"/>
              <a:t>Overvægt eller underernæring?</a:t>
            </a:r>
            <a:endParaRPr lang="da-DK" dirty="0"/>
          </a:p>
        </p:txBody>
      </p:sp>
      <p:sp>
        <p:nvSpPr>
          <p:cNvPr id="3" name="Pil: venstre-højre 2">
            <a:extLst>
              <a:ext uri="{FF2B5EF4-FFF2-40B4-BE49-F238E27FC236}">
                <a16:creationId xmlns:a16="http://schemas.microsoft.com/office/drawing/2014/main" id="{0D11CC60-473B-4012-B1C7-0765BD83CEC9}"/>
              </a:ext>
            </a:extLst>
          </p:cNvPr>
          <p:cNvSpPr/>
          <p:nvPr/>
        </p:nvSpPr>
        <p:spPr>
          <a:xfrm>
            <a:off x="7764255" y="1549771"/>
            <a:ext cx="766353" cy="47897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00" dirty="0"/>
              <a:t>Sammen</a:t>
            </a:r>
            <a:br>
              <a:rPr lang="da-DK" sz="700" dirty="0"/>
            </a:br>
            <a:r>
              <a:rPr lang="da-DK" sz="700" dirty="0"/>
              <a:t>ligne</a:t>
            </a:r>
          </a:p>
        </p:txBody>
      </p:sp>
      <p:sp>
        <p:nvSpPr>
          <p:cNvPr id="12" name="Pil: venstre-højre 11">
            <a:extLst>
              <a:ext uri="{FF2B5EF4-FFF2-40B4-BE49-F238E27FC236}">
                <a16:creationId xmlns:a16="http://schemas.microsoft.com/office/drawing/2014/main" id="{ECED5D94-7AF5-40B0-AC75-70E2E2D56E20}"/>
              </a:ext>
            </a:extLst>
          </p:cNvPr>
          <p:cNvSpPr/>
          <p:nvPr/>
        </p:nvSpPr>
        <p:spPr>
          <a:xfrm>
            <a:off x="8673737" y="1001486"/>
            <a:ext cx="1245326" cy="5860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sammenlign</a:t>
            </a:r>
          </a:p>
        </p:txBody>
      </p:sp>
      <p:sp>
        <p:nvSpPr>
          <p:cNvPr id="13" name="Pil: venstre-højre 12">
            <a:extLst>
              <a:ext uri="{FF2B5EF4-FFF2-40B4-BE49-F238E27FC236}">
                <a16:creationId xmlns:a16="http://schemas.microsoft.com/office/drawing/2014/main" id="{0154AE1E-497B-4E21-96ED-D9FBBF1527BE}"/>
              </a:ext>
            </a:extLst>
          </p:cNvPr>
          <p:cNvSpPr/>
          <p:nvPr/>
        </p:nvSpPr>
        <p:spPr>
          <a:xfrm rot="5400000">
            <a:off x="3213835" y="3692208"/>
            <a:ext cx="3675504" cy="6807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Korrelation?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FF60D25-55D5-45C9-B86E-21BC24B1176D}"/>
              </a:ext>
            </a:extLst>
          </p:cNvPr>
          <p:cNvSpPr/>
          <p:nvPr/>
        </p:nvSpPr>
        <p:spPr>
          <a:xfrm>
            <a:off x="366040" y="1382598"/>
            <a:ext cx="400595" cy="406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03DC8D2-0A27-47C3-AE82-BE670F8C5A82}"/>
              </a:ext>
            </a:extLst>
          </p:cNvPr>
          <p:cNvSpPr/>
          <p:nvPr/>
        </p:nvSpPr>
        <p:spPr>
          <a:xfrm>
            <a:off x="7292095" y="1208088"/>
            <a:ext cx="400595" cy="406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7319A0A-7873-4957-B2A4-8AD05F579EED}"/>
              </a:ext>
            </a:extLst>
          </p:cNvPr>
          <p:cNvSpPr/>
          <p:nvPr/>
        </p:nvSpPr>
        <p:spPr>
          <a:xfrm>
            <a:off x="5051588" y="1739438"/>
            <a:ext cx="400595" cy="406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A1CF521-49EE-4E04-942F-113CBE85077E}"/>
              </a:ext>
            </a:extLst>
          </p:cNvPr>
          <p:cNvSpPr/>
          <p:nvPr/>
        </p:nvSpPr>
        <p:spPr>
          <a:xfrm>
            <a:off x="9096102" y="638596"/>
            <a:ext cx="400595" cy="406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372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9FB6E-F160-4383-8F1B-1B0A7FB1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1" y="107037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Komparativ fødevareanalyse (korrelation)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5DD4E33-594B-4515-BCD2-0E0C436AC6B5}"/>
              </a:ext>
            </a:extLst>
          </p:cNvPr>
          <p:cNvGraphicFramePr>
            <a:graphicFrameLocks noGrp="1"/>
          </p:cNvGraphicFramePr>
          <p:nvPr/>
        </p:nvGraphicFramePr>
        <p:xfrm>
          <a:off x="4371975" y="1339851"/>
          <a:ext cx="6981824" cy="467622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608570">
                  <a:extLst>
                    <a:ext uri="{9D8B030D-6E8A-4147-A177-3AD203B41FA5}">
                      <a16:colId xmlns:a16="http://schemas.microsoft.com/office/drawing/2014/main" val="4022115347"/>
                    </a:ext>
                  </a:extLst>
                </a:gridCol>
                <a:gridCol w="1133133">
                  <a:extLst>
                    <a:ext uri="{9D8B030D-6E8A-4147-A177-3AD203B41FA5}">
                      <a16:colId xmlns:a16="http://schemas.microsoft.com/office/drawing/2014/main" val="2185937770"/>
                    </a:ext>
                  </a:extLst>
                </a:gridCol>
                <a:gridCol w="1133133">
                  <a:extLst>
                    <a:ext uri="{9D8B030D-6E8A-4147-A177-3AD203B41FA5}">
                      <a16:colId xmlns:a16="http://schemas.microsoft.com/office/drawing/2014/main" val="1602781532"/>
                    </a:ext>
                  </a:extLst>
                </a:gridCol>
                <a:gridCol w="1053494">
                  <a:extLst>
                    <a:ext uri="{9D8B030D-6E8A-4147-A177-3AD203B41FA5}">
                      <a16:colId xmlns:a16="http://schemas.microsoft.com/office/drawing/2014/main" val="3628168585"/>
                    </a:ext>
                  </a:extLst>
                </a:gridCol>
                <a:gridCol w="1053494">
                  <a:extLst>
                    <a:ext uri="{9D8B030D-6E8A-4147-A177-3AD203B41FA5}">
                      <a16:colId xmlns:a16="http://schemas.microsoft.com/office/drawing/2014/main" val="3507994466"/>
                    </a:ext>
                  </a:extLst>
                </a:gridCol>
              </a:tblGrid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Danmark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Pakistan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72673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1991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1991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512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Økonomi: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355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2"/>
                        </a:rPr>
                        <a:t>BNP pr indbygger (US $)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33.800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46.700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3.000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5.000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048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3"/>
                        </a:rPr>
                        <a:t>% beskæftiget i landbrug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42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918647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4"/>
                        </a:rPr>
                        <a:t>Opdyrket areal pr indb.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0,28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0,16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82458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5"/>
                        </a:rPr>
                        <a:t>Høstudbytte ton Pr. ha.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42291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6"/>
                        </a:rPr>
                        <a:t>Kvælstof kg. pr ha.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92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108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47257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Sundhed og ernæring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114234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7"/>
                        </a:rPr>
                        <a:t>Genms. levealder (M/K)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81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2026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8"/>
                        </a:rPr>
                        <a:t>Kcal pr </a:t>
                      </a:r>
                      <a:r>
                        <a:rPr lang="da-DK" sz="11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8"/>
                        </a:rPr>
                        <a:t>indb</a:t>
                      </a:r>
                      <a:r>
                        <a:rPr lang="da-DK" sz="11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8"/>
                        </a:rPr>
                        <a:t>. pr dag</a:t>
                      </a:r>
                      <a:endParaRPr lang="da-DK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3.200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3.400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2.400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8895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9"/>
                        </a:rPr>
                        <a:t>Sukker + fedt %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***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96893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0"/>
                        </a:rPr>
                        <a:t>% med diabetes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8,3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094134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1"/>
                        </a:rPr>
                        <a:t>Kød  kg / indb. / år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03392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2"/>
                        </a:rPr>
                        <a:t>Grønsager kg. /indb. / år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872290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3"/>
                        </a:rPr>
                        <a:t>% overvægtige</a:t>
                      </a:r>
                      <a:r>
                        <a:rPr lang="da-DK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46565"/>
                  </a:ext>
                </a:extLst>
              </a:tr>
              <a:tr h="2559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linkClick r:id="rId14"/>
                        </a:rPr>
                        <a:t>% underernærede børn</a:t>
                      </a:r>
                      <a:endParaRPr lang="da-DK" sz="11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155433" marT="51811" marB="51811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55</a:t>
                      </a:r>
                      <a:endParaRPr lang="da-DK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</a:t>
                      </a:r>
                      <a:endParaRPr lang="da-DK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3622" marR="38858" marT="51811" marB="51811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352945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CE574AAA-4D9C-46F4-9345-EFE24BF7EB89}"/>
              </a:ext>
            </a:extLst>
          </p:cNvPr>
          <p:cNvSpPr txBox="1"/>
          <p:nvPr/>
        </p:nvSpPr>
        <p:spPr>
          <a:xfrm>
            <a:off x="455960" y="1237159"/>
            <a:ext cx="458631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Find </a:t>
            </a:r>
            <a:r>
              <a:rPr lang="da-DK" b="1" u="sng" dirty="0"/>
              <a:t>korrelation</a:t>
            </a:r>
            <a:r>
              <a:rPr lang="da-DK" dirty="0"/>
              <a:t> ( sammenhæng) mellem data, </a:t>
            </a:r>
            <a:br>
              <a:rPr lang="da-DK" dirty="0"/>
            </a:br>
            <a:r>
              <a:rPr lang="da-DK" dirty="0"/>
              <a:t>som f.eks. følgende: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45C2636-1CD1-437F-945D-D67FF0F2CE45}"/>
              </a:ext>
            </a:extLst>
          </p:cNvPr>
          <p:cNvSpPr txBox="1"/>
          <p:nvPr/>
        </p:nvSpPr>
        <p:spPr>
          <a:xfrm>
            <a:off x="442082" y="2223106"/>
            <a:ext cx="41108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Mellem BNP og % beskæftiget i landbrug?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5B604D2-0048-471B-B3F3-E0B0C5E3D121}"/>
              </a:ext>
            </a:extLst>
          </p:cNvPr>
          <p:cNvSpPr txBox="1"/>
          <p:nvPr/>
        </p:nvSpPr>
        <p:spPr>
          <a:xfrm>
            <a:off x="442082" y="3493297"/>
            <a:ext cx="36211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Høstudbytte og forbrug af kvælstof?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0A56155-D6CC-4412-AFC4-1DC8DE197486}"/>
              </a:ext>
            </a:extLst>
          </p:cNvPr>
          <p:cNvSpPr txBox="1"/>
          <p:nvPr/>
        </p:nvSpPr>
        <p:spPr>
          <a:xfrm>
            <a:off x="441281" y="2868516"/>
            <a:ext cx="462934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Opdyrket areal pr </a:t>
            </a:r>
            <a:r>
              <a:rPr lang="da-DK" dirty="0" err="1"/>
              <a:t>indb</a:t>
            </a:r>
            <a:r>
              <a:rPr lang="da-DK" dirty="0"/>
              <a:t>. og forbrug af kvælstof?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8716699-D2DD-4598-810E-419B2B497E4A}"/>
              </a:ext>
            </a:extLst>
          </p:cNvPr>
          <p:cNvSpPr txBox="1"/>
          <p:nvPr/>
        </p:nvSpPr>
        <p:spPr>
          <a:xfrm>
            <a:off x="442082" y="4118078"/>
            <a:ext cx="26707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BNP pr </a:t>
            </a:r>
            <a:r>
              <a:rPr lang="da-DK" dirty="0" err="1"/>
              <a:t>indb</a:t>
            </a:r>
            <a:r>
              <a:rPr lang="da-DK" dirty="0"/>
              <a:t>. og levealder?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3C25F9E-67A5-4511-B913-3C4E4B904BC3}"/>
              </a:ext>
            </a:extLst>
          </p:cNvPr>
          <p:cNvSpPr txBox="1"/>
          <p:nvPr/>
        </p:nvSpPr>
        <p:spPr>
          <a:xfrm>
            <a:off x="455960" y="4742859"/>
            <a:ext cx="26707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BNP pr </a:t>
            </a:r>
            <a:r>
              <a:rPr lang="da-DK" dirty="0" err="1"/>
              <a:t>indb</a:t>
            </a:r>
            <a:r>
              <a:rPr lang="da-DK" dirty="0"/>
              <a:t>. og levealder?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0CE794C-4B12-4BFA-B43E-7E1A1CC8EF84}"/>
              </a:ext>
            </a:extLst>
          </p:cNvPr>
          <p:cNvSpPr txBox="1"/>
          <p:nvPr/>
        </p:nvSpPr>
        <p:spPr>
          <a:xfrm>
            <a:off x="440377" y="5350892"/>
            <a:ext cx="46019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Sukker / fedt / kød og diabetes </a:t>
            </a:r>
            <a:r>
              <a:rPr lang="da-DK" i="1" dirty="0"/>
              <a:t>eller</a:t>
            </a:r>
            <a:r>
              <a:rPr lang="da-DK" dirty="0"/>
              <a:t> overvægt?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240CE008-27A1-4BA3-86F9-15B648DDBE4F}"/>
              </a:ext>
            </a:extLst>
          </p:cNvPr>
          <p:cNvSpPr txBox="1"/>
          <p:nvPr/>
        </p:nvSpPr>
        <p:spPr>
          <a:xfrm>
            <a:off x="455960" y="5958925"/>
            <a:ext cx="38558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Kcal. Forbrug og antal underernærede?</a:t>
            </a:r>
          </a:p>
        </p:txBody>
      </p:sp>
    </p:spTree>
    <p:extLst>
      <p:ext uri="{BB962C8B-B14F-4D97-AF65-F5344CB8AC3E}">
        <p14:creationId xmlns:p14="http://schemas.microsoft.com/office/powerpoint/2010/main" val="118414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438C1-57DE-4EB0-9465-88150E06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765" y="49764"/>
            <a:ext cx="8227423" cy="1325563"/>
          </a:xfrm>
        </p:spPr>
        <p:txBody>
          <a:bodyPr/>
          <a:lstStyle/>
          <a:p>
            <a:r>
              <a:rPr lang="da-DK" dirty="0"/>
              <a:t>Konklusion på fødevareanalyse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9C0B3AE-6BD1-4AD1-820D-03EC616FA51C}"/>
              </a:ext>
            </a:extLst>
          </p:cNvPr>
          <p:cNvSpPr txBox="1"/>
          <p:nvPr/>
        </p:nvSpPr>
        <p:spPr>
          <a:xfrm>
            <a:off x="3125311" y="1506022"/>
            <a:ext cx="4624536" cy="369332"/>
          </a:xfrm>
          <a:prstGeom prst="rect">
            <a:avLst/>
          </a:prstGeom>
          <a:solidFill>
            <a:srgbClr val="CEF99B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Er der nogle generelle sammenhænge mellem: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181961E-607A-4988-A5CB-358EB0BC3CA4}"/>
              </a:ext>
            </a:extLst>
          </p:cNvPr>
          <p:cNvSpPr txBox="1"/>
          <p:nvPr/>
        </p:nvSpPr>
        <p:spPr>
          <a:xfrm>
            <a:off x="3494836" y="2317073"/>
            <a:ext cx="38854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Landegrupper og ernæringsproblemer?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6AED567-7F02-4F81-ADDB-E87A0627DCB9}"/>
              </a:ext>
            </a:extLst>
          </p:cNvPr>
          <p:cNvSpPr txBox="1"/>
          <p:nvPr/>
        </p:nvSpPr>
        <p:spPr>
          <a:xfrm>
            <a:off x="3494836" y="3244334"/>
            <a:ext cx="388407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Landegrupper og kostsammensætning?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55E2253-CDA5-49CF-AD2D-253493599DBD}"/>
              </a:ext>
            </a:extLst>
          </p:cNvPr>
          <p:cNvSpPr txBox="1"/>
          <p:nvPr/>
        </p:nvSpPr>
        <p:spPr>
          <a:xfrm>
            <a:off x="3428028" y="4171595"/>
            <a:ext cx="401770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Kostsammensætning og landbrugsareal /</a:t>
            </a:r>
            <a:br>
              <a:rPr lang="da-DK" dirty="0"/>
            </a:br>
            <a:r>
              <a:rPr lang="da-DK" dirty="0"/>
              <a:t>befolkningspresset på jorden?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7736626-368F-4DB4-90C5-255AC42C6F1C}"/>
              </a:ext>
            </a:extLst>
          </p:cNvPr>
          <p:cNvSpPr txBox="1"/>
          <p:nvPr/>
        </p:nvSpPr>
        <p:spPr>
          <a:xfrm>
            <a:off x="2930711" y="5191189"/>
            <a:ext cx="53142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Hvad er argumenterne imod en animalsk baseret kost?</a:t>
            </a:r>
          </a:p>
        </p:txBody>
      </p:sp>
    </p:spTree>
    <p:extLst>
      <p:ext uri="{BB962C8B-B14F-4D97-AF65-F5344CB8AC3E}">
        <p14:creationId xmlns:p14="http://schemas.microsoft.com/office/powerpoint/2010/main" val="311621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Landbrugspolitik &amp; globalisering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11580F-1649-4F62-8FF0-FD9521FD1461}"/>
              </a:ext>
            </a:extLst>
          </p:cNvPr>
          <p:cNvSpPr txBox="1"/>
          <p:nvPr/>
        </p:nvSpPr>
        <p:spPr>
          <a:xfrm rot="21252908">
            <a:off x="1804946" y="2072230"/>
            <a:ext cx="7702558" cy="830997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4800" dirty="0">
                <a:solidFill>
                  <a:schemeClr val="bg1"/>
                </a:solidFill>
              </a:rPr>
              <a:t>Dette anvendes ikke i 2019-20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/>
              <a:t>Hvad er EF og EU? </a:t>
            </a:r>
          </a:p>
        </p:txBody>
      </p:sp>
      <p:sp>
        <p:nvSpPr>
          <p:cNvPr id="49155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821509" y="1541462"/>
            <a:ext cx="9385300" cy="4351337"/>
          </a:xfrm>
        </p:spPr>
        <p:txBody>
          <a:bodyPr/>
          <a:lstStyle/>
          <a:p>
            <a:r>
              <a:rPr lang="da-DK" altLang="da-DK" dirty="0"/>
              <a:t>1957 – EF (Europæiske Fællesskaber) oprettes </a:t>
            </a:r>
          </a:p>
          <a:p>
            <a:pPr lvl="1"/>
            <a:r>
              <a:rPr lang="da-DK" altLang="da-DK" dirty="0"/>
              <a:t>De ‘seks’ = </a:t>
            </a:r>
            <a:r>
              <a:rPr lang="da-DK" altLang="da-DK" dirty="0" err="1"/>
              <a:t>Tyskl</a:t>
            </a:r>
            <a:r>
              <a:rPr lang="da-DK" altLang="da-DK" dirty="0"/>
              <a:t>, Frank, </a:t>
            </a:r>
            <a:r>
              <a:rPr lang="da-DK" altLang="da-DK" dirty="0" err="1"/>
              <a:t>Ital</a:t>
            </a:r>
            <a:r>
              <a:rPr lang="da-DK" altLang="da-DK" dirty="0"/>
              <a:t>. og </a:t>
            </a:r>
            <a:r>
              <a:rPr lang="da-DK" altLang="da-DK" dirty="0" err="1"/>
              <a:t>Beneluxlandene</a:t>
            </a:r>
            <a:r>
              <a:rPr lang="da-DK" altLang="da-DK" dirty="0"/>
              <a:t> (</a:t>
            </a:r>
            <a:r>
              <a:rPr lang="da-DK" altLang="da-DK" dirty="0" err="1"/>
              <a:t>holl</a:t>
            </a:r>
            <a:r>
              <a:rPr lang="da-DK" altLang="da-DK" dirty="0"/>
              <a:t>. Bel. Lux)</a:t>
            </a:r>
          </a:p>
          <a:p>
            <a:r>
              <a:rPr lang="da-DK" altLang="da-DK" dirty="0"/>
              <a:t>En </a:t>
            </a:r>
            <a:r>
              <a:rPr lang="da-DK" altLang="da-DK" b="1" dirty="0"/>
              <a:t>fælles toldunion: </a:t>
            </a:r>
          </a:p>
        </p:txBody>
      </p:sp>
      <p:sp>
        <p:nvSpPr>
          <p:cNvPr id="5" name="Ellipse 4"/>
          <p:cNvSpPr/>
          <p:nvPr/>
        </p:nvSpPr>
        <p:spPr>
          <a:xfrm>
            <a:off x="3662363" y="3870325"/>
            <a:ext cx="1498600" cy="93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Frankrig</a:t>
            </a:r>
          </a:p>
        </p:txBody>
      </p:sp>
      <p:sp>
        <p:nvSpPr>
          <p:cNvPr id="6" name="Ellipse 5"/>
          <p:cNvSpPr/>
          <p:nvPr/>
        </p:nvSpPr>
        <p:spPr>
          <a:xfrm>
            <a:off x="5160963" y="3365500"/>
            <a:ext cx="1498600" cy="938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Tyskland</a:t>
            </a:r>
          </a:p>
        </p:txBody>
      </p:sp>
      <p:sp>
        <p:nvSpPr>
          <p:cNvPr id="7" name="Ellipse 6"/>
          <p:cNvSpPr/>
          <p:nvPr/>
        </p:nvSpPr>
        <p:spPr>
          <a:xfrm>
            <a:off x="4781550" y="4376738"/>
            <a:ext cx="1498600" cy="93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 err="1"/>
              <a:t>Ital</a:t>
            </a:r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4251325" y="3308350"/>
            <a:ext cx="1181100" cy="658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dirty="0"/>
              <a:t>Benelux</a:t>
            </a:r>
          </a:p>
        </p:txBody>
      </p:sp>
      <p:sp>
        <p:nvSpPr>
          <p:cNvPr id="10" name="Rektangel 9"/>
          <p:cNvSpPr/>
          <p:nvPr/>
        </p:nvSpPr>
        <p:spPr>
          <a:xfrm>
            <a:off x="3395663" y="3209925"/>
            <a:ext cx="3881437" cy="244475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Tekstfelt 10"/>
          <p:cNvSpPr txBox="1">
            <a:spLocks noChangeArrowheads="1"/>
          </p:cNvSpPr>
          <p:nvPr/>
        </p:nvSpPr>
        <p:spPr bwMode="auto">
          <a:xfrm>
            <a:off x="1028700" y="3452813"/>
            <a:ext cx="1993900" cy="923925"/>
          </a:xfrm>
          <a:prstGeom prst="rect">
            <a:avLst/>
          </a:prstGeom>
          <a:solidFill>
            <a:srgbClr val="CEF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Told på varer der</a:t>
            </a:r>
            <a:br>
              <a:rPr lang="da-DK" altLang="da-DK"/>
            </a:br>
            <a:r>
              <a:rPr lang="da-DK" altLang="da-DK"/>
              <a:t>importeres fra </a:t>
            </a:r>
            <a:br>
              <a:rPr lang="da-DK" altLang="da-DK"/>
            </a:br>
            <a:r>
              <a:rPr lang="da-DK" altLang="da-DK"/>
              <a:t>ikke medlemslande</a:t>
            </a:r>
          </a:p>
        </p:txBody>
      </p:sp>
      <p:sp>
        <p:nvSpPr>
          <p:cNvPr id="12" name="Højrepil 11"/>
          <p:cNvSpPr/>
          <p:nvPr/>
        </p:nvSpPr>
        <p:spPr>
          <a:xfrm>
            <a:off x="2827338" y="3636963"/>
            <a:ext cx="806450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cxnSp>
        <p:nvCxnSpPr>
          <p:cNvPr id="16" name="Lige pilforbindelse 15"/>
          <p:cNvCxnSpPr/>
          <p:nvPr/>
        </p:nvCxnSpPr>
        <p:spPr>
          <a:xfrm flipV="1">
            <a:off x="5910263" y="4095750"/>
            <a:ext cx="185737" cy="714375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 flipH="1" flipV="1">
            <a:off x="5035550" y="3646488"/>
            <a:ext cx="274638" cy="1004887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H="1" flipV="1">
            <a:off x="4538663" y="4471988"/>
            <a:ext cx="558800" cy="358775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flipH="1">
            <a:off x="4251325" y="4159250"/>
            <a:ext cx="1500188" cy="4763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/>
          <p:nvPr/>
        </p:nvCxnSpPr>
        <p:spPr>
          <a:xfrm flipV="1">
            <a:off x="4067175" y="3557588"/>
            <a:ext cx="333375" cy="590550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/>
          <p:cNvSpPr txBox="1">
            <a:spLocks noChangeArrowheads="1"/>
          </p:cNvSpPr>
          <p:nvPr/>
        </p:nvSpPr>
        <p:spPr bwMode="auto">
          <a:xfrm>
            <a:off x="8132763" y="3440113"/>
            <a:ext cx="2878137" cy="646112"/>
          </a:xfrm>
          <a:prstGeom prst="rect">
            <a:avLst/>
          </a:prstGeom>
          <a:solidFill>
            <a:srgbClr val="CEF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Men frihandel (= ingen told) </a:t>
            </a:r>
            <a:br>
              <a:rPr lang="da-DK" altLang="da-DK"/>
            </a:br>
            <a:r>
              <a:rPr lang="da-DK" altLang="da-DK"/>
              <a:t>mellem medlemslandene</a:t>
            </a:r>
          </a:p>
        </p:txBody>
      </p:sp>
      <p:sp>
        <p:nvSpPr>
          <p:cNvPr id="27" name="Nedadgående pil 26"/>
          <p:cNvSpPr/>
          <p:nvPr/>
        </p:nvSpPr>
        <p:spPr>
          <a:xfrm>
            <a:off x="1516063" y="4471988"/>
            <a:ext cx="692150" cy="338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8" name="Tekstfelt 27"/>
          <p:cNvSpPr txBox="1">
            <a:spLocks noChangeArrowheads="1"/>
          </p:cNvSpPr>
          <p:nvPr/>
        </p:nvSpPr>
        <p:spPr bwMode="auto">
          <a:xfrm>
            <a:off x="649288" y="5054600"/>
            <a:ext cx="2425700" cy="1200150"/>
          </a:xfrm>
          <a:prstGeom prst="rect">
            <a:avLst/>
          </a:prstGeom>
          <a:solidFill>
            <a:srgbClr val="CEF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Protektionisme =</a:t>
            </a:r>
            <a:br>
              <a:rPr lang="da-DK" altLang="da-DK"/>
            </a:br>
            <a:r>
              <a:rPr lang="da-DK" altLang="da-DK"/>
              <a:t>beskytte egne </a:t>
            </a:r>
            <a:br>
              <a:rPr lang="da-DK" altLang="da-DK"/>
            </a:br>
            <a:r>
              <a:rPr lang="da-DK" altLang="da-DK"/>
              <a:t>producenter og dermed</a:t>
            </a:r>
            <a:br>
              <a:rPr lang="da-DK" altLang="da-DK"/>
            </a:br>
            <a:r>
              <a:rPr lang="da-DK" altLang="da-DK"/>
              <a:t>arbejdspaldser</a:t>
            </a:r>
          </a:p>
        </p:txBody>
      </p:sp>
      <p:sp>
        <p:nvSpPr>
          <p:cNvPr id="29" name="Nedadgående pil 28"/>
          <p:cNvSpPr/>
          <p:nvPr/>
        </p:nvSpPr>
        <p:spPr>
          <a:xfrm>
            <a:off x="8932863" y="4227513"/>
            <a:ext cx="757237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0" name="Tekstfelt 29"/>
          <p:cNvSpPr txBox="1">
            <a:spLocks noChangeArrowheads="1"/>
          </p:cNvSpPr>
          <p:nvPr/>
        </p:nvSpPr>
        <p:spPr bwMode="auto">
          <a:xfrm>
            <a:off x="8188325" y="4743450"/>
            <a:ext cx="3778250" cy="1200150"/>
          </a:xfrm>
          <a:prstGeom prst="rect">
            <a:avLst/>
          </a:prstGeom>
          <a:solidFill>
            <a:srgbClr val="CEF9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Øget konkurrence landene i mellem</a:t>
            </a:r>
            <a:br>
              <a:rPr lang="da-DK" altLang="da-DK"/>
            </a:br>
            <a:r>
              <a:rPr lang="da-DK" altLang="da-DK"/>
              <a:t>=&gt; vil fremme produktiviteten</a:t>
            </a:r>
            <a:br>
              <a:rPr lang="da-DK" altLang="da-DK"/>
            </a:br>
            <a:r>
              <a:rPr lang="da-DK" altLang="da-DK"/>
              <a:t>(= effektivisering / stordrift og dermed</a:t>
            </a:r>
            <a:br>
              <a:rPr lang="da-DK" altLang="da-DK"/>
            </a:br>
            <a:r>
              <a:rPr lang="da-DK" altLang="da-DK"/>
              <a:t>bedre konkurrenceevne)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 dirty="0"/>
              <a:t>EF / EU medlemslande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733425" y="1471613"/>
            <a:ext cx="5192713" cy="4351337"/>
          </a:xfrm>
        </p:spPr>
        <p:txBody>
          <a:bodyPr/>
          <a:lstStyle/>
          <a:p>
            <a:r>
              <a:rPr lang="da-DK" altLang="da-DK" sz="2000" dirty="0"/>
              <a:t>1957: de seks (</a:t>
            </a:r>
            <a:r>
              <a:rPr lang="da-DK" altLang="da-DK" sz="2000" dirty="0" err="1"/>
              <a:t>Tyskl</a:t>
            </a:r>
            <a:r>
              <a:rPr lang="da-DK" altLang="da-DK" sz="2000" dirty="0"/>
              <a:t>, Frank, </a:t>
            </a:r>
            <a:r>
              <a:rPr lang="da-DK" altLang="da-DK" sz="2000" dirty="0" err="1"/>
              <a:t>Ital</a:t>
            </a:r>
            <a:r>
              <a:rPr lang="da-DK" altLang="da-DK" sz="2000" dirty="0"/>
              <a:t>. og Benelux</a:t>
            </a:r>
          </a:p>
          <a:p>
            <a:r>
              <a:rPr lang="da-DK" altLang="da-DK" sz="2000" dirty="0"/>
              <a:t>1973: Danmark , England og Irland </a:t>
            </a:r>
          </a:p>
          <a:p>
            <a:r>
              <a:rPr lang="da-DK" altLang="da-DK" sz="2000" dirty="0"/>
              <a:t>1981-86: Grækenland, Spanien og Portugal </a:t>
            </a:r>
          </a:p>
          <a:p>
            <a:r>
              <a:rPr lang="da-DK" altLang="da-DK" sz="2000" dirty="0"/>
              <a:t>1991: EF bliver til EU – </a:t>
            </a:r>
            <a:r>
              <a:rPr lang="da-DK" altLang="da-DK" sz="2000" b="1" dirty="0"/>
              <a:t>Europæiske Union </a:t>
            </a:r>
            <a:r>
              <a:rPr lang="da-DK" altLang="da-DK" sz="2000" dirty="0">
                <a:sym typeface="Wingdings" panose="05000000000000000000" pitchFamily="2" charset="2"/>
              </a:rPr>
              <a:t> </a:t>
            </a:r>
            <a:br>
              <a:rPr lang="da-DK" altLang="da-DK" sz="2000" dirty="0">
                <a:sym typeface="Wingdings" panose="05000000000000000000" pitchFamily="2" charset="2"/>
              </a:rPr>
            </a:br>
            <a:br>
              <a:rPr lang="da-DK" altLang="da-DK" sz="2000" dirty="0">
                <a:sym typeface="Wingdings" panose="05000000000000000000" pitchFamily="2" charset="2"/>
              </a:rPr>
            </a:br>
            <a:r>
              <a:rPr lang="da-DK" altLang="da-DK" sz="2000" dirty="0">
                <a:sym typeface="Wingdings" panose="05000000000000000000" pitchFamily="2" charset="2"/>
              </a:rPr>
              <a:t>Toldunionen -&gt; et økonomisk + politisk union </a:t>
            </a:r>
            <a:br>
              <a:rPr lang="da-DK" altLang="da-DK" sz="2000" dirty="0">
                <a:sym typeface="Wingdings" panose="05000000000000000000" pitchFamily="2" charset="2"/>
              </a:rPr>
            </a:br>
            <a:r>
              <a:rPr lang="da-DK" altLang="da-DK" sz="2000" dirty="0">
                <a:sym typeface="Wingdings" panose="05000000000000000000" pitchFamily="2" charset="2"/>
              </a:rPr>
              <a:t>(fælles valuta, sikkerhedspolitik, udenrigs- og retspolitik </a:t>
            </a:r>
          </a:p>
          <a:p>
            <a:r>
              <a:rPr lang="da-DK" altLang="da-DK" sz="2000" dirty="0">
                <a:sym typeface="Wingdings" panose="05000000000000000000" pitchFamily="2" charset="2"/>
              </a:rPr>
              <a:t>1995: Sverige, Finland og Østrig </a:t>
            </a:r>
          </a:p>
          <a:p>
            <a:r>
              <a:rPr lang="da-DK" altLang="da-DK" sz="2000" dirty="0">
                <a:sym typeface="Wingdings" panose="05000000000000000000" pitchFamily="2" charset="2"/>
              </a:rPr>
              <a:t>2004: 10 østeuropæiske lande optages </a:t>
            </a:r>
          </a:p>
          <a:p>
            <a:r>
              <a:rPr lang="da-DK" altLang="da-DK" sz="2000" dirty="0">
                <a:sym typeface="Wingdings" panose="05000000000000000000" pitchFamily="2" charset="2"/>
              </a:rPr>
              <a:t>2007: Bulgarien , Rumænien </a:t>
            </a:r>
          </a:p>
          <a:p>
            <a:r>
              <a:rPr lang="da-DK" altLang="da-DK" sz="2000" dirty="0">
                <a:sym typeface="Wingdings" panose="05000000000000000000" pitchFamily="2" charset="2"/>
              </a:rPr>
              <a:t>2013: Kroatien </a:t>
            </a:r>
            <a:br>
              <a:rPr lang="da-DK" altLang="da-DK" sz="2400" dirty="0"/>
            </a:br>
            <a:endParaRPr lang="da-DK" altLang="da-DK" sz="24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6025"/>
            <a:ext cx="5791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EU’s landbrugspolitik / prispolitik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855913" y="52292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4224338" y="27082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7535863" y="27082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224338" y="2768600"/>
            <a:ext cx="3311525" cy="1044575"/>
          </a:xfrm>
          <a:custGeom>
            <a:avLst/>
            <a:gdLst>
              <a:gd name="T0" fmla="*/ 0 w 2086"/>
              <a:gd name="T1" fmla="*/ 2147483646 h 658"/>
              <a:gd name="T2" fmla="*/ 2147483646 w 2086"/>
              <a:gd name="T3" fmla="*/ 2147483646 h 658"/>
              <a:gd name="T4" fmla="*/ 2147483646 w 2086"/>
              <a:gd name="T5" fmla="*/ 2147483646 h 658"/>
              <a:gd name="T6" fmla="*/ 2147483646 w 2086"/>
              <a:gd name="T7" fmla="*/ 2147483646 h 658"/>
              <a:gd name="T8" fmla="*/ 2147483646 w 2086"/>
              <a:gd name="T9" fmla="*/ 2147483646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6"/>
              <a:gd name="T16" fmla="*/ 0 h 658"/>
              <a:gd name="T17" fmla="*/ 2086 w 2086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6" h="658">
                <a:moveTo>
                  <a:pt x="0" y="597"/>
                </a:moveTo>
                <a:cubicBezTo>
                  <a:pt x="219" y="298"/>
                  <a:pt x="439" y="0"/>
                  <a:pt x="635" y="8"/>
                </a:cubicBezTo>
                <a:cubicBezTo>
                  <a:pt x="831" y="16"/>
                  <a:pt x="998" y="628"/>
                  <a:pt x="1179" y="643"/>
                </a:cubicBezTo>
                <a:cubicBezTo>
                  <a:pt x="1360" y="658"/>
                  <a:pt x="1572" y="166"/>
                  <a:pt x="1723" y="98"/>
                </a:cubicBezTo>
                <a:cubicBezTo>
                  <a:pt x="1874" y="30"/>
                  <a:pt x="2025" y="212"/>
                  <a:pt x="2086" y="235"/>
                </a:cubicBezTo>
              </a:path>
            </a:pathLst>
          </a:custGeom>
          <a:noFill/>
          <a:ln w="19050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224338" y="3429000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224338" y="29972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2855913" y="4365625"/>
            <a:ext cx="1368425" cy="442913"/>
          </a:xfrm>
          <a:custGeom>
            <a:avLst/>
            <a:gdLst>
              <a:gd name="T0" fmla="*/ 0 w 862"/>
              <a:gd name="T1" fmla="*/ 0 h 279"/>
              <a:gd name="T2" fmla="*/ 2147483646 w 862"/>
              <a:gd name="T3" fmla="*/ 2147483646 h 279"/>
              <a:gd name="T4" fmla="*/ 2147483646 w 862"/>
              <a:gd name="T5" fmla="*/ 2147483646 h 279"/>
              <a:gd name="T6" fmla="*/ 0 60000 65536"/>
              <a:gd name="T7" fmla="*/ 0 60000 65536"/>
              <a:gd name="T8" fmla="*/ 0 60000 65536"/>
              <a:gd name="T9" fmla="*/ 0 w 862"/>
              <a:gd name="T10" fmla="*/ 0 h 279"/>
              <a:gd name="T11" fmla="*/ 862 w 862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279">
                <a:moveTo>
                  <a:pt x="0" y="0"/>
                </a:moveTo>
                <a:cubicBezTo>
                  <a:pt x="109" y="132"/>
                  <a:pt x="219" y="265"/>
                  <a:pt x="363" y="272"/>
                </a:cubicBezTo>
                <a:cubicBezTo>
                  <a:pt x="507" y="279"/>
                  <a:pt x="779" y="83"/>
                  <a:pt x="862" y="45"/>
                </a:cubicBez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7535863" y="4365625"/>
            <a:ext cx="1296987" cy="369888"/>
          </a:xfrm>
          <a:custGeom>
            <a:avLst/>
            <a:gdLst>
              <a:gd name="T0" fmla="*/ 0 w 817"/>
              <a:gd name="T1" fmla="*/ 0 h 233"/>
              <a:gd name="T2" fmla="*/ 2147483646 w 817"/>
              <a:gd name="T3" fmla="*/ 2147483646 h 233"/>
              <a:gd name="T4" fmla="*/ 2147483646 w 817"/>
              <a:gd name="T5" fmla="*/ 2147483646 h 233"/>
              <a:gd name="T6" fmla="*/ 0 60000 65536"/>
              <a:gd name="T7" fmla="*/ 0 60000 65536"/>
              <a:gd name="T8" fmla="*/ 0 60000 65536"/>
              <a:gd name="T9" fmla="*/ 0 w 817"/>
              <a:gd name="T10" fmla="*/ 0 h 233"/>
              <a:gd name="T11" fmla="*/ 817 w 817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233">
                <a:moveTo>
                  <a:pt x="0" y="0"/>
                </a:moveTo>
                <a:cubicBezTo>
                  <a:pt x="181" y="109"/>
                  <a:pt x="363" y="219"/>
                  <a:pt x="499" y="226"/>
                </a:cubicBezTo>
                <a:cubicBezTo>
                  <a:pt x="635" y="233"/>
                  <a:pt x="764" y="75"/>
                  <a:pt x="817" y="45"/>
                </a:cubicBez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690813" y="4818063"/>
            <a:ext cx="155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verdensmarkedspris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680325" y="47974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verdensmarkedspris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375275" y="2492375"/>
            <a:ext cx="1341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Markedspris i EU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804150" y="3305175"/>
            <a:ext cx="758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Min. pris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732713" y="2873375"/>
            <a:ext cx="801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Max. pris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 flipV="1">
            <a:off x="6096000" y="3573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5087938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491038" y="3810000"/>
            <a:ext cx="111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EU sælger ud</a:t>
            </a:r>
            <a:br>
              <a:rPr lang="da-DK" altLang="da-DK" sz="1200">
                <a:latin typeface="Arial" panose="020B0604020202020204" pitchFamily="34" charset="0"/>
              </a:rPr>
            </a:br>
            <a:r>
              <a:rPr lang="da-DK" altLang="da-DK" sz="1200" b="1">
                <a:latin typeface="Arial" panose="020B0604020202020204" pitchFamily="34" charset="0"/>
              </a:rPr>
              <a:t>fra</a:t>
            </a:r>
            <a:r>
              <a:rPr lang="da-DK" altLang="da-DK" sz="1200">
                <a:latin typeface="Arial" panose="020B0604020202020204" pitchFamily="34" charset="0"/>
              </a:rPr>
              <a:t> lagre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519738" y="4365625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EU opkøber </a:t>
            </a:r>
            <a:br>
              <a:rPr lang="da-DK" altLang="da-DK" sz="1200">
                <a:latin typeface="Arial" panose="020B0604020202020204" pitchFamily="34" charset="0"/>
              </a:rPr>
            </a:br>
            <a:r>
              <a:rPr lang="da-DK" altLang="da-DK" sz="1200" b="1">
                <a:latin typeface="Arial" panose="020B0604020202020204" pitchFamily="34" charset="0"/>
              </a:rPr>
              <a:t>til</a:t>
            </a:r>
            <a:r>
              <a:rPr lang="da-DK" altLang="da-DK" sz="1200">
                <a:latin typeface="Arial" panose="020B0604020202020204" pitchFamily="34" charset="0"/>
              </a:rPr>
              <a:t> lagre</a:t>
            </a:r>
          </a:p>
        </p:txBody>
      </p:sp>
      <p:sp>
        <p:nvSpPr>
          <p:cNvPr id="27668" name="AutoShape 20"/>
          <p:cNvSpPr>
            <a:spLocks/>
          </p:cNvSpPr>
          <p:nvPr/>
        </p:nvSpPr>
        <p:spPr bwMode="auto">
          <a:xfrm>
            <a:off x="3863975" y="3429000"/>
            <a:ext cx="215900" cy="1008063"/>
          </a:xfrm>
          <a:prstGeom prst="leftBrace">
            <a:avLst>
              <a:gd name="adj1" fmla="val 38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855913" y="3789363"/>
            <a:ext cx="996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Import-afgift</a:t>
            </a:r>
          </a:p>
        </p:txBody>
      </p:sp>
      <p:sp>
        <p:nvSpPr>
          <p:cNvPr id="27670" name="AutoShape 22"/>
          <p:cNvSpPr>
            <a:spLocks/>
          </p:cNvSpPr>
          <p:nvPr/>
        </p:nvSpPr>
        <p:spPr bwMode="auto">
          <a:xfrm>
            <a:off x="7680325" y="3500438"/>
            <a:ext cx="215900" cy="865187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8020050" y="3810000"/>
            <a:ext cx="1984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</a:rPr>
              <a:t>Eksport-tilskud (restitution)</a:t>
            </a:r>
          </a:p>
        </p:txBody>
      </p:sp>
      <p:sp>
        <p:nvSpPr>
          <p:cNvPr id="27672" name="AutoShape 24"/>
          <p:cNvSpPr>
            <a:spLocks/>
          </p:cNvSpPr>
          <p:nvPr/>
        </p:nvSpPr>
        <p:spPr bwMode="auto">
          <a:xfrm rot="5400000">
            <a:off x="5699920" y="3898106"/>
            <a:ext cx="360362" cy="3311525"/>
          </a:xfrm>
          <a:prstGeom prst="rightBrace">
            <a:avLst>
              <a:gd name="adj1" fmla="val 76579"/>
              <a:gd name="adj2" fmla="val 50000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087938" y="5805488"/>
            <a:ext cx="1671637" cy="27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Indenfor EU markedet</a:t>
            </a:r>
          </a:p>
        </p:txBody>
      </p:sp>
      <p:sp>
        <p:nvSpPr>
          <p:cNvPr id="27674" name="AutoShape 26"/>
          <p:cNvSpPr>
            <a:spLocks/>
          </p:cNvSpPr>
          <p:nvPr/>
        </p:nvSpPr>
        <p:spPr bwMode="auto">
          <a:xfrm rot="5400000">
            <a:off x="3336132" y="4750594"/>
            <a:ext cx="217487" cy="1368425"/>
          </a:xfrm>
          <a:prstGeom prst="rightBrace">
            <a:avLst>
              <a:gd name="adj1" fmla="val 52433"/>
              <a:gd name="adj2" fmla="val 50000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7675" name="AutoShape 27"/>
          <p:cNvSpPr>
            <a:spLocks/>
          </p:cNvSpPr>
          <p:nvPr/>
        </p:nvSpPr>
        <p:spPr bwMode="auto">
          <a:xfrm rot="5400000">
            <a:off x="8185150" y="4797426"/>
            <a:ext cx="217487" cy="1370012"/>
          </a:xfrm>
          <a:prstGeom prst="rightBrace">
            <a:avLst>
              <a:gd name="adj1" fmla="val 52494"/>
              <a:gd name="adj2" fmla="val 50000"/>
            </a:avLst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405063" y="5645150"/>
            <a:ext cx="189865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Udenfor EU markedet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7608888" y="5661025"/>
            <a:ext cx="1654175" cy="274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Udenfor EU markedet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263525" y="2209800"/>
            <a:ext cx="3671888" cy="738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u="sng" dirty="0">
                <a:latin typeface="+mn-lt"/>
              </a:rPr>
              <a:t>Formål</a:t>
            </a:r>
            <a:r>
              <a:rPr lang="da-DK" sz="1400" dirty="0">
                <a:latin typeface="+mn-lt"/>
              </a:rPr>
              <a:t>: at beskytte EU's landmænd mod</a:t>
            </a:r>
            <a:br>
              <a:rPr lang="da-DK" sz="1400" dirty="0">
                <a:latin typeface="+mn-lt"/>
              </a:rPr>
            </a:br>
            <a:r>
              <a:rPr lang="da-DK" sz="1400" dirty="0">
                <a:latin typeface="+mn-lt"/>
              </a:rPr>
              <a:t>konkurrence udefra. (=protektionisme)</a:t>
            </a:r>
            <a:br>
              <a:rPr lang="da-DK" sz="1400" dirty="0">
                <a:latin typeface="+mn-lt"/>
              </a:rPr>
            </a:br>
            <a:r>
              <a:rPr lang="da-DK" sz="1400" u="sng" dirty="0">
                <a:latin typeface="+mn-lt"/>
              </a:rPr>
              <a:t>Kritik</a:t>
            </a:r>
            <a:r>
              <a:rPr lang="da-DK" sz="1400" dirty="0">
                <a:latin typeface="+mn-lt"/>
              </a:rPr>
              <a:t>: giver ikke ulandene en konkurrencefordel</a:t>
            </a:r>
          </a:p>
        </p:txBody>
      </p:sp>
      <p:sp>
        <p:nvSpPr>
          <p:cNvPr id="37" name="Tekstfelt 36"/>
          <p:cNvSpPr txBox="1"/>
          <p:nvPr/>
        </p:nvSpPr>
        <p:spPr>
          <a:xfrm>
            <a:off x="8020050" y="1347788"/>
            <a:ext cx="3906838" cy="116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400" u="sng" dirty="0">
                <a:latin typeface="+mn-lt"/>
              </a:rPr>
              <a:t>Formål</a:t>
            </a:r>
            <a:r>
              <a:rPr lang="da-DK" sz="1400" dirty="0">
                <a:latin typeface="+mn-lt"/>
              </a:rPr>
              <a:t>: at sikre </a:t>
            </a:r>
            <a:r>
              <a:rPr lang="da-DK" sz="1400" dirty="0" err="1">
                <a:latin typeface="+mn-lt"/>
              </a:rPr>
              <a:t>Eu’s</a:t>
            </a:r>
            <a:r>
              <a:rPr lang="da-DK" sz="1400" dirty="0">
                <a:latin typeface="+mn-lt"/>
              </a:rPr>
              <a:t> eksport og dermed bevarelsen</a:t>
            </a:r>
            <a:br>
              <a:rPr lang="da-DK" sz="1400" dirty="0">
                <a:latin typeface="+mn-lt"/>
              </a:rPr>
            </a:br>
            <a:r>
              <a:rPr lang="da-DK" sz="1400" dirty="0">
                <a:latin typeface="+mn-lt"/>
              </a:rPr>
              <a:t>af arbejdspladser i landbrug og fødevareindustrien</a:t>
            </a:r>
            <a:br>
              <a:rPr lang="da-DK" sz="1400" dirty="0">
                <a:latin typeface="+mn-lt"/>
              </a:rPr>
            </a:br>
            <a:r>
              <a:rPr lang="da-DK" sz="1400" u="sng" dirty="0">
                <a:latin typeface="+mn-lt"/>
              </a:rPr>
              <a:t>Kritik</a:t>
            </a:r>
            <a:r>
              <a:rPr lang="da-DK" sz="1400" dirty="0">
                <a:latin typeface="+mn-lt"/>
              </a:rPr>
              <a:t>: dumper fødevarer i ulandene til priser under</a:t>
            </a:r>
            <a:br>
              <a:rPr lang="da-DK" sz="1400" dirty="0">
                <a:latin typeface="+mn-lt"/>
              </a:rPr>
            </a:br>
            <a:r>
              <a:rPr lang="da-DK" sz="1400" dirty="0">
                <a:latin typeface="+mn-lt"/>
              </a:rPr>
              <a:t>produktionsomkostninger = </a:t>
            </a:r>
            <a:r>
              <a:rPr lang="da-DK" sz="1400" dirty="0" err="1">
                <a:latin typeface="+mn-lt"/>
              </a:rPr>
              <a:t>ufair</a:t>
            </a:r>
            <a:r>
              <a:rPr lang="da-DK" sz="1400" dirty="0">
                <a:latin typeface="+mn-lt"/>
              </a:rPr>
              <a:t> konkurrence</a:t>
            </a:r>
            <a:br>
              <a:rPr lang="da-DK" sz="1400" dirty="0">
                <a:latin typeface="+mn-lt"/>
              </a:rPr>
            </a:br>
            <a:r>
              <a:rPr lang="da-DK" sz="1400" dirty="0">
                <a:latin typeface="+mn-lt"/>
              </a:rPr>
              <a:t>mod lokale producenter</a:t>
            </a:r>
          </a:p>
        </p:txBody>
      </p:sp>
      <p:cxnSp>
        <p:nvCxnSpPr>
          <p:cNvPr id="4" name="Lige pilforbindelse 3"/>
          <p:cNvCxnSpPr/>
          <p:nvPr/>
        </p:nvCxnSpPr>
        <p:spPr>
          <a:xfrm flipH="1" flipV="1">
            <a:off x="2503488" y="2978150"/>
            <a:ext cx="461962" cy="76835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/>
          <p:cNvCxnSpPr/>
          <p:nvPr/>
        </p:nvCxnSpPr>
        <p:spPr>
          <a:xfrm flipV="1">
            <a:off x="9588500" y="2427288"/>
            <a:ext cx="609600" cy="133667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1" grpId="0"/>
      <p:bldP spid="27662" grpId="0"/>
      <p:bldP spid="27662" grpId="1"/>
      <p:bldP spid="27663" grpId="0"/>
      <p:bldP spid="27663" grpId="1"/>
      <p:bldP spid="27666" grpId="0"/>
      <p:bldP spid="27667" grpId="0"/>
      <p:bldP spid="27668" grpId="0" animBg="1"/>
      <p:bldP spid="27669" grpId="0"/>
      <p:bldP spid="27670" grpId="0" animBg="1"/>
      <p:bldP spid="27671" grpId="0"/>
      <p:bldP spid="27672" grpId="0" animBg="1"/>
      <p:bldP spid="27673" grpId="0" animBg="1"/>
      <p:bldP spid="27674" grpId="0" animBg="1"/>
      <p:bldP spid="27675" grpId="0" animBg="1"/>
      <p:bldP spid="27676" grpId="0" animBg="1"/>
      <p:bldP spid="27677" grpId="0" animBg="1"/>
      <p:bldP spid="2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D7C059D-8A06-440E-BA6F-1FF58E0F9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0" b="79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AA1A88-9BDA-475B-82BC-FEC5D922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da-DK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Kostsammensætning og bæredygtighed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09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EU og ulandene</a:t>
            </a:r>
          </a:p>
        </p:txBody>
      </p:sp>
      <p:sp>
        <p:nvSpPr>
          <p:cNvPr id="3" name="Rektangel 2"/>
          <p:cNvSpPr/>
          <p:nvPr/>
        </p:nvSpPr>
        <p:spPr>
          <a:xfrm>
            <a:off x="838200" y="1844675"/>
            <a:ext cx="2952750" cy="2376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000" b="1" dirty="0">
                <a:solidFill>
                  <a:schemeClr val="tx1"/>
                </a:solidFill>
              </a:rPr>
              <a:t>EU = toldunion</a:t>
            </a:r>
            <a:br>
              <a:rPr lang="da-DK" sz="2000" b="1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Frihandel mellem medlemslande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+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protektionisme overfor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ikke medlemslande</a:t>
            </a:r>
          </a:p>
        </p:txBody>
      </p:sp>
      <p:sp>
        <p:nvSpPr>
          <p:cNvPr id="4" name="Afrundet rektangel 3"/>
          <p:cNvSpPr/>
          <p:nvPr/>
        </p:nvSpPr>
        <p:spPr>
          <a:xfrm>
            <a:off x="7685088" y="1885950"/>
            <a:ext cx="2592387" cy="23764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400" dirty="0"/>
              <a:t>Ulandene</a:t>
            </a:r>
            <a:br>
              <a:rPr lang="da-DK" dirty="0"/>
            </a:br>
            <a:r>
              <a:rPr lang="da-DK" dirty="0"/>
              <a:t>de fattigste kan ikke brødføde egne befolkninger –</a:t>
            </a:r>
            <a:br>
              <a:rPr lang="da-DK" dirty="0"/>
            </a:br>
            <a:r>
              <a:rPr lang="da-DK" dirty="0"/>
              <a:t>fødevareimport er nødvendigt</a:t>
            </a:r>
          </a:p>
        </p:txBody>
      </p:sp>
      <p:sp>
        <p:nvSpPr>
          <p:cNvPr id="9" name="Nedadgående pil 8"/>
          <p:cNvSpPr/>
          <p:nvPr/>
        </p:nvSpPr>
        <p:spPr>
          <a:xfrm rot="12683170">
            <a:off x="9099550" y="3962400"/>
            <a:ext cx="504825" cy="1368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$</a:t>
            </a:r>
          </a:p>
        </p:txBody>
      </p:sp>
      <p:sp>
        <p:nvSpPr>
          <p:cNvPr id="2" name="Højrepil 1"/>
          <p:cNvSpPr/>
          <p:nvPr/>
        </p:nvSpPr>
        <p:spPr>
          <a:xfrm>
            <a:off x="4394200" y="2873375"/>
            <a:ext cx="3455988" cy="135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Eksport af fødevarer</a:t>
            </a:r>
          </a:p>
        </p:txBody>
      </p:sp>
      <p:sp>
        <p:nvSpPr>
          <p:cNvPr id="10" name="Venstrepil 9"/>
          <p:cNvSpPr/>
          <p:nvPr/>
        </p:nvSpPr>
        <p:spPr>
          <a:xfrm>
            <a:off x="4224338" y="1946685"/>
            <a:ext cx="3025775" cy="9266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/>
              <a:t>Eksport af ‘</a:t>
            </a:r>
            <a:r>
              <a:rPr lang="da-DK" dirty="0" err="1"/>
              <a:t>cash-crops</a:t>
            </a:r>
            <a:r>
              <a:rPr lang="da-DK" dirty="0"/>
              <a:t>’ </a:t>
            </a:r>
            <a:br>
              <a:rPr lang="da-DK" dirty="0"/>
            </a:br>
            <a:r>
              <a:rPr lang="da-DK" dirty="0"/>
              <a:t>= kaffe, te, </a:t>
            </a:r>
            <a:r>
              <a:rPr lang="da-DK" dirty="0" err="1"/>
              <a:t>cacao</a:t>
            </a:r>
            <a:r>
              <a:rPr lang="da-DK" dirty="0"/>
              <a:t>, </a:t>
            </a:r>
            <a:r>
              <a:rPr lang="da-DK" dirty="0" err="1"/>
              <a:t>m.v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4394200" y="4500563"/>
            <a:ext cx="4735513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Fødevareimporten betales ved at låne penge fra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IMF, Verdensbanken m.v.</a:t>
            </a:r>
          </a:p>
        </p:txBody>
      </p:sp>
      <p:sp>
        <p:nvSpPr>
          <p:cNvPr id="6" name="Nedadgående pil 5"/>
          <p:cNvSpPr/>
          <p:nvPr/>
        </p:nvSpPr>
        <p:spPr>
          <a:xfrm>
            <a:off x="5592763" y="5256213"/>
            <a:ext cx="955675" cy="246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332288" y="5618163"/>
            <a:ext cx="7050087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Som til gengæld kræver at ulandene skal fjerne toldafgifter, subsidier m.v.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Og altså følge en </a:t>
            </a:r>
            <a:r>
              <a:rPr lang="da-DK" i="1" dirty="0">
                <a:latin typeface="+mn-lt"/>
              </a:rPr>
              <a:t>liberal frihandelspolitik</a:t>
            </a:r>
            <a:r>
              <a:rPr lang="da-DK" dirty="0"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DR dok. ‘</a:t>
            </a:r>
            <a:r>
              <a:rPr lang="da-DK" altLang="da-DK" i="1"/>
              <a:t>Den Dyre Støtte</a:t>
            </a:r>
            <a:r>
              <a:rPr lang="da-DK" altLang="da-DK"/>
              <a:t>’ (ca. 2004)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00125" y="1690688"/>
            <a:ext cx="8666163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u="sng" dirty="0">
                <a:latin typeface="+mn-lt"/>
              </a:rPr>
              <a:t>Hypotese</a:t>
            </a:r>
            <a:r>
              <a:rPr lang="da-DK" b="1" dirty="0">
                <a:latin typeface="+mn-lt"/>
              </a:rPr>
              <a:t>: EU’s landbrugspolitik er årsag til fattigdom i ulandene</a:t>
            </a:r>
            <a:r>
              <a:rPr lang="da-DK" dirty="0">
                <a:latin typeface="+mn-lt"/>
              </a:rPr>
              <a:t>.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 EU’s landbrugsstøtte -&gt; ‘overskudsproduktion’ , som trods høje produktionsomkostninger,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kan eksporteres til ulandene </a:t>
            </a:r>
            <a:r>
              <a:rPr lang="da-DK" dirty="0" err="1">
                <a:latin typeface="+mn-lt"/>
              </a:rPr>
              <a:t>pga</a:t>
            </a:r>
            <a:r>
              <a:rPr lang="da-DK" dirty="0">
                <a:latin typeface="+mn-lt"/>
              </a:rPr>
              <a:t> EU’s eksportstøtte. </a:t>
            </a:r>
          </a:p>
        </p:txBody>
      </p:sp>
      <p:sp>
        <p:nvSpPr>
          <p:cNvPr id="4" name="Nedadgående pil 3"/>
          <p:cNvSpPr/>
          <p:nvPr/>
        </p:nvSpPr>
        <p:spPr>
          <a:xfrm>
            <a:off x="3844925" y="2606675"/>
            <a:ext cx="1130300" cy="37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022350" y="3052763"/>
            <a:ext cx="488315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b="1" u="sng" dirty="0">
                <a:latin typeface="+mn-lt"/>
              </a:rPr>
              <a:t>Udkonkurrerer</a:t>
            </a:r>
            <a:r>
              <a:rPr lang="da-DK" dirty="0">
                <a:latin typeface="+mn-lt"/>
              </a:rPr>
              <a:t> bønder i ulandene , eksempler: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ARLA mælkepulver i Dom. </a:t>
            </a:r>
            <a:r>
              <a:rPr lang="da-DK" dirty="0" err="1">
                <a:latin typeface="+mn-lt"/>
              </a:rPr>
              <a:t>Rep</a:t>
            </a:r>
            <a:r>
              <a:rPr lang="da-DK" dirty="0">
                <a:latin typeface="+mn-lt"/>
              </a:rPr>
              <a:t>.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Sukker fra Danisco i Sydafrika,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Kyllinger i Ghana</a:t>
            </a:r>
          </a:p>
        </p:txBody>
      </p:sp>
      <p:sp>
        <p:nvSpPr>
          <p:cNvPr id="6" name="Højrepil 5"/>
          <p:cNvSpPr/>
          <p:nvPr/>
        </p:nvSpPr>
        <p:spPr>
          <a:xfrm>
            <a:off x="6303963" y="3313113"/>
            <a:ext cx="365125" cy="67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ekstfelt 6"/>
          <p:cNvSpPr txBox="1"/>
          <p:nvPr/>
        </p:nvSpPr>
        <p:spPr>
          <a:xfrm>
            <a:off x="7153275" y="3205163"/>
            <a:ext cx="4533900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EU medvirker således til at skabe </a:t>
            </a:r>
            <a:r>
              <a:rPr lang="da-DK" b="1" u="sng" dirty="0">
                <a:latin typeface="+mn-lt"/>
              </a:rPr>
              <a:t>fattigdom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i Ulandene, og samtidigt hindrer EU, Ulandene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adgang til det europæiske marked!!  </a:t>
            </a:r>
          </a:p>
        </p:txBody>
      </p:sp>
      <p:sp>
        <p:nvSpPr>
          <p:cNvPr id="8" name="Nedadgående pil 7"/>
          <p:cNvSpPr/>
          <p:nvPr/>
        </p:nvSpPr>
        <p:spPr>
          <a:xfrm>
            <a:off x="4410075" y="4433888"/>
            <a:ext cx="1462088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1022350" y="5173663"/>
            <a:ext cx="87249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Landbrugspolitikken er således med til at skabe </a:t>
            </a:r>
            <a:r>
              <a:rPr lang="da-DK" b="1" dirty="0">
                <a:latin typeface="+mn-lt"/>
              </a:rPr>
              <a:t>fattigdom</a:t>
            </a:r>
            <a:r>
              <a:rPr lang="da-DK" dirty="0">
                <a:latin typeface="+mn-lt"/>
              </a:rPr>
              <a:t> -&gt; </a:t>
            </a:r>
            <a:r>
              <a:rPr lang="da-DK" b="1" dirty="0">
                <a:latin typeface="+mn-lt"/>
              </a:rPr>
              <a:t>social og politisk ustabilitet </a:t>
            </a:r>
            <a:r>
              <a:rPr lang="da-DK" dirty="0">
                <a:latin typeface="+mn-lt"/>
              </a:rPr>
              <a:t>-&gt;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presser de fattige i armene på </a:t>
            </a:r>
            <a:r>
              <a:rPr lang="da-DK" b="1" dirty="0">
                <a:latin typeface="+mn-lt"/>
              </a:rPr>
              <a:t>Bin Laden </a:t>
            </a:r>
            <a:r>
              <a:rPr lang="da-DK" dirty="0">
                <a:latin typeface="+mn-lt"/>
              </a:rPr>
              <a:t>o.a., og skaber en </a:t>
            </a:r>
            <a:r>
              <a:rPr lang="da-DK" b="1" dirty="0">
                <a:latin typeface="+mn-lt"/>
              </a:rPr>
              <a:t>flygtninge</a:t>
            </a:r>
            <a:r>
              <a:rPr lang="da-DK" dirty="0">
                <a:latin typeface="+mn-lt"/>
              </a:rPr>
              <a:t> strøm mod Europa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En anden tolkning ….</a:t>
            </a:r>
          </a:p>
        </p:txBody>
      </p:sp>
      <p:grpSp>
        <p:nvGrpSpPr>
          <p:cNvPr id="54275" name="Gruppe 8"/>
          <p:cNvGrpSpPr>
            <a:grpSpLocks/>
          </p:cNvGrpSpPr>
          <p:nvPr/>
        </p:nvGrpSpPr>
        <p:grpSpPr bwMode="auto">
          <a:xfrm>
            <a:off x="1031081" y="2089943"/>
            <a:ext cx="3754438" cy="3260725"/>
            <a:chOff x="7363978" y="2008922"/>
            <a:chExt cx="3754419" cy="3259567"/>
          </a:xfrm>
        </p:grpSpPr>
        <p:sp>
          <p:nvSpPr>
            <p:cNvPr id="3" name="Rektangel 2"/>
            <p:cNvSpPr/>
            <p:nvPr/>
          </p:nvSpPr>
          <p:spPr>
            <a:xfrm>
              <a:off x="7363978" y="2008922"/>
              <a:ext cx="3754419" cy="32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400" dirty="0"/>
                <a:t>EU landbrugssektor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Mange års integration i det europæiske marked</a:t>
              </a:r>
              <a:br>
                <a:rPr lang="da-DK" dirty="0"/>
              </a:br>
              <a:br>
                <a:rPr lang="da-DK" dirty="0"/>
              </a:br>
              <a:r>
                <a:rPr lang="da-DK" dirty="0"/>
                <a:t>- stordriftsfordele  </a:t>
              </a:r>
              <a:br>
                <a:rPr lang="da-DK" dirty="0"/>
              </a:br>
              <a:r>
                <a:rPr lang="da-DK" dirty="0"/>
                <a:t>et højproduktivt og </a:t>
              </a:r>
              <a:br>
                <a:rPr lang="da-DK" dirty="0"/>
              </a:br>
              <a:r>
                <a:rPr lang="da-DK" dirty="0"/>
                <a:t>kapitalintensivt og </a:t>
              </a:r>
              <a:br>
                <a:rPr lang="da-DK" dirty="0"/>
              </a:br>
              <a:r>
                <a:rPr lang="da-DK" dirty="0"/>
                <a:t>industrialiseret landbrug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/>
                <a:t>Produktion &gt; forbrug</a:t>
              </a:r>
              <a:br>
                <a:rPr lang="da-DK" dirty="0"/>
              </a:br>
              <a:endParaRPr lang="da-DK" dirty="0"/>
            </a:p>
          </p:txBody>
        </p:sp>
        <p:sp>
          <p:nvSpPr>
            <p:cNvPr id="4" name="Nedadgående pil 3"/>
            <p:cNvSpPr/>
            <p:nvPr/>
          </p:nvSpPr>
          <p:spPr>
            <a:xfrm>
              <a:off x="8844648" y="4473434"/>
              <a:ext cx="657222" cy="172976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5" name="Nedadgående pil 4"/>
            <p:cNvSpPr/>
            <p:nvPr/>
          </p:nvSpPr>
          <p:spPr>
            <a:xfrm>
              <a:off x="8918787" y="3067923"/>
              <a:ext cx="657222" cy="17138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7" name="Højre-venstrepil 6"/>
          <p:cNvSpPr/>
          <p:nvPr/>
        </p:nvSpPr>
        <p:spPr>
          <a:xfrm>
            <a:off x="4892675" y="3313113"/>
            <a:ext cx="1409700" cy="742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grpSp>
        <p:nvGrpSpPr>
          <p:cNvPr id="54277" name="Gruppe 9"/>
          <p:cNvGrpSpPr>
            <a:grpSpLocks/>
          </p:cNvGrpSpPr>
          <p:nvPr/>
        </p:nvGrpSpPr>
        <p:grpSpPr bwMode="auto">
          <a:xfrm>
            <a:off x="6516688" y="1997075"/>
            <a:ext cx="3948112" cy="3446463"/>
            <a:chOff x="1099509" y="2131717"/>
            <a:chExt cx="3948056" cy="3447098"/>
          </a:xfrm>
        </p:grpSpPr>
        <p:sp>
          <p:nvSpPr>
            <p:cNvPr id="6" name="Tekstfelt 5"/>
            <p:cNvSpPr txBox="1"/>
            <p:nvPr/>
          </p:nvSpPr>
          <p:spPr>
            <a:xfrm>
              <a:off x="1099509" y="2131717"/>
              <a:ext cx="3948056" cy="34470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b="1" dirty="0">
                  <a:latin typeface="+mn-lt"/>
                </a:rPr>
                <a:t>Ulandene landbrugssektor</a:t>
              </a:r>
              <a:r>
                <a:rPr lang="da-DK" dirty="0">
                  <a:latin typeface="+mn-lt"/>
                </a:rPr>
                <a:t>:</a:t>
              </a:r>
              <a:br>
                <a:rPr lang="da-DK" dirty="0">
                  <a:latin typeface="+mn-lt"/>
                </a:rPr>
              </a:br>
              <a:r>
                <a:rPr lang="da-DK" dirty="0">
                  <a:latin typeface="+mn-lt"/>
                </a:rPr>
                <a:t>subsistenslandbrug </a:t>
              </a:r>
              <a:br>
                <a:rPr lang="da-DK" dirty="0">
                  <a:latin typeface="+mn-lt"/>
                </a:rPr>
              </a:br>
              <a:r>
                <a:rPr lang="da-DK" dirty="0">
                  <a:latin typeface="+mn-lt"/>
                </a:rPr>
                <a:t>orienteret mod lokalt marked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Småbrug &lt; 5-10 hektar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dirty="0">
                  <a:latin typeface="+mn-lt"/>
                </a:rPr>
                <a:t>Ringe mekanisering </a:t>
              </a:r>
              <a:r>
                <a:rPr lang="da-DK" dirty="0">
                  <a:latin typeface="+mn-lt"/>
                  <a:sym typeface="Wingdings" panose="05000000000000000000" pitchFamily="2" charset="2"/>
                </a:rPr>
                <a:t></a:t>
              </a: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r>
                <a:rPr lang="da-DK" dirty="0">
                  <a:latin typeface="+mn-lt"/>
                  <a:sym typeface="Wingdings" panose="05000000000000000000" pitchFamily="2" charset="2"/>
                </a:rPr>
                <a:t>arbejdsintensivt </a:t>
              </a: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r>
                <a:rPr lang="da-DK" dirty="0">
                  <a:latin typeface="+mn-lt"/>
                  <a:sym typeface="Wingdings" panose="05000000000000000000" pitchFamily="2" charset="2"/>
                </a:rPr>
                <a:t>lav arbejdsproduktivitet</a:t>
              </a: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r>
                <a:rPr lang="da-DK" dirty="0">
                  <a:latin typeface="+mn-lt"/>
                  <a:sym typeface="Wingdings" panose="05000000000000000000" pitchFamily="2" charset="2"/>
                </a:rPr>
                <a:t>Produktion &lt; efterspørgsel</a:t>
              </a: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r>
                <a:rPr lang="da-DK" dirty="0">
                  <a:latin typeface="+mn-lt"/>
                  <a:sym typeface="Wingdings" panose="05000000000000000000" pitchFamily="2" charset="2"/>
                </a:rPr>
                <a:t>ikke konkurrencedygtigt i forhold til </a:t>
              </a:r>
              <a:br>
                <a:rPr lang="da-DK" dirty="0">
                  <a:latin typeface="+mn-lt"/>
                  <a:sym typeface="Wingdings" panose="05000000000000000000" pitchFamily="2" charset="2"/>
                </a:rPr>
              </a:br>
              <a:r>
                <a:rPr lang="da-DK" dirty="0">
                  <a:latin typeface="+mn-lt"/>
                  <a:sym typeface="Wingdings" panose="05000000000000000000" pitchFamily="2" charset="2"/>
                </a:rPr>
                <a:t>verdensmarkedet </a:t>
              </a:r>
              <a:endParaRPr lang="da-DK" dirty="0">
                <a:latin typeface="+mn-lt"/>
              </a:endParaRPr>
            </a:p>
          </p:txBody>
        </p:sp>
        <p:sp>
          <p:nvSpPr>
            <p:cNvPr id="8" name="Nedadgående pil 7"/>
            <p:cNvSpPr/>
            <p:nvPr/>
          </p:nvSpPr>
          <p:spPr>
            <a:xfrm>
              <a:off x="2629837" y="4191084"/>
              <a:ext cx="657216" cy="17148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1" name="Tekstfelt 10"/>
          <p:cNvSpPr txBox="1">
            <a:spLocks noChangeArrowheads="1"/>
          </p:cNvSpPr>
          <p:nvPr/>
        </p:nvSpPr>
        <p:spPr bwMode="auto">
          <a:xfrm>
            <a:off x="6367463" y="792163"/>
            <a:ext cx="24907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dirty="0"/>
              <a:t>Befolkningseksplosionen</a:t>
            </a:r>
          </a:p>
        </p:txBody>
      </p:sp>
      <p:cxnSp>
        <p:nvCxnSpPr>
          <p:cNvPr id="13" name="Lige pilforbindelse 12"/>
          <p:cNvCxnSpPr/>
          <p:nvPr/>
        </p:nvCxnSpPr>
        <p:spPr>
          <a:xfrm>
            <a:off x="7527925" y="1162050"/>
            <a:ext cx="309563" cy="835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>
            <a:spLocks noChangeArrowheads="1"/>
          </p:cNvSpPr>
          <p:nvPr/>
        </p:nvSpPr>
        <p:spPr bwMode="auto">
          <a:xfrm>
            <a:off x="9102725" y="1027113"/>
            <a:ext cx="2239963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/>
              <a:t>Manglende industriel </a:t>
            </a:r>
            <a:br>
              <a:rPr lang="da-DK" altLang="da-DK"/>
            </a:br>
            <a:r>
              <a:rPr lang="da-DK" altLang="da-DK"/>
              <a:t>udvikling</a:t>
            </a:r>
          </a:p>
        </p:txBody>
      </p:sp>
      <p:cxnSp>
        <p:nvCxnSpPr>
          <p:cNvPr id="16" name="Lige pilforbindelse 15"/>
          <p:cNvCxnSpPr/>
          <p:nvPr/>
        </p:nvCxnSpPr>
        <p:spPr>
          <a:xfrm flipH="1">
            <a:off x="10274300" y="1579563"/>
            <a:ext cx="720725" cy="677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/>
          <p:cNvSpPr txBox="1">
            <a:spLocks noChangeArrowheads="1"/>
          </p:cNvSpPr>
          <p:nvPr/>
        </p:nvSpPr>
        <p:spPr bwMode="auto">
          <a:xfrm>
            <a:off x="10153650" y="2809875"/>
            <a:ext cx="1808163" cy="1476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Bøndernes</a:t>
            </a:r>
            <a:br>
              <a:rPr lang="da-DK" altLang="da-DK"/>
            </a:br>
            <a:r>
              <a:rPr lang="da-DK" altLang="da-DK"/>
              <a:t>manglende </a:t>
            </a:r>
            <a:br>
              <a:rPr lang="da-DK" altLang="da-DK"/>
            </a:br>
            <a:r>
              <a:rPr lang="da-DK" altLang="da-DK"/>
              <a:t>kreditmuligheder</a:t>
            </a:r>
            <a:br>
              <a:rPr lang="da-DK" altLang="da-DK"/>
            </a:br>
            <a:r>
              <a:rPr lang="da-DK" altLang="da-DK">
                <a:sym typeface="Wingdings" panose="05000000000000000000" pitchFamily="2" charset="2"/>
              </a:rPr>
              <a:t> ingen </a:t>
            </a:r>
            <a:br>
              <a:rPr lang="da-DK" altLang="da-DK">
                <a:sym typeface="Wingdings" panose="05000000000000000000" pitchFamily="2" charset="2"/>
              </a:rPr>
            </a:br>
            <a:r>
              <a:rPr lang="da-DK" altLang="da-DK">
                <a:sym typeface="Wingdings" panose="05000000000000000000" pitchFamily="2" charset="2"/>
              </a:rPr>
              <a:t>investeringer</a:t>
            </a:r>
            <a:endParaRPr lang="da-DK" altLang="da-DK"/>
          </a:p>
        </p:txBody>
      </p:sp>
      <p:cxnSp>
        <p:nvCxnSpPr>
          <p:cNvPr id="20" name="Lige pilforbindelse 19"/>
          <p:cNvCxnSpPr/>
          <p:nvPr/>
        </p:nvCxnSpPr>
        <p:spPr>
          <a:xfrm flipH="1" flipV="1">
            <a:off x="9563100" y="3581400"/>
            <a:ext cx="660400" cy="1031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/>
          <p:cNvSpPr txBox="1">
            <a:spLocks noChangeArrowheads="1"/>
          </p:cNvSpPr>
          <p:nvPr/>
        </p:nvSpPr>
        <p:spPr bwMode="auto">
          <a:xfrm>
            <a:off x="9682163" y="5168900"/>
            <a:ext cx="2398712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Manglende progressiv </a:t>
            </a:r>
            <a:br>
              <a:rPr lang="da-DK" altLang="da-DK"/>
            </a:br>
            <a:r>
              <a:rPr lang="da-DK" altLang="da-DK"/>
              <a:t>Landbrugspolitik – </a:t>
            </a:r>
            <a:br>
              <a:rPr lang="da-DK" altLang="da-DK"/>
            </a:br>
            <a:r>
              <a:rPr lang="da-DK" altLang="da-DK"/>
              <a:t>favorisering af billige </a:t>
            </a:r>
            <a:br>
              <a:rPr lang="da-DK" altLang="da-DK"/>
            </a:br>
            <a:r>
              <a:rPr lang="da-DK" altLang="da-DK"/>
              <a:t>fødevarer til storbyerne</a:t>
            </a:r>
          </a:p>
        </p:txBody>
      </p:sp>
      <p:cxnSp>
        <p:nvCxnSpPr>
          <p:cNvPr id="24" name="Lige pilforbindelse 23"/>
          <p:cNvCxnSpPr/>
          <p:nvPr/>
        </p:nvCxnSpPr>
        <p:spPr>
          <a:xfrm flipH="1" flipV="1">
            <a:off x="10086975" y="4641850"/>
            <a:ext cx="795338" cy="509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/>
          <p:cNvSpPr txBox="1">
            <a:spLocks noChangeArrowheads="1"/>
          </p:cNvSpPr>
          <p:nvPr/>
        </p:nvSpPr>
        <p:spPr bwMode="auto">
          <a:xfrm>
            <a:off x="6848475" y="5721350"/>
            <a:ext cx="2500313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Landbefolkning / bønder</a:t>
            </a:r>
            <a:br>
              <a:rPr lang="da-DK" altLang="da-DK"/>
            </a:br>
            <a:r>
              <a:rPr lang="da-DK" altLang="da-DK"/>
              <a:t>uden politisk indflydelse</a:t>
            </a:r>
          </a:p>
        </p:txBody>
      </p:sp>
      <p:cxnSp>
        <p:nvCxnSpPr>
          <p:cNvPr id="27" name="Lige pilforbindelse 26"/>
          <p:cNvCxnSpPr/>
          <p:nvPr/>
        </p:nvCxnSpPr>
        <p:spPr>
          <a:xfrm flipH="1" flipV="1">
            <a:off x="7408863" y="5211763"/>
            <a:ext cx="174625" cy="52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8" grpId="0" animBg="1"/>
      <p:bldP spid="23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Globalisering – på godt og ondt </a:t>
            </a:r>
          </a:p>
        </p:txBody>
      </p:sp>
      <p:sp>
        <p:nvSpPr>
          <p:cNvPr id="3" name="Ellipse 2"/>
          <p:cNvSpPr/>
          <p:nvPr/>
        </p:nvSpPr>
        <p:spPr>
          <a:xfrm>
            <a:off x="2873189" y="4545107"/>
            <a:ext cx="1896035" cy="10040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Dom. Republik</a:t>
            </a:r>
          </a:p>
        </p:txBody>
      </p:sp>
      <p:sp>
        <p:nvSpPr>
          <p:cNvPr id="4" name="Ellipse 3"/>
          <p:cNvSpPr/>
          <p:nvPr/>
        </p:nvSpPr>
        <p:spPr>
          <a:xfrm>
            <a:off x="5320553" y="4554072"/>
            <a:ext cx="1896035" cy="10040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Ghana</a:t>
            </a:r>
          </a:p>
        </p:txBody>
      </p:sp>
      <p:sp>
        <p:nvSpPr>
          <p:cNvPr id="5" name="Ellipse 4"/>
          <p:cNvSpPr/>
          <p:nvPr/>
        </p:nvSpPr>
        <p:spPr>
          <a:xfrm>
            <a:off x="7875493" y="4554072"/>
            <a:ext cx="1896035" cy="10040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Sydafrika</a:t>
            </a:r>
          </a:p>
        </p:txBody>
      </p:sp>
      <p:sp>
        <p:nvSpPr>
          <p:cNvPr id="6" name="Ellipse 5"/>
          <p:cNvSpPr/>
          <p:nvPr/>
        </p:nvSpPr>
        <p:spPr>
          <a:xfrm flipH="1">
            <a:off x="5094193" y="2034988"/>
            <a:ext cx="2348753" cy="1506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EU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259976" y="4357790"/>
            <a:ext cx="1353447" cy="1200329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u="sng" dirty="0"/>
              <a:t>Traditionelle</a:t>
            </a:r>
            <a:br>
              <a:rPr lang="da-DK" dirty="0"/>
            </a:br>
            <a:r>
              <a:rPr lang="da-DK" dirty="0"/>
              <a:t>samfund og </a:t>
            </a:r>
            <a:br>
              <a:rPr lang="da-DK" dirty="0"/>
            </a:br>
            <a:r>
              <a:rPr lang="da-DK" dirty="0"/>
              <a:t>produktions</a:t>
            </a:r>
            <a:br>
              <a:rPr lang="da-DK" dirty="0"/>
            </a:br>
            <a:r>
              <a:rPr lang="da-DK" dirty="0"/>
              <a:t>metoder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59976" y="2034988"/>
            <a:ext cx="1340688" cy="1200329"/>
          </a:xfrm>
          <a:prstGeom prst="rect">
            <a:avLst/>
          </a:prstGeom>
          <a:solidFill>
            <a:srgbClr val="CEF99B"/>
          </a:solidFill>
        </p:spPr>
        <p:txBody>
          <a:bodyPr wrap="none" rtlCol="0">
            <a:spAutoFit/>
          </a:bodyPr>
          <a:lstStyle/>
          <a:p>
            <a:r>
              <a:rPr lang="da-DK" u="sng" dirty="0"/>
              <a:t>Moderne</a:t>
            </a:r>
            <a:br>
              <a:rPr lang="da-DK" dirty="0"/>
            </a:br>
            <a:r>
              <a:rPr lang="da-DK" dirty="0"/>
              <a:t>samfund og </a:t>
            </a:r>
            <a:br>
              <a:rPr lang="da-DK" dirty="0"/>
            </a:br>
            <a:r>
              <a:rPr lang="da-DK" dirty="0"/>
              <a:t>produktions</a:t>
            </a:r>
            <a:br>
              <a:rPr lang="da-DK" dirty="0"/>
            </a:br>
            <a:r>
              <a:rPr lang="da-DK" dirty="0"/>
              <a:t>metoder</a:t>
            </a:r>
          </a:p>
        </p:txBody>
      </p:sp>
      <p:sp>
        <p:nvSpPr>
          <p:cNvPr id="10" name="Afrundet rektangel 9"/>
          <p:cNvSpPr/>
          <p:nvPr/>
        </p:nvSpPr>
        <p:spPr>
          <a:xfrm>
            <a:off x="1927412" y="1757082"/>
            <a:ext cx="8579223" cy="44823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3821206" y="3813592"/>
            <a:ext cx="53472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u="sng" dirty="0"/>
              <a:t>Et globalt marked </a:t>
            </a:r>
            <a:r>
              <a:rPr lang="da-DK" dirty="0">
                <a:sym typeface="Wingdings" panose="05000000000000000000" pitchFamily="2" charset="2"/>
              </a:rPr>
              <a:t> vindere og tabere i konkurrencen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178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591175" y="2636838"/>
            <a:ext cx="2736850" cy="2808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>
                <a:solidFill>
                  <a:schemeClr val="tx1"/>
                </a:solidFill>
              </a:rPr>
              <a:t>Subsitens-landbruget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producerer til eget forbrug +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lokalt marked</a:t>
            </a:r>
          </a:p>
        </p:txBody>
      </p:sp>
      <p:sp>
        <p:nvSpPr>
          <p:cNvPr id="5529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Landbrugspolitik i Ulandene</a:t>
            </a:r>
          </a:p>
        </p:txBody>
      </p:sp>
      <p:sp>
        <p:nvSpPr>
          <p:cNvPr id="4" name="Ellipse 3"/>
          <p:cNvSpPr/>
          <p:nvPr/>
        </p:nvSpPr>
        <p:spPr>
          <a:xfrm>
            <a:off x="3648075" y="2997200"/>
            <a:ext cx="2303463" cy="23034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>
                <a:solidFill>
                  <a:schemeClr val="tx1"/>
                </a:solidFill>
              </a:rPr>
              <a:t>Plantager</a:t>
            </a:r>
            <a:r>
              <a:rPr lang="da-DK" dirty="0">
                <a:solidFill>
                  <a:schemeClr val="tx1"/>
                </a:solidFill>
              </a:rPr>
              <a:t> 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eksport-afgrøder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(</a:t>
            </a:r>
            <a:r>
              <a:rPr lang="da-DK" dirty="0" err="1">
                <a:solidFill>
                  <a:schemeClr val="tx1"/>
                </a:solidFill>
              </a:rPr>
              <a:t>cash-crops</a:t>
            </a:r>
            <a:r>
              <a:rPr lang="da-DK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Venstrepil 5"/>
          <p:cNvSpPr/>
          <p:nvPr/>
        </p:nvSpPr>
        <p:spPr>
          <a:xfrm>
            <a:off x="2566988" y="3860800"/>
            <a:ext cx="1296987" cy="72072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eksport</a:t>
            </a:r>
          </a:p>
        </p:txBody>
      </p:sp>
      <p:sp>
        <p:nvSpPr>
          <p:cNvPr id="7" name="Opadbuet pil 6"/>
          <p:cNvSpPr/>
          <p:nvPr/>
        </p:nvSpPr>
        <p:spPr>
          <a:xfrm rot="16200000">
            <a:off x="7680325" y="3644901"/>
            <a:ext cx="1296987" cy="7921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902075" y="1484313"/>
            <a:ext cx="1795463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Storbyerne </a:t>
            </a:r>
          </a:p>
        </p:txBody>
      </p:sp>
      <p:sp>
        <p:nvSpPr>
          <p:cNvPr id="9" name="Højrepil 8"/>
          <p:cNvSpPr/>
          <p:nvPr/>
        </p:nvSpPr>
        <p:spPr>
          <a:xfrm>
            <a:off x="1754188" y="1484313"/>
            <a:ext cx="1862137" cy="106997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solidFill>
                  <a:schemeClr val="bg1"/>
                </a:solidFill>
              </a:rPr>
              <a:t>fødevareimport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10" name="Venstrepil 9"/>
          <p:cNvSpPr/>
          <p:nvPr/>
        </p:nvSpPr>
        <p:spPr>
          <a:xfrm>
            <a:off x="4583113" y="3176588"/>
            <a:ext cx="1800225" cy="431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sæsonarbejde</a:t>
            </a:r>
          </a:p>
        </p:txBody>
      </p:sp>
      <p:sp>
        <p:nvSpPr>
          <p:cNvPr id="11" name="Venstrepil 10"/>
          <p:cNvSpPr/>
          <p:nvPr/>
        </p:nvSpPr>
        <p:spPr>
          <a:xfrm rot="3443392">
            <a:off x="5044282" y="2343944"/>
            <a:ext cx="2089150" cy="43338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Afvandring til by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902075" y="5949950"/>
            <a:ext cx="4714875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Landbrugspolitik i Ulandene</a:t>
            </a:r>
          </a:p>
        </p:txBody>
      </p:sp>
      <p:sp>
        <p:nvSpPr>
          <p:cNvPr id="13" name="Opadgående pil 12"/>
          <p:cNvSpPr/>
          <p:nvPr/>
        </p:nvSpPr>
        <p:spPr>
          <a:xfrm>
            <a:off x="4367213" y="5229225"/>
            <a:ext cx="720725" cy="9715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$</a:t>
            </a:r>
          </a:p>
        </p:txBody>
      </p:sp>
      <p:sp>
        <p:nvSpPr>
          <p:cNvPr id="14" name="Nedadgående pil 13"/>
          <p:cNvSpPr/>
          <p:nvPr/>
        </p:nvSpPr>
        <p:spPr>
          <a:xfrm>
            <a:off x="7104063" y="5300663"/>
            <a:ext cx="647700" cy="79216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$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361950" y="5119688"/>
            <a:ext cx="3282950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Ulandene giver støtte til den del </a:t>
            </a:r>
            <a:br>
              <a:rPr lang="da-DK" sz="1600" dirty="0">
                <a:latin typeface="+mn-lt"/>
              </a:rPr>
            </a:br>
            <a:r>
              <a:rPr lang="da-DK" sz="1600" dirty="0">
                <a:latin typeface="+mn-lt"/>
              </a:rPr>
              <a:t>af deres landbrug (plantager) som</a:t>
            </a:r>
            <a:br>
              <a:rPr lang="da-DK" sz="1600" dirty="0">
                <a:latin typeface="+mn-lt"/>
              </a:rPr>
            </a:br>
            <a:r>
              <a:rPr lang="da-DK" sz="1600" dirty="0">
                <a:latin typeface="+mn-lt"/>
              </a:rPr>
              <a:t>producerer eksportvarer (</a:t>
            </a:r>
            <a:r>
              <a:rPr lang="da-DK" sz="1600" dirty="0" err="1">
                <a:latin typeface="+mn-lt"/>
              </a:rPr>
              <a:t>cash-crops</a:t>
            </a:r>
            <a:r>
              <a:rPr lang="da-DK" sz="1600" dirty="0">
                <a:latin typeface="+mn-lt"/>
              </a:rPr>
              <a:t>)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594600" y="1281113"/>
            <a:ext cx="4141788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latin typeface="+mn-lt"/>
              </a:rPr>
              <a:t>Den manglende støtte til det almindelige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subsistens-landbrug =&gt; ringe indtjening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=&gt; afvandring til storbyerne =&gt;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afhængighed af import af billige fødevarer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948613" y="5376863"/>
            <a:ext cx="3063875" cy="33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Omvendt beskatter man bønderne</a:t>
            </a:r>
          </a:p>
        </p:txBody>
      </p:sp>
      <p:sp>
        <p:nvSpPr>
          <p:cNvPr id="17" name="Ellipse 16"/>
          <p:cNvSpPr/>
          <p:nvPr/>
        </p:nvSpPr>
        <p:spPr>
          <a:xfrm>
            <a:off x="5591175" y="2636838"/>
            <a:ext cx="2736850" cy="2808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>
                <a:solidFill>
                  <a:schemeClr val="tx1"/>
                </a:solidFill>
              </a:rPr>
              <a:t>Subsitens-landbruget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producerer til eget forbrug +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lokalt marked</a:t>
            </a:r>
          </a:p>
        </p:txBody>
      </p:sp>
      <p:sp>
        <p:nvSpPr>
          <p:cNvPr id="18" name="Opadbuet pil 17"/>
          <p:cNvSpPr/>
          <p:nvPr/>
        </p:nvSpPr>
        <p:spPr>
          <a:xfrm rot="16200000">
            <a:off x="7680325" y="3644901"/>
            <a:ext cx="1296987" cy="7921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204788" y="2492375"/>
            <a:ext cx="3182937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dirty="0">
                <a:latin typeface="+mn-lt"/>
              </a:rPr>
              <a:t>Mange ulande nyder således</a:t>
            </a:r>
            <a:br>
              <a:rPr lang="da-DK" sz="1600" dirty="0">
                <a:latin typeface="+mn-lt"/>
              </a:rPr>
            </a:br>
            <a:r>
              <a:rPr lang="da-DK" sz="1600" dirty="0">
                <a:latin typeface="+mn-lt"/>
              </a:rPr>
              <a:t>godt af billige fødevarer fra EU /USA</a:t>
            </a:r>
            <a:br>
              <a:rPr lang="da-DK" sz="1600" dirty="0">
                <a:latin typeface="+mn-lt"/>
              </a:rPr>
            </a:br>
            <a:r>
              <a:rPr lang="da-DK" sz="1600" dirty="0">
                <a:latin typeface="+mn-lt"/>
              </a:rPr>
              <a:t>til at brødføde bybefolkningen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altLang="da-DK"/>
              <a:t>Ikke én men flere årsager til fattigdom</a:t>
            </a:r>
          </a:p>
        </p:txBody>
      </p:sp>
      <p:pic>
        <p:nvPicPr>
          <p:cNvPr id="5632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941513"/>
            <a:ext cx="50514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2A888-ACA2-40D9-B5FF-3BC05903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….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1D061-A35D-4D9C-B002-E360C0080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975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10515600" cy="1325563"/>
          </a:xfrm>
        </p:spPr>
        <p:txBody>
          <a:bodyPr/>
          <a:lstStyle/>
          <a:p>
            <a:r>
              <a:rPr lang="da-DK" altLang="da-DK" dirty="0"/>
              <a:t>Opsamling på fødevareproblematikken 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76263" y="1206594"/>
            <a:ext cx="6263808" cy="535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b="1" u="sng" dirty="0">
                <a:latin typeface="+mn-lt"/>
              </a:rPr>
              <a:t>Paradoks</a:t>
            </a:r>
            <a:r>
              <a:rPr lang="da-DK" dirty="0">
                <a:latin typeface="+mn-lt"/>
              </a:rPr>
              <a:t>: 8-900 mio. mennesker er under- eller fejlernærede - mens der er nok mad i verden til alle 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u="sng" dirty="0">
                <a:latin typeface="+mn-lt"/>
              </a:rPr>
              <a:t>Ulandenes</a:t>
            </a:r>
            <a:r>
              <a:rPr lang="da-DK" dirty="0">
                <a:latin typeface="+mn-lt"/>
              </a:rPr>
              <a:t> ernæringsproblem:  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under - og fejlernæring -&gt; nedsat vækst fysisk og mentalt -&gt; svækker ulandene udviklingspotentiale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u="sng" dirty="0">
                <a:latin typeface="+mn-lt"/>
              </a:rPr>
              <a:t>Ilandenes</a:t>
            </a:r>
            <a:r>
              <a:rPr lang="da-DK" dirty="0">
                <a:latin typeface="+mn-lt"/>
              </a:rPr>
              <a:t> ernæringsproblem : 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for meget animalsk kost -&gt; overvægt / livsstilssygdomme / diabetes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	begge problemer har bl.a. baggrund i kostsammensætningen / landbrugsproduktionen i </a:t>
            </a:r>
            <a:r>
              <a:rPr lang="da-DK" dirty="0" err="1">
                <a:latin typeface="+mn-lt"/>
              </a:rPr>
              <a:t>I</a:t>
            </a:r>
            <a:r>
              <a:rPr lang="da-DK" dirty="0">
                <a:latin typeface="+mn-lt"/>
              </a:rPr>
              <a:t>- og ulande: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b="1" u="sng" dirty="0">
                <a:latin typeface="+mn-lt"/>
              </a:rPr>
              <a:t>Kostsammensætning</a:t>
            </a:r>
            <a:r>
              <a:rPr lang="da-DK" dirty="0">
                <a:latin typeface="+mn-lt"/>
              </a:rPr>
              <a:t> i forskellige lande afspejler </a:t>
            </a:r>
            <a:r>
              <a:rPr lang="da-DK" u="sng" dirty="0">
                <a:latin typeface="+mn-lt"/>
              </a:rPr>
              <a:t>landbrugsjord</a:t>
            </a:r>
            <a:r>
              <a:rPr lang="da-DK" dirty="0">
                <a:latin typeface="+mn-lt"/>
              </a:rPr>
              <a:t> pr indbygger og </a:t>
            </a:r>
            <a:r>
              <a:rPr lang="da-DK" u="sng" dirty="0">
                <a:latin typeface="+mn-lt"/>
              </a:rPr>
              <a:t>produktionsmetoder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Når der er rigeligt med jord + moderne produktionsmetoder -&gt; </a:t>
            </a:r>
            <a:r>
              <a:rPr lang="da-DK" b="1" u="sng" dirty="0">
                <a:latin typeface="+mn-lt"/>
              </a:rPr>
              <a:t>animalsk</a:t>
            </a:r>
            <a:r>
              <a:rPr lang="da-DK" dirty="0">
                <a:latin typeface="+mn-lt"/>
              </a:rPr>
              <a:t> fødevareproduktion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Når der mangler jord eller moderne produktionsmetoder -&gt; </a:t>
            </a:r>
            <a:r>
              <a:rPr lang="da-DK" b="1" u="sng" dirty="0" err="1">
                <a:latin typeface="+mn-lt"/>
              </a:rPr>
              <a:t>vegatabilsk</a:t>
            </a:r>
            <a:r>
              <a:rPr lang="da-DK" dirty="0">
                <a:latin typeface="+mn-lt"/>
              </a:rPr>
              <a:t> fødevareproduktion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</a:endParaRPr>
          </a:p>
        </p:txBody>
      </p:sp>
      <p:pic>
        <p:nvPicPr>
          <p:cNvPr id="4" name="Picture 2" descr="http://www.haibye.com/gallery/post_pics/fast_food/child-obe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25" y="1284116"/>
            <a:ext cx="2353318" cy="16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iology-igcse.weebly.com/uploads/1/5/0/7/15070316/3114708_orig.jpg?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18" y="1325563"/>
            <a:ext cx="2372285" cy="15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ce paddies in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43" y="5048017"/>
            <a:ext cx="2939120" cy="165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ache.wallpaperdownloader.com/bing/img/SoyFarming_20101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43" y="3260570"/>
            <a:ext cx="2939120" cy="15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1696"/>
            <a:ext cx="10515600" cy="1325563"/>
          </a:xfrm>
        </p:spPr>
        <p:txBody>
          <a:bodyPr/>
          <a:lstStyle/>
          <a:p>
            <a:r>
              <a:rPr lang="da-DK" dirty="0"/>
              <a:t>Den Grønne Revolution – succes og fiasko</a:t>
            </a:r>
          </a:p>
        </p:txBody>
      </p:sp>
      <p:pic>
        <p:nvPicPr>
          <p:cNvPr id="3" name="Picture 2" descr="http://america.pink/images/4/2/0/6/4/0/9/en/1-subsistence-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11" y="1312918"/>
            <a:ext cx="3065507" cy="23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ice paddies in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18" y="1342856"/>
            <a:ext cx="3795806" cy="22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973418" y="3855729"/>
            <a:ext cx="4288864" cy="2585323"/>
          </a:xfrm>
          <a:prstGeom prst="rect">
            <a:avLst/>
          </a:prstGeom>
          <a:solidFill>
            <a:srgbClr val="CEF99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u="sng" dirty="0"/>
              <a:t>Succes</a:t>
            </a:r>
            <a:r>
              <a:rPr lang="da-DK" dirty="0"/>
              <a:t> – stort befolkningspres -&gt;</a:t>
            </a:r>
            <a:br>
              <a:rPr lang="da-DK" dirty="0"/>
            </a:br>
            <a:r>
              <a:rPr lang="da-DK" dirty="0"/>
              <a:t>intensivering af arealudnyttelsen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Regeringer (i Kina og Indien) giver </a:t>
            </a:r>
            <a:br>
              <a:rPr lang="da-DK" dirty="0"/>
            </a:br>
            <a:r>
              <a:rPr lang="da-DK" dirty="0"/>
              <a:t>økonomisk støtte (kapital) til landbruget til køb af gødning, pesticider og såsæd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Ikke økologisk bæredygtigt  </a:t>
            </a:r>
            <a:r>
              <a:rPr lang="da-DK" dirty="0">
                <a:sym typeface="Wingdings" panose="05000000000000000000" pitchFamily="2" charset="2"/>
              </a:rPr>
              <a:t> </a:t>
            </a:r>
            <a:br>
              <a:rPr lang="da-DK" dirty="0"/>
            </a:br>
            <a:r>
              <a:rPr lang="da-DK" dirty="0"/>
              <a:t>men sikrer fødevarer til befolkningen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284571" y="3855729"/>
            <a:ext cx="4569713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u="sng" dirty="0"/>
              <a:t>Fiasko</a:t>
            </a:r>
            <a:r>
              <a:rPr lang="da-DK" dirty="0"/>
              <a:t> – lille befolkningspres -&gt;</a:t>
            </a:r>
            <a:br>
              <a:rPr lang="da-DK" dirty="0"/>
            </a:br>
            <a:r>
              <a:rPr lang="da-DK" dirty="0"/>
              <a:t>ingen intensivering af arealudnyttelsen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Regeringer (i mange afrikanske lande) giver </a:t>
            </a:r>
            <a:br>
              <a:rPr lang="da-DK" dirty="0"/>
            </a:br>
            <a:r>
              <a:rPr lang="da-DK" i="1" u="sng" dirty="0"/>
              <a:t>ingen</a:t>
            </a:r>
            <a:r>
              <a:rPr lang="da-DK" dirty="0"/>
              <a:t> økonomisk støtte til landbruget</a:t>
            </a:r>
          </a:p>
          <a:p>
            <a:pPr marL="285750" indent="-285750">
              <a:buFont typeface="Wingdings" panose="05000000000000000000" pitchFamily="2" charset="2"/>
              <a:buChar char="ó"/>
            </a:pPr>
            <a:r>
              <a:rPr lang="da-DK" dirty="0">
                <a:sym typeface="Wingdings" panose="05000000000000000000" pitchFamily="2" charset="2"/>
              </a:rPr>
              <a:t>Mangler kapital til investering</a:t>
            </a:r>
          </a:p>
          <a:p>
            <a:pPr marL="285750" indent="-285750">
              <a:buFont typeface="Wingdings" panose="05000000000000000000" pitchFamily="2" charset="2"/>
              <a:buChar char="ó"/>
            </a:pPr>
            <a:endParaRPr lang="da-DK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Økologisk bæredygtigt … 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men utilstrækkelig fødevareproduktion 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05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800100" y="2643188"/>
            <a:ext cx="11098213" cy="3692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b="1" dirty="0">
                <a:latin typeface="+mn-lt"/>
              </a:rPr>
              <a:t>Den grønne Revolution </a:t>
            </a:r>
            <a:r>
              <a:rPr lang="da-DK" dirty="0">
                <a:latin typeface="+mn-lt"/>
              </a:rPr>
              <a:t>- &gt; overførsel af moderne landbrugsteknikker (nye kornsorter, gødning og pesticider + kunstvanding) til ulandene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specielt en succes i Indien / Asien , men ikke i Afrika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Forklaringen kan være at der er et mindre pres på jorden i Afrika end i Europa og Sydøstasien ( se tabel )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b="1" dirty="0">
                <a:latin typeface="+mn-lt"/>
              </a:rPr>
              <a:t>Landbrugspolitikken betydning: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b="1" dirty="0">
                <a:latin typeface="+mn-lt"/>
              </a:rPr>
              <a:t>EU</a:t>
            </a:r>
            <a:r>
              <a:rPr lang="da-DK" dirty="0">
                <a:latin typeface="+mn-lt"/>
              </a:rPr>
              <a:t> landbrugspolitik = støtte til produktion og eksport -&gt; stigende produktion -&gt; eksport til ulandene  -&gt;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positivt: billige fødevarer til de fattige lande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negativt : udkonkurrerer lokale producenter / bønder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 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+mn-lt"/>
              </a:rPr>
              <a:t>Landbrugspolitik i </a:t>
            </a:r>
            <a:r>
              <a:rPr lang="da-DK" b="1" dirty="0">
                <a:latin typeface="+mn-lt"/>
              </a:rPr>
              <a:t>ulandene</a:t>
            </a:r>
            <a:r>
              <a:rPr lang="da-DK" dirty="0">
                <a:latin typeface="+mn-lt"/>
              </a:rPr>
              <a:t>: beskatning af landbruget + priserne holdes kunstigt lave af hensyn til at sikre byernes fattige billige fødevarer  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+ import af fødevarer fra EU + USA  (billigt)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016000" y="946150"/>
          <a:ext cx="4545013" cy="15303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1950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2015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2050</a:t>
                      </a:r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da-DK" sz="1800" dirty="0"/>
                        <a:t>Vesteuropa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129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174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177</a:t>
                      </a:r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da-DK" sz="1800" dirty="0"/>
                        <a:t>Sydøstasien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37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141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175</a:t>
                      </a:r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da-DK" sz="1800" dirty="0"/>
                        <a:t>Afrika </a:t>
                      </a:r>
                      <a:r>
                        <a:rPr lang="da-DK" sz="1600" dirty="0"/>
                        <a:t>syd</a:t>
                      </a:r>
                      <a:r>
                        <a:rPr lang="da-DK" sz="1600" baseline="0" dirty="0"/>
                        <a:t> for Sahara</a:t>
                      </a:r>
                      <a:endParaRPr lang="da-DK" sz="1800" dirty="0"/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7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39</a:t>
                      </a: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r>
                        <a:rPr lang="da-DK" sz="1800" dirty="0"/>
                        <a:t>85</a:t>
                      </a:r>
                    </a:p>
                  </a:txBody>
                  <a:tcPr marL="91441" marR="91441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felt 8"/>
          <p:cNvSpPr txBox="1">
            <a:spLocks noChangeArrowheads="1"/>
          </p:cNvSpPr>
          <p:nvPr/>
        </p:nvSpPr>
        <p:spPr bwMode="auto">
          <a:xfrm>
            <a:off x="931863" y="654050"/>
            <a:ext cx="338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/>
              <a:t>Befolkningstæthed (indb. pr km2) 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20675"/>
            <a:ext cx="21304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AF947-EA76-4162-9BFD-2B6029A4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Fra vegetabilsk til animalsk kost </a:t>
            </a:r>
          </a:p>
        </p:txBody>
      </p:sp>
      <p:pic>
        <p:nvPicPr>
          <p:cNvPr id="1026" name="Picture 2" descr="Corn field in the picturesque hills | High-Quality Nature Stock ...">
            <a:extLst>
              <a:ext uri="{FF2B5EF4-FFF2-40B4-BE49-F238E27FC236}">
                <a16:creationId xmlns:a16="http://schemas.microsoft.com/office/drawing/2014/main" id="{7F4DB899-E4A0-4FE2-B611-E5D7E3C7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07973"/>
            <a:ext cx="3956222" cy="26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ish Jersey Export - Purchase Danish Jersey Cattle">
            <a:extLst>
              <a:ext uri="{FF2B5EF4-FFF2-40B4-BE49-F238E27FC236}">
                <a16:creationId xmlns:a16="http://schemas.microsoft.com/office/drawing/2014/main" id="{DB10BC2E-C2AD-44AD-91DF-059D4190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63" y="2161145"/>
            <a:ext cx="4868561" cy="25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l: højre 2">
            <a:extLst>
              <a:ext uri="{FF2B5EF4-FFF2-40B4-BE49-F238E27FC236}">
                <a16:creationId xmlns:a16="http://schemas.microsoft.com/office/drawing/2014/main" id="{CED4B050-2F0A-4DFF-AA78-682A6CC81C3B}"/>
              </a:ext>
            </a:extLst>
          </p:cNvPr>
          <p:cNvSpPr/>
          <p:nvPr/>
        </p:nvSpPr>
        <p:spPr>
          <a:xfrm>
            <a:off x="4658496" y="2483708"/>
            <a:ext cx="2283077" cy="1812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Foder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5F62673-02E7-46B9-BD7C-7D86A5827B7D}"/>
              </a:ext>
            </a:extLst>
          </p:cNvPr>
          <p:cNvSpPr txBox="1"/>
          <p:nvPr/>
        </p:nvSpPr>
        <p:spPr>
          <a:xfrm>
            <a:off x="1210418" y="4973278"/>
            <a:ext cx="3044103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400" dirty="0"/>
              <a:t>6-12 vegetabilske kcal. 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B5B8C2D1-89A0-4418-BFC2-C080E19C0564}"/>
              </a:ext>
            </a:extLst>
          </p:cNvPr>
          <p:cNvSpPr/>
          <p:nvPr/>
        </p:nvSpPr>
        <p:spPr>
          <a:xfrm>
            <a:off x="4794423" y="4868330"/>
            <a:ext cx="1734066" cy="671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konverteres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4DD234A-CE99-4F65-9D3D-391531624164}"/>
              </a:ext>
            </a:extLst>
          </p:cNvPr>
          <p:cNvSpPr txBox="1"/>
          <p:nvPr/>
        </p:nvSpPr>
        <p:spPr>
          <a:xfrm>
            <a:off x="7396816" y="4973278"/>
            <a:ext cx="2433488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2400" dirty="0">
                <a:solidFill>
                  <a:schemeClr val="bg1"/>
                </a:solidFill>
              </a:rPr>
              <a:t>én animalsk  kcal.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72B9B8F-1AFF-4976-B1E8-B24A9EF06D50}"/>
              </a:ext>
            </a:extLst>
          </p:cNvPr>
          <p:cNvSpPr txBox="1"/>
          <p:nvPr/>
        </p:nvSpPr>
        <p:spPr>
          <a:xfrm>
            <a:off x="3624648" y="5866084"/>
            <a:ext cx="4073616" cy="70788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sz="4000" dirty="0">
                <a:solidFill>
                  <a:srgbClr val="FF0000"/>
                </a:solidFill>
              </a:rPr>
              <a:t>Tab af fødeenergi! </a:t>
            </a:r>
          </a:p>
        </p:txBody>
      </p:sp>
    </p:spTree>
    <p:extLst>
      <p:ext uri="{BB962C8B-B14F-4D97-AF65-F5344CB8AC3E}">
        <p14:creationId xmlns:p14="http://schemas.microsoft.com/office/powerpoint/2010/main" val="27670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2E829-556D-4D38-BB79-189329C7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893"/>
            <a:ext cx="10515600" cy="1325563"/>
          </a:xfrm>
        </p:spPr>
        <p:txBody>
          <a:bodyPr/>
          <a:lstStyle/>
          <a:p>
            <a:r>
              <a:rPr lang="da-DK" dirty="0"/>
              <a:t>Problemstilling: jord, mennesker og kost</a:t>
            </a:r>
          </a:p>
        </p:txBody>
      </p:sp>
      <p:pic>
        <p:nvPicPr>
          <p:cNvPr id="4" name="Grafik 3" descr="Jordklode Afrika og Europa">
            <a:extLst>
              <a:ext uri="{FF2B5EF4-FFF2-40B4-BE49-F238E27FC236}">
                <a16:creationId xmlns:a16="http://schemas.microsoft.com/office/drawing/2014/main" id="{A40FA411-F442-495A-9E0D-571E205D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61" y="2346143"/>
            <a:ext cx="2616926" cy="2616926"/>
          </a:xfrm>
          <a:prstGeom prst="rect">
            <a:avLst/>
          </a:prstGeom>
        </p:spPr>
      </p:pic>
      <p:sp>
        <p:nvSpPr>
          <p:cNvPr id="9" name="Pil: højre 8">
            <a:extLst>
              <a:ext uri="{FF2B5EF4-FFF2-40B4-BE49-F238E27FC236}">
                <a16:creationId xmlns:a16="http://schemas.microsoft.com/office/drawing/2014/main" id="{01C0523C-2955-4FDD-AE10-9F2A40BD5730}"/>
              </a:ext>
            </a:extLst>
          </p:cNvPr>
          <p:cNvSpPr/>
          <p:nvPr/>
        </p:nvSpPr>
        <p:spPr>
          <a:xfrm>
            <a:off x="4439914" y="2071122"/>
            <a:ext cx="1478831" cy="109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Befolknings vækst</a:t>
            </a:r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AC76C5A1-81F7-406B-B0ED-A2D6FB27C373}"/>
              </a:ext>
            </a:extLst>
          </p:cNvPr>
          <p:cNvGrpSpPr/>
          <p:nvPr/>
        </p:nvGrpSpPr>
        <p:grpSpPr>
          <a:xfrm>
            <a:off x="838200" y="5059240"/>
            <a:ext cx="3273164" cy="1283833"/>
            <a:chOff x="2809777" y="5094565"/>
            <a:chExt cx="3273164" cy="1283833"/>
          </a:xfrm>
        </p:grpSpPr>
        <p:pic>
          <p:nvPicPr>
            <p:cNvPr id="11" name="Grafik 10" descr="Ørkenscene">
              <a:extLst>
                <a:ext uri="{FF2B5EF4-FFF2-40B4-BE49-F238E27FC236}">
                  <a16:creationId xmlns:a16="http://schemas.microsoft.com/office/drawing/2014/main" id="{669CEC0B-539D-4CA3-BE50-194D7F81A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3842" y="5094565"/>
              <a:ext cx="914400" cy="914400"/>
            </a:xfrm>
            <a:prstGeom prst="rect">
              <a:avLst/>
            </a:prstGeom>
          </p:spPr>
        </p:pic>
        <p:pic>
          <p:nvPicPr>
            <p:cNvPr id="15" name="Grafik 14" descr="Scene på motorvej">
              <a:extLst>
                <a:ext uri="{FF2B5EF4-FFF2-40B4-BE49-F238E27FC236}">
                  <a16:creationId xmlns:a16="http://schemas.microsoft.com/office/drawing/2014/main" id="{CF453D37-4D2D-45D4-8645-CA0A0BB2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39143" y="5094565"/>
              <a:ext cx="914400" cy="914400"/>
            </a:xfrm>
            <a:prstGeom prst="rect">
              <a:avLst/>
            </a:prstGeom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472BC681-D83D-4E07-9DAE-83C4742F31AF}"/>
                </a:ext>
              </a:extLst>
            </p:cNvPr>
            <p:cNvSpPr txBox="1"/>
            <p:nvPr/>
          </p:nvSpPr>
          <p:spPr>
            <a:xfrm>
              <a:off x="2809777" y="6009066"/>
              <a:ext cx="312675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a-DK" dirty="0"/>
                <a:t>Bjerge  -  ørkner og skove</a:t>
              </a:r>
              <a:endParaRPr lang="da-DK" dirty="0">
                <a:hlinkClick r:id="rId8" action="ppaction://hlinksldjump"/>
              </a:endParaRPr>
            </a:p>
          </p:txBody>
        </p:sp>
        <p:pic>
          <p:nvPicPr>
            <p:cNvPr id="19" name="Grafik 18" descr="Løvtræ">
              <a:extLst>
                <a:ext uri="{FF2B5EF4-FFF2-40B4-BE49-F238E27FC236}">
                  <a16:creationId xmlns:a16="http://schemas.microsoft.com/office/drawing/2014/main" id="{DBB09575-97DF-402B-9DD2-56C7D4AD9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68541" y="5094565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Pil: opadgående 19">
            <a:extLst>
              <a:ext uri="{FF2B5EF4-FFF2-40B4-BE49-F238E27FC236}">
                <a16:creationId xmlns:a16="http://schemas.microsoft.com/office/drawing/2014/main" id="{9985EC4B-AF80-491D-A031-64F81E460F3D}"/>
              </a:ext>
            </a:extLst>
          </p:cNvPr>
          <p:cNvSpPr/>
          <p:nvPr/>
        </p:nvSpPr>
        <p:spPr>
          <a:xfrm>
            <a:off x="2808509" y="2889644"/>
            <a:ext cx="1434009" cy="606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Føde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CF1121F0-284D-4D7A-87CE-85711CBB2FFD}"/>
              </a:ext>
            </a:extLst>
          </p:cNvPr>
          <p:cNvCxnSpPr>
            <a:cxnSpLocks/>
          </p:cNvCxnSpPr>
          <p:nvPr/>
        </p:nvCxnSpPr>
        <p:spPr>
          <a:xfrm>
            <a:off x="2037806" y="3654606"/>
            <a:ext cx="771971" cy="8672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1A3BC76D-4607-42AF-89F2-D0AE723C502F}"/>
              </a:ext>
            </a:extLst>
          </p:cNvPr>
          <p:cNvCxnSpPr>
            <a:cxnSpLocks/>
          </p:cNvCxnSpPr>
          <p:nvPr/>
        </p:nvCxnSpPr>
        <p:spPr>
          <a:xfrm>
            <a:off x="1558343" y="3968195"/>
            <a:ext cx="323623" cy="11999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05F2048F-EBFE-4B55-AC87-04827EDB764B}"/>
              </a:ext>
            </a:extLst>
          </p:cNvPr>
          <p:cNvSpPr txBox="1"/>
          <p:nvPr/>
        </p:nvSpPr>
        <p:spPr>
          <a:xfrm>
            <a:off x="5599657" y="4566326"/>
            <a:ext cx="240641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Mekaniseret</a:t>
            </a:r>
            <a:br>
              <a:rPr lang="da-DK" dirty="0"/>
            </a:br>
            <a:r>
              <a:rPr lang="da-DK" dirty="0"/>
              <a:t>Landbrug</a:t>
            </a:r>
          </a:p>
        </p:txBody>
      </p:sp>
      <p:sp>
        <p:nvSpPr>
          <p:cNvPr id="30" name="Pil: højre 29">
            <a:extLst>
              <a:ext uri="{FF2B5EF4-FFF2-40B4-BE49-F238E27FC236}">
                <a16:creationId xmlns:a16="http://schemas.microsoft.com/office/drawing/2014/main" id="{8227C36A-E9E2-485B-B460-D63958763268}"/>
              </a:ext>
            </a:extLst>
          </p:cNvPr>
          <p:cNvSpPr/>
          <p:nvPr/>
        </p:nvSpPr>
        <p:spPr>
          <a:xfrm>
            <a:off x="4439914" y="3684524"/>
            <a:ext cx="1375952" cy="752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Udvidet landbrugsareal</a:t>
            </a:r>
          </a:p>
        </p:txBody>
      </p: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0D5A6CDE-5985-47AE-B187-3F6C691EEE3A}"/>
              </a:ext>
            </a:extLst>
          </p:cNvPr>
          <p:cNvGrpSpPr/>
          <p:nvPr/>
        </p:nvGrpSpPr>
        <p:grpSpPr>
          <a:xfrm>
            <a:off x="2838693" y="3654606"/>
            <a:ext cx="1534459" cy="1277216"/>
            <a:chOff x="2838693" y="3654606"/>
            <a:chExt cx="1534459" cy="1277216"/>
          </a:xfrm>
        </p:grpSpPr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E9EBA682-FD9E-4253-8BB4-045C57D4FFE2}"/>
                </a:ext>
              </a:extLst>
            </p:cNvPr>
            <p:cNvSpPr txBox="1"/>
            <p:nvPr/>
          </p:nvSpPr>
          <p:spPr>
            <a:xfrm>
              <a:off x="2838693" y="4562490"/>
              <a:ext cx="153445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a-DK" dirty="0"/>
                <a:t>Landbrugsjord</a:t>
              </a:r>
            </a:p>
          </p:txBody>
        </p:sp>
        <p:grpSp>
          <p:nvGrpSpPr>
            <p:cNvPr id="50" name="Gruppe 49">
              <a:extLst>
                <a:ext uri="{FF2B5EF4-FFF2-40B4-BE49-F238E27FC236}">
                  <a16:creationId xmlns:a16="http://schemas.microsoft.com/office/drawing/2014/main" id="{EDECFA64-16B9-4A43-9E5E-A08483D0C1E2}"/>
                </a:ext>
              </a:extLst>
            </p:cNvPr>
            <p:cNvGrpSpPr/>
            <p:nvPr/>
          </p:nvGrpSpPr>
          <p:grpSpPr>
            <a:xfrm>
              <a:off x="2982687" y="3654606"/>
              <a:ext cx="914400" cy="914400"/>
              <a:chOff x="2982687" y="3654606"/>
              <a:chExt cx="914400" cy="914400"/>
            </a:xfrm>
          </p:grpSpPr>
          <p:pic>
            <p:nvPicPr>
              <p:cNvPr id="13" name="Grafik 12" descr="Regnfuld scene">
                <a:extLst>
                  <a:ext uri="{FF2B5EF4-FFF2-40B4-BE49-F238E27FC236}">
                    <a16:creationId xmlns:a16="http://schemas.microsoft.com/office/drawing/2014/main" id="{7C571D8D-2138-4C20-8092-042D49113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982687" y="365460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fik 35" descr="Bonde">
                <a:extLst>
                  <a:ext uri="{FF2B5EF4-FFF2-40B4-BE49-F238E27FC236}">
                    <a16:creationId xmlns:a16="http://schemas.microsoft.com/office/drawing/2014/main" id="{A05C0AF5-4241-4B63-94B6-E16D2C5E0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242684" y="3968195"/>
                <a:ext cx="418537" cy="418537"/>
              </a:xfrm>
              <a:prstGeom prst="rect">
                <a:avLst/>
              </a:prstGeom>
            </p:spPr>
          </p:pic>
        </p:grp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845E00AC-6AAC-4FFB-A548-0F8598D5A6E8}"/>
              </a:ext>
            </a:extLst>
          </p:cNvPr>
          <p:cNvGrpSpPr/>
          <p:nvPr/>
        </p:nvGrpSpPr>
        <p:grpSpPr>
          <a:xfrm>
            <a:off x="6096000" y="3210896"/>
            <a:ext cx="1434009" cy="1434009"/>
            <a:chOff x="6096000" y="3210896"/>
            <a:chExt cx="1434009" cy="1434009"/>
          </a:xfrm>
        </p:grpSpPr>
        <p:pic>
          <p:nvPicPr>
            <p:cNvPr id="28" name="Grafik 27" descr="Regnfuld scene">
              <a:extLst>
                <a:ext uri="{FF2B5EF4-FFF2-40B4-BE49-F238E27FC236}">
                  <a16:creationId xmlns:a16="http://schemas.microsoft.com/office/drawing/2014/main" id="{D394CB67-D20B-4989-9B4B-582D6D769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096000" y="3210896"/>
              <a:ext cx="1434009" cy="1434009"/>
            </a:xfrm>
            <a:prstGeom prst="rect">
              <a:avLst/>
            </a:prstGeom>
          </p:spPr>
        </p:pic>
        <p:pic>
          <p:nvPicPr>
            <p:cNvPr id="38" name="Grafik 37" descr="Traktor">
              <a:extLst>
                <a:ext uri="{FF2B5EF4-FFF2-40B4-BE49-F238E27FC236}">
                  <a16:creationId xmlns:a16="http://schemas.microsoft.com/office/drawing/2014/main" id="{D38B864B-2FA6-47B5-BDA1-5BE943DF7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61812" y="3891704"/>
              <a:ext cx="630110" cy="630110"/>
            </a:xfrm>
            <a:prstGeom prst="rect">
              <a:avLst/>
            </a:prstGeom>
          </p:spPr>
        </p:pic>
      </p:grpSp>
      <p:pic>
        <p:nvPicPr>
          <p:cNvPr id="41" name="Grafik 40" descr="Ko">
            <a:extLst>
              <a:ext uri="{FF2B5EF4-FFF2-40B4-BE49-F238E27FC236}">
                <a16:creationId xmlns:a16="http://schemas.microsoft.com/office/drawing/2014/main" id="{D48BB747-28E8-492E-B9FA-DE34C19727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71543" y="3622092"/>
            <a:ext cx="914400" cy="914400"/>
          </a:xfrm>
          <a:prstGeom prst="rect">
            <a:avLst/>
          </a:prstGeom>
        </p:spPr>
      </p:pic>
      <p:pic>
        <p:nvPicPr>
          <p:cNvPr id="42" name="Grafik 41" descr="Plante">
            <a:extLst>
              <a:ext uri="{FF2B5EF4-FFF2-40B4-BE49-F238E27FC236}">
                <a16:creationId xmlns:a16="http://schemas.microsoft.com/office/drawing/2014/main" id="{D7D25E35-2FF4-41E2-902D-AA6B2FECEB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86280" y="3674064"/>
            <a:ext cx="709613" cy="709613"/>
          </a:xfrm>
          <a:prstGeom prst="rect">
            <a:avLst/>
          </a:prstGeom>
        </p:spPr>
      </p:pic>
      <p:sp>
        <p:nvSpPr>
          <p:cNvPr id="47" name="Pil: højre 46">
            <a:extLst>
              <a:ext uri="{FF2B5EF4-FFF2-40B4-BE49-F238E27FC236}">
                <a16:creationId xmlns:a16="http://schemas.microsoft.com/office/drawing/2014/main" id="{BD8B00B1-48B1-4D72-8292-A9876545B5D6}"/>
              </a:ext>
            </a:extLst>
          </p:cNvPr>
          <p:cNvSpPr/>
          <p:nvPr/>
        </p:nvSpPr>
        <p:spPr>
          <a:xfrm>
            <a:off x="4439914" y="5257169"/>
            <a:ext cx="1375952" cy="74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Skovfældning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95980CAE-2276-4956-9C8D-F1D217049171}"/>
              </a:ext>
            </a:extLst>
          </p:cNvPr>
          <p:cNvSpPr txBox="1"/>
          <p:nvPr/>
        </p:nvSpPr>
        <p:spPr>
          <a:xfrm>
            <a:off x="8871543" y="4521814"/>
            <a:ext cx="2155269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Animalsk eller </a:t>
            </a:r>
            <a:br>
              <a:rPr lang="da-DK" dirty="0"/>
            </a:br>
            <a:r>
              <a:rPr lang="da-DK"/>
              <a:t>vegetabilsk kost?</a:t>
            </a:r>
            <a:endParaRPr lang="da-DK" dirty="0"/>
          </a:p>
        </p:txBody>
      </p:sp>
      <p:sp>
        <p:nvSpPr>
          <p:cNvPr id="49" name="Pil: højre 48">
            <a:extLst>
              <a:ext uri="{FF2B5EF4-FFF2-40B4-BE49-F238E27FC236}">
                <a16:creationId xmlns:a16="http://schemas.microsoft.com/office/drawing/2014/main" id="{18BBE937-5E81-4F19-9A2A-022E65F0ABD9}"/>
              </a:ext>
            </a:extLst>
          </p:cNvPr>
          <p:cNvSpPr/>
          <p:nvPr/>
        </p:nvSpPr>
        <p:spPr>
          <a:xfrm>
            <a:off x="7489732" y="2056148"/>
            <a:ext cx="1478831" cy="109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Befolknings vækst</a:t>
            </a:r>
          </a:p>
        </p:txBody>
      </p: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512171FF-57FF-42C3-A5CD-D09EFC81038B}"/>
              </a:ext>
            </a:extLst>
          </p:cNvPr>
          <p:cNvGrpSpPr/>
          <p:nvPr/>
        </p:nvGrpSpPr>
        <p:grpSpPr>
          <a:xfrm>
            <a:off x="2991140" y="1620094"/>
            <a:ext cx="1085554" cy="1070385"/>
            <a:chOff x="2991140" y="1620094"/>
            <a:chExt cx="1085554" cy="1070385"/>
          </a:xfrm>
        </p:grpSpPr>
        <p:pic>
          <p:nvPicPr>
            <p:cNvPr id="6" name="Grafik 5" descr="Børn">
              <a:extLst>
                <a:ext uri="{FF2B5EF4-FFF2-40B4-BE49-F238E27FC236}">
                  <a16:creationId xmlns:a16="http://schemas.microsoft.com/office/drawing/2014/main" id="{4D06E328-105C-4F3F-9438-A83638A4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057157" y="1620094"/>
              <a:ext cx="914400" cy="914400"/>
            </a:xfrm>
            <a:prstGeom prst="rect">
              <a:avLst/>
            </a:prstGeom>
          </p:spPr>
        </p:pic>
        <p:sp>
          <p:nvSpPr>
            <p:cNvPr id="53" name="Tekstfelt 52">
              <a:extLst>
                <a:ext uri="{FF2B5EF4-FFF2-40B4-BE49-F238E27FC236}">
                  <a16:creationId xmlns:a16="http://schemas.microsoft.com/office/drawing/2014/main" id="{B7005F25-43B7-4144-9A62-4DC123D2590F}"/>
                </a:ext>
              </a:extLst>
            </p:cNvPr>
            <p:cNvSpPr txBox="1"/>
            <p:nvPr/>
          </p:nvSpPr>
          <p:spPr>
            <a:xfrm>
              <a:off x="2991140" y="2382702"/>
              <a:ext cx="108555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a-DK" sz="1400" dirty="0"/>
                <a:t>1960: 3 mia.</a:t>
              </a:r>
            </a:p>
          </p:txBody>
        </p: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3B8EC6B4-C61D-4F4F-B7D8-F85F2AE0AAE7}"/>
              </a:ext>
            </a:extLst>
          </p:cNvPr>
          <p:cNvGrpSpPr/>
          <p:nvPr/>
        </p:nvGrpSpPr>
        <p:grpSpPr>
          <a:xfrm>
            <a:off x="6212315" y="1206828"/>
            <a:ext cx="1231784" cy="1484454"/>
            <a:chOff x="6212315" y="1206828"/>
            <a:chExt cx="1231784" cy="1484454"/>
          </a:xfrm>
        </p:grpSpPr>
        <p:pic>
          <p:nvPicPr>
            <p:cNvPr id="8" name="Grafik 7" descr="Gruppe personer">
              <a:extLst>
                <a:ext uri="{FF2B5EF4-FFF2-40B4-BE49-F238E27FC236}">
                  <a16:creationId xmlns:a16="http://schemas.microsoft.com/office/drawing/2014/main" id="{3E40EAC4-33A6-4B43-8C8A-3903F0E9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212315" y="1206828"/>
              <a:ext cx="1181100" cy="1181100"/>
            </a:xfrm>
            <a:prstGeom prst="rect">
              <a:avLst/>
            </a:prstGeom>
          </p:spPr>
        </p:pic>
        <p:sp>
          <p:nvSpPr>
            <p:cNvPr id="54" name="Tekstfelt 53">
              <a:extLst>
                <a:ext uri="{FF2B5EF4-FFF2-40B4-BE49-F238E27FC236}">
                  <a16:creationId xmlns:a16="http://schemas.microsoft.com/office/drawing/2014/main" id="{653B31A1-1ECF-440C-8637-51013FFBB1CF}"/>
                </a:ext>
              </a:extLst>
            </p:cNvPr>
            <p:cNvSpPr txBox="1"/>
            <p:nvPr/>
          </p:nvSpPr>
          <p:spPr>
            <a:xfrm>
              <a:off x="6222290" y="2383505"/>
              <a:ext cx="1221809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a-DK" sz="1400" dirty="0"/>
                <a:t>2018: 7,6 mia.</a:t>
              </a:r>
            </a:p>
          </p:txBody>
        </p: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F95C0B8F-5005-4522-987B-7FCE98B4FC1C}"/>
              </a:ext>
            </a:extLst>
          </p:cNvPr>
          <p:cNvGrpSpPr/>
          <p:nvPr/>
        </p:nvGrpSpPr>
        <p:grpSpPr>
          <a:xfrm>
            <a:off x="8860259" y="1229450"/>
            <a:ext cx="2315756" cy="1456581"/>
            <a:chOff x="8860259" y="1229450"/>
            <a:chExt cx="2315756" cy="1456581"/>
          </a:xfrm>
        </p:grpSpPr>
        <p:pic>
          <p:nvPicPr>
            <p:cNvPr id="33" name="Grafik 32" descr="Gruppe personer">
              <a:extLst>
                <a:ext uri="{FF2B5EF4-FFF2-40B4-BE49-F238E27FC236}">
                  <a16:creationId xmlns:a16="http://schemas.microsoft.com/office/drawing/2014/main" id="{EC1B6DA8-557D-4A8D-A6E4-822616B2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860259" y="1229450"/>
              <a:ext cx="1181100" cy="1181100"/>
            </a:xfrm>
            <a:prstGeom prst="rect">
              <a:avLst/>
            </a:prstGeom>
          </p:spPr>
        </p:pic>
        <p:pic>
          <p:nvPicPr>
            <p:cNvPr id="34" name="Grafik 33" descr="Gruppe personer">
              <a:extLst>
                <a:ext uri="{FF2B5EF4-FFF2-40B4-BE49-F238E27FC236}">
                  <a16:creationId xmlns:a16="http://schemas.microsoft.com/office/drawing/2014/main" id="{3E0CDDC4-2D62-4A76-9C15-7315D8E22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994915" y="1229450"/>
              <a:ext cx="1181100" cy="1181100"/>
            </a:xfrm>
            <a:prstGeom prst="rect">
              <a:avLst/>
            </a:prstGeom>
          </p:spPr>
        </p:pic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3BF4FC69-5E56-4429-B36B-FE9807F798FA}"/>
                </a:ext>
              </a:extLst>
            </p:cNvPr>
            <p:cNvSpPr txBox="1"/>
            <p:nvPr/>
          </p:nvSpPr>
          <p:spPr>
            <a:xfrm>
              <a:off x="9541789" y="2378254"/>
              <a:ext cx="117692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a-DK" sz="1400" dirty="0"/>
                <a:t>2050: 10 mia.</a:t>
              </a:r>
            </a:p>
          </p:txBody>
        </p:sp>
      </p:grpSp>
      <p:pic>
        <p:nvPicPr>
          <p:cNvPr id="59" name="Picture 6" descr="Vegetar med måde | Weekendavisen">
            <a:extLst>
              <a:ext uri="{FF2B5EF4-FFF2-40B4-BE49-F238E27FC236}">
                <a16:creationId xmlns:a16="http://schemas.microsoft.com/office/drawing/2014/main" id="{87BB0726-C5E7-477C-86EC-36AB8335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644" y="5443339"/>
            <a:ext cx="1181100" cy="12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Bakkescene">
            <a:extLst>
              <a:ext uri="{FF2B5EF4-FFF2-40B4-BE49-F238E27FC236}">
                <a16:creationId xmlns:a16="http://schemas.microsoft.com/office/drawing/2014/main" id="{5A502924-98A4-4F0C-8E64-C9C595CF05F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306542" y="52126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9" grpId="0" animBg="1"/>
      <p:bldP spid="30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12700"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ctr" eaLnBrk="1" fontAlgn="auto" hangingPunct="1">
          <a:spcBef>
            <a:spcPts val="0"/>
          </a:spcBef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4456</Words>
  <Application>Microsoft Office PowerPoint</Application>
  <PresentationFormat>Widescreen</PresentationFormat>
  <Paragraphs>1079</Paragraphs>
  <Slides>79</Slides>
  <Notes>0</Notes>
  <HiddenSlides>5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Office-tema</vt:lpstr>
      <vt:lpstr>Globale  fødevareproblematik</vt:lpstr>
      <vt:lpstr>Disposition af stoffet</vt:lpstr>
      <vt:lpstr>Det globale fødevareproblem</vt:lpstr>
      <vt:lpstr>Ernæringsproblemer  - for lidt og for meget</vt:lpstr>
      <vt:lpstr>Problem: landbrugsjord + mennesker </vt:lpstr>
      <vt:lpstr>Traditionelle &lt;-&gt; moderne produktionsmetoder</vt:lpstr>
      <vt:lpstr>Kostsammensætning og bæredygtighed</vt:lpstr>
      <vt:lpstr>Fra vegetabilsk til animalsk kost </vt:lpstr>
      <vt:lpstr>Problemstilling: jord, mennesker og kost</vt:lpstr>
      <vt:lpstr>IKKE FÆRDIGT </vt:lpstr>
      <vt:lpstr>Underernæring og Fejlernæring</vt:lpstr>
      <vt:lpstr>Underernæring og overvægtige i % af bef.</vt:lpstr>
      <vt:lpstr>Ernæringsproblemer  - for lidt og for meget</vt:lpstr>
      <vt:lpstr>Diabetes: antal mio.  og % stigning, 2000- 2030</vt:lpstr>
      <vt:lpstr>Befolkningstal og landbrugsjord</vt:lpstr>
      <vt:lpstr>Befolkningen og jordarealet</vt:lpstr>
      <vt:lpstr>Befolkning og landbrugsareal </vt:lpstr>
      <vt:lpstr>Opdyrket areal pr indbygger</vt:lpstr>
      <vt:lpstr>Dyrkbar jord pr indb. i div lande</vt:lpstr>
      <vt:lpstr>Mere landbrugsjord &amp; skovfældning</vt:lpstr>
      <vt:lpstr>Arealanvendelse </vt:lpstr>
      <vt:lpstr>Arealanvendelsen </vt:lpstr>
      <vt:lpstr>Arealanvendelse</vt:lpstr>
      <vt:lpstr>Arealanvendelse i landbruget </vt:lpstr>
      <vt:lpstr>Landbrugstyper - simpelt</vt:lpstr>
      <vt:lpstr>Landbrugstyper – bæredygtigt eller ej?</vt:lpstr>
      <vt:lpstr>Landbrugstyper – bæredygtigt eller ej?</vt:lpstr>
      <vt:lpstr>Landbrugstyper </vt:lpstr>
      <vt:lpstr>Landbrugstyper </vt:lpstr>
      <vt:lpstr>Landbrugstyper:</vt:lpstr>
      <vt:lpstr>Landbrugstyper og produktionsfaktorer:</vt:lpstr>
      <vt:lpstr>Landbrugstyper – ud fra produktionsfaktorer</vt:lpstr>
      <vt:lpstr>Landbrugstyper – og udbytte</vt:lpstr>
      <vt:lpstr>Kina kontra USA</vt:lpstr>
      <vt:lpstr>Landbrugstyper: Opsamling</vt:lpstr>
      <vt:lpstr>Med hakker eller oksetrukken plov …</vt:lpstr>
      <vt:lpstr>PowerPoint-præsentation</vt:lpstr>
      <vt:lpstr>Afrika – den manglende mekanisering </vt:lpstr>
      <vt:lpstr>Den Grønne Revolution </vt:lpstr>
      <vt:lpstr>Befolkning &lt;-&gt; landbrugsareal</vt:lpstr>
      <vt:lpstr>Den Grønne Revolution</vt:lpstr>
      <vt:lpstr>Landbrugsproduktionen</vt:lpstr>
      <vt:lpstr>Den Grønne Revolution i Indien </vt:lpstr>
      <vt:lpstr>Behov for øget risproduktion fra 2010-2035</vt:lpstr>
      <vt:lpstr>Arealproduktivitet - potentialer</vt:lpstr>
      <vt:lpstr>Forbrug af kunstgødning</vt:lpstr>
      <vt:lpstr>Kunstgødningsforbrug pr hektar </vt:lpstr>
      <vt:lpstr>Landbrugsdata – udvalgte lande</vt:lpstr>
      <vt:lpstr>Kina landbrugssektor</vt:lpstr>
      <vt:lpstr>Kinas landbrugsudvikling</vt:lpstr>
      <vt:lpstr>Landbrugspolitik: Afrika , Kina og EU </vt:lpstr>
      <vt:lpstr>Grøn revolution i Kina</vt:lpstr>
      <vt:lpstr>Mere ris-terresser i Kina</vt:lpstr>
      <vt:lpstr>Kostsammensætning </vt:lpstr>
      <vt:lpstr>Kostsammensætning</vt:lpstr>
      <vt:lpstr>Kostsammensætning</vt:lpstr>
      <vt:lpstr>Kostsammensætning</vt:lpstr>
      <vt:lpstr>Chinese fastfood</vt:lpstr>
      <vt:lpstr>Fra korn til animalske kost</vt:lpstr>
      <vt:lpstr>Globale købproduktion</vt:lpstr>
      <vt:lpstr>Komparativ fødevareanalyse</vt:lpstr>
      <vt:lpstr>Komparativ fødevareanalyse</vt:lpstr>
      <vt:lpstr>Komparativ fødevareanalyse</vt:lpstr>
      <vt:lpstr>Komparativ fødevareanalyse (korrelation)</vt:lpstr>
      <vt:lpstr>Konklusion på fødevareanalyse</vt:lpstr>
      <vt:lpstr>Landbrugspolitik &amp; globalisering</vt:lpstr>
      <vt:lpstr>Hvad er EF og EU? </vt:lpstr>
      <vt:lpstr>EF / EU medlemslande</vt:lpstr>
      <vt:lpstr>EU’s landbrugspolitik / prispolitik</vt:lpstr>
      <vt:lpstr>EU og ulandene</vt:lpstr>
      <vt:lpstr>DR dok. ‘Den Dyre Støtte’ (ca. 2004)</vt:lpstr>
      <vt:lpstr>En anden tolkning ….</vt:lpstr>
      <vt:lpstr>Globalisering – på godt og ondt </vt:lpstr>
      <vt:lpstr>Landbrugspolitik i Ulandene</vt:lpstr>
      <vt:lpstr>Ikke én men flere årsager til fattigdom</vt:lpstr>
      <vt:lpstr>Opsamling ….</vt:lpstr>
      <vt:lpstr>Opsamling på fødevareproblematikken  </vt:lpstr>
      <vt:lpstr>Den Grønne Revolution – succes og fiasko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Globale  fødevareproblematik</dc:title>
  <dc:creator>otto leholt</dc:creator>
  <cp:lastModifiedBy>otto leholt</cp:lastModifiedBy>
  <cp:revision>12</cp:revision>
  <dcterms:created xsi:type="dcterms:W3CDTF">2020-04-26T08:48:50Z</dcterms:created>
  <dcterms:modified xsi:type="dcterms:W3CDTF">2020-04-30T07:31:21Z</dcterms:modified>
</cp:coreProperties>
</file>