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3" r:id="rId9"/>
    <p:sldId id="264" r:id="rId10"/>
    <p:sldId id="262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8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F799288-24E6-41F4-A44E-13F782F95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EAD37-A3D1-44B6-96A5-89B319F78C2F}" type="datetimeFigureOut">
              <a:rPr lang="da-DK"/>
              <a:pPr>
                <a:defRPr/>
              </a:pPr>
              <a:t>02-12-2019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9829ACD-70D9-447F-9D54-1BC8DF875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867C5520-3BE0-4E6E-B34D-1563F2ECD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850A4-40D4-41F6-AB30-3176EDE01FEA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77405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058CA1-3AD8-40B0-A7CF-9C298AF95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48B7B-82DD-4C88-A416-2E46EF356898}" type="datetimeFigureOut">
              <a:rPr lang="da-DK"/>
              <a:pPr>
                <a:defRPr/>
              </a:pPr>
              <a:t>02-12-2019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309E2C9-8FE2-4D49-8AA0-5853ACA8F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78C0BF37-BDFC-4F1D-BE61-5FE96707A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D5AFD-1CDE-4991-A44F-FB5C41C98CB2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68666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12FB2EE-2EBA-4278-94E4-A140C7FD0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B424E-F4FF-472A-BB0E-D7468A37F975}" type="datetimeFigureOut">
              <a:rPr lang="da-DK"/>
              <a:pPr>
                <a:defRPr/>
              </a:pPr>
              <a:t>02-12-2019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F796C93-3A3D-4A65-8673-5E95C589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366EB96A-3D17-46DA-832D-621E44EC7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63A72-E7A9-46A5-8C44-DAA731ECF3C6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79997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3E65CB-08B7-4C7A-9B46-3F948921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B4EF5-7112-4488-BC6F-1EF3F0F7D0E6}" type="datetimeFigureOut">
              <a:rPr lang="da-DK"/>
              <a:pPr>
                <a:defRPr/>
              </a:pPr>
              <a:t>02-12-2019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F3D66B0-DF5A-4810-A009-18040773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8917BF89-6D71-4FBA-B7E3-4B37BC11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74FF9-3556-4B5F-9D17-835118715A77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53183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C4E1DF8-CCC7-4DE1-8461-FE43A193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2EF51-CE71-48C4-8BEA-A84546EE808F}" type="datetimeFigureOut">
              <a:rPr lang="da-DK"/>
              <a:pPr>
                <a:defRPr/>
              </a:pPr>
              <a:t>02-12-2019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D0ABABB-28CC-4F4A-BA25-78694B69A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AF570F19-C139-48DD-A88D-C12AD20F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91A41-3195-4C0B-8AA4-829FD23C52D6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06202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3">
            <a:extLst>
              <a:ext uri="{FF2B5EF4-FFF2-40B4-BE49-F238E27FC236}">
                <a16:creationId xmlns:a16="http://schemas.microsoft.com/office/drawing/2014/main" id="{58A2485D-440B-46DF-BCA0-5180D308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86FE9-9D13-41DF-ACDB-181BE3D1CB3A}" type="datetimeFigureOut">
              <a:rPr lang="da-DK"/>
              <a:pPr>
                <a:defRPr/>
              </a:pPr>
              <a:t>02-12-2019</a:t>
            </a:fld>
            <a:endParaRPr lang="da-DK"/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E723CCFE-7DDB-407A-82BC-6983AC43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1A9DB002-7239-430E-820C-564046CC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E699C-3F6E-4984-909B-F47890C8FDFE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51402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90D61C5B-819B-4793-83A0-F7CD65B7B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76C45-8F53-48FE-A444-9DC7147D35BA}" type="datetimeFigureOut">
              <a:rPr lang="da-DK"/>
              <a:pPr>
                <a:defRPr/>
              </a:pPr>
              <a:t>02-12-2019</a:t>
            </a:fld>
            <a:endParaRPr lang="da-DK"/>
          </a:p>
        </p:txBody>
      </p:sp>
      <p:sp>
        <p:nvSpPr>
          <p:cNvPr id="8" name="Pladsholder til sidefod 4">
            <a:extLst>
              <a:ext uri="{FF2B5EF4-FFF2-40B4-BE49-F238E27FC236}">
                <a16:creationId xmlns:a16="http://schemas.microsoft.com/office/drawing/2014/main" id="{107A4F36-C9A6-4D10-BA7E-EDB5B8F2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>
            <a:extLst>
              <a:ext uri="{FF2B5EF4-FFF2-40B4-BE49-F238E27FC236}">
                <a16:creationId xmlns:a16="http://schemas.microsoft.com/office/drawing/2014/main" id="{32B0F144-B167-4DD3-BC63-D9B7B896D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C2BBB-3C60-45F3-89BD-ED3BAE4ABFCB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921638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3">
            <a:extLst>
              <a:ext uri="{FF2B5EF4-FFF2-40B4-BE49-F238E27FC236}">
                <a16:creationId xmlns:a16="http://schemas.microsoft.com/office/drawing/2014/main" id="{85B2DE3E-EACF-4359-BA2A-D08AE28F4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07CB3-5988-4060-AC3A-5BAF45C0A059}" type="datetimeFigureOut">
              <a:rPr lang="da-DK"/>
              <a:pPr>
                <a:defRPr/>
              </a:pPr>
              <a:t>02-12-2019</a:t>
            </a:fld>
            <a:endParaRPr lang="da-DK"/>
          </a:p>
        </p:txBody>
      </p:sp>
      <p:sp>
        <p:nvSpPr>
          <p:cNvPr id="4" name="Pladsholder til sidefod 4">
            <a:extLst>
              <a:ext uri="{FF2B5EF4-FFF2-40B4-BE49-F238E27FC236}">
                <a16:creationId xmlns:a16="http://schemas.microsoft.com/office/drawing/2014/main" id="{1F5C5575-8743-4514-BCFC-02D812A5A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4971AA8E-5E09-43C8-8FBF-9C34B235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2F222-76AF-4C18-B308-7EC6A5D1A45E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268318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>
            <a:extLst>
              <a:ext uri="{FF2B5EF4-FFF2-40B4-BE49-F238E27FC236}">
                <a16:creationId xmlns:a16="http://schemas.microsoft.com/office/drawing/2014/main" id="{1A56E070-47C3-419D-9A72-303C06C94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65625-0C20-44C5-AC7E-813C5198A88F}" type="datetimeFigureOut">
              <a:rPr lang="da-DK"/>
              <a:pPr>
                <a:defRPr/>
              </a:pPr>
              <a:t>02-12-2019</a:t>
            </a:fld>
            <a:endParaRPr lang="da-DK"/>
          </a:p>
        </p:txBody>
      </p:sp>
      <p:sp>
        <p:nvSpPr>
          <p:cNvPr id="3" name="Pladsholder til sidefod 4">
            <a:extLst>
              <a:ext uri="{FF2B5EF4-FFF2-40B4-BE49-F238E27FC236}">
                <a16:creationId xmlns:a16="http://schemas.microsoft.com/office/drawing/2014/main" id="{99ECA1CE-9CC3-4A04-A2C5-0C360FB3F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>
            <a:extLst>
              <a:ext uri="{FF2B5EF4-FFF2-40B4-BE49-F238E27FC236}">
                <a16:creationId xmlns:a16="http://schemas.microsoft.com/office/drawing/2014/main" id="{7F2364DA-7AD9-41BF-995C-EBA090A9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D2C64-7192-4523-9EFE-60B8DD7BA915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63660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3">
            <a:extLst>
              <a:ext uri="{FF2B5EF4-FFF2-40B4-BE49-F238E27FC236}">
                <a16:creationId xmlns:a16="http://schemas.microsoft.com/office/drawing/2014/main" id="{8D808484-3643-436D-839E-64271A006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FD7E-E28E-4AF9-A639-58934F1E244A}" type="datetimeFigureOut">
              <a:rPr lang="da-DK"/>
              <a:pPr>
                <a:defRPr/>
              </a:pPr>
              <a:t>02-12-2019</a:t>
            </a:fld>
            <a:endParaRPr lang="da-DK"/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87EA4080-1101-4E23-B9A7-7215B948E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0F4F2B8C-65EC-4518-827D-5451F31A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B964A-8A51-4AF9-B111-AAFB5C202DE2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54439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3">
            <a:extLst>
              <a:ext uri="{FF2B5EF4-FFF2-40B4-BE49-F238E27FC236}">
                <a16:creationId xmlns:a16="http://schemas.microsoft.com/office/drawing/2014/main" id="{F4682233-1DD0-43F3-8422-37A44924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3A08B-D9C5-42CF-87B7-2815F6A390AD}" type="datetimeFigureOut">
              <a:rPr lang="da-DK"/>
              <a:pPr>
                <a:defRPr/>
              </a:pPr>
              <a:t>02-12-2019</a:t>
            </a:fld>
            <a:endParaRPr lang="da-DK"/>
          </a:p>
        </p:txBody>
      </p:sp>
      <p:sp>
        <p:nvSpPr>
          <p:cNvPr id="6" name="Pladsholder til sidefod 4">
            <a:extLst>
              <a:ext uri="{FF2B5EF4-FFF2-40B4-BE49-F238E27FC236}">
                <a16:creationId xmlns:a16="http://schemas.microsoft.com/office/drawing/2014/main" id="{49EF9BBA-DE06-45CA-B02F-E77F32D6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F12A148C-DAEE-41B0-B4D5-A5EF7FA1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7616D-EE55-4CB1-B93D-7E24FFB31B33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32438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>
            <a:extLst>
              <a:ext uri="{FF2B5EF4-FFF2-40B4-BE49-F238E27FC236}">
                <a16:creationId xmlns:a16="http://schemas.microsoft.com/office/drawing/2014/main" id="{F9F6C930-5D13-4795-82B4-C0C35E1B68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</a:t>
            </a:r>
          </a:p>
        </p:txBody>
      </p:sp>
      <p:sp>
        <p:nvSpPr>
          <p:cNvPr id="1027" name="Pladsholder til tekst 2">
            <a:extLst>
              <a:ext uri="{FF2B5EF4-FFF2-40B4-BE49-F238E27FC236}">
                <a16:creationId xmlns:a16="http://schemas.microsoft.com/office/drawing/2014/main" id="{FE02FD2D-E021-493D-8894-29BD8297FC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CBD1999-DC9F-43EB-BC6A-AE7D87B65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D3726D-9E7F-43EF-9EF5-174F1F2368CE}" type="datetimeFigureOut">
              <a:rPr lang="da-DK"/>
              <a:pPr>
                <a:defRPr/>
              </a:pPr>
              <a:t>02-12-2019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FE42DEA-C5B5-49CA-9BB0-E21C13EE6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301B00B4-5E88-4468-92D5-9904A2F75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C606ACD-CFF4-43A8-B352-4DF5E2FB879A}" type="slidenum">
              <a:rPr lang="da-DK" altLang="da-DK"/>
              <a:pPr/>
              <a:t>‹nr.›</a:t>
            </a:fld>
            <a:endParaRPr lang="da-DK" alt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A1838-7B37-4577-933D-A2F3D3A589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6600" dirty="0">
                <a:solidFill>
                  <a:schemeClr val="bg1">
                    <a:lumMod val="85000"/>
                  </a:schemeClr>
                </a:solidFill>
              </a:rPr>
              <a:t>Stjernerne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B7DBD10-603B-4FA8-B494-002C5A39B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dirty="0"/>
              <a:t>Fødsel, liv og død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F2888AF1-CACE-48F4-9EB2-879E593422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3784" y="11266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da-DK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Planeterne 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073FEA3-F07A-41D7-B66B-04AD3CAB7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258762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a-DK" sz="2400" dirty="0">
                <a:solidFill>
                  <a:schemeClr val="bg1"/>
                </a:solidFill>
              </a:rPr>
              <a:t>Planeterne i vores solsystem er rester af det stof som for </a:t>
            </a:r>
            <a:r>
              <a:rPr lang="da-DK" sz="2400" dirty="0" err="1">
                <a:solidFill>
                  <a:schemeClr val="bg1"/>
                </a:solidFill>
              </a:rPr>
              <a:t>ca</a:t>
            </a:r>
            <a:r>
              <a:rPr lang="da-DK" sz="2400" dirty="0">
                <a:solidFill>
                  <a:schemeClr val="bg1"/>
                </a:solidFill>
              </a:rPr>
              <a:t> 5 </a:t>
            </a:r>
            <a:r>
              <a:rPr lang="da-DK" sz="2400" dirty="0" err="1">
                <a:solidFill>
                  <a:schemeClr val="bg1"/>
                </a:solidFill>
              </a:rPr>
              <a:t>mia</a:t>
            </a:r>
            <a:r>
              <a:rPr lang="da-DK" sz="2400" dirty="0">
                <a:solidFill>
                  <a:schemeClr val="bg1"/>
                </a:solidFill>
              </a:rPr>
              <a:t> år siden dannede solen.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a-DK" sz="2400" dirty="0">
                <a:solidFill>
                  <a:schemeClr val="bg1"/>
                </a:solidFill>
              </a:rPr>
              <a:t>Det tungeste af stoffet blev til de fire </a:t>
            </a:r>
            <a:r>
              <a:rPr lang="da-DK" sz="2400" b="1" u="sng" dirty="0">
                <a:solidFill>
                  <a:schemeClr val="bg1"/>
                </a:solidFill>
              </a:rPr>
              <a:t>klippeplaneter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a-DK" sz="2400" dirty="0">
                <a:solidFill>
                  <a:schemeClr val="bg1">
                    <a:lumMod val="95000"/>
                  </a:schemeClr>
                </a:solidFill>
              </a:rPr>
              <a:t>De lettere gasser dannede </a:t>
            </a:r>
            <a:r>
              <a:rPr lang="da-DK" sz="2400" b="1" u="sng" dirty="0">
                <a:solidFill>
                  <a:schemeClr val="bg1">
                    <a:lumMod val="95000"/>
                  </a:schemeClr>
                </a:solidFill>
              </a:rPr>
              <a:t>gasplaneter</a:t>
            </a:r>
            <a:r>
              <a:rPr lang="da-DK" sz="2400" dirty="0">
                <a:solidFill>
                  <a:schemeClr val="bg1">
                    <a:lumMod val="95000"/>
                  </a:schemeClr>
                </a:solidFill>
              </a:rPr>
              <a:t> længere væk fra solen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a-DK" sz="2400" dirty="0">
                <a:solidFill>
                  <a:schemeClr val="bg1">
                    <a:lumMod val="95000"/>
                  </a:schemeClr>
                </a:solidFill>
              </a:rPr>
              <a:t>Mellem klippeplaneterne og gasplaneterne</a:t>
            </a:r>
            <a:br>
              <a:rPr lang="da-DK" sz="2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da-DK" sz="2400" dirty="0">
                <a:solidFill>
                  <a:schemeClr val="bg1">
                    <a:lumMod val="95000"/>
                  </a:schemeClr>
                </a:solidFill>
              </a:rPr>
              <a:t>er resterne i form af </a:t>
            </a:r>
            <a:r>
              <a:rPr lang="da-DK" sz="2400" b="1" u="sng" dirty="0">
                <a:solidFill>
                  <a:schemeClr val="bg1">
                    <a:lumMod val="95000"/>
                  </a:schemeClr>
                </a:solidFill>
              </a:rPr>
              <a:t>asteroide</a:t>
            </a:r>
            <a:r>
              <a:rPr lang="da-DK" sz="2400" b="1" dirty="0">
                <a:solidFill>
                  <a:schemeClr val="bg1">
                    <a:lumMod val="95000"/>
                  </a:schemeClr>
                </a:solidFill>
              </a:rPr>
              <a:t> bæltet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da-DK" dirty="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da-DK" dirty="0"/>
          </a:p>
        </p:txBody>
      </p:sp>
      <p:pic>
        <p:nvPicPr>
          <p:cNvPr id="11268" name="Picture 4" descr="C:\Users\Otto\Pictures\2008-09-02 solsystemet\solsystemet 001.jpg">
            <a:extLst>
              <a:ext uri="{FF2B5EF4-FFF2-40B4-BE49-F238E27FC236}">
                <a16:creationId xmlns:a16="http://schemas.microsoft.com/office/drawing/2014/main" id="{3246D3C4-89DE-43C2-9A2C-9609F00C6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3063"/>
            <a:ext cx="8878888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2A49F08-F659-4945-8DE7-3807B57A57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565400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da-DK">
                <a:solidFill>
                  <a:srgbClr val="FF3300"/>
                </a:solidFill>
              </a:rPr>
              <a:t>SLUT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95721620-FBBB-419F-B72B-7996EBC9F1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>
                <a:solidFill>
                  <a:schemeClr val="bg1"/>
                </a:solidFill>
              </a:rPr>
              <a:t>En stjerne fødes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F24117F4-74EE-401D-ADAF-4E7DD6BEC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59626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3AEFFD6-2216-4ADF-A1E2-EF992D2296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a-DK" altLang="da-DK"/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96F2601A-AF3C-4A3D-BE52-E16CED59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71438"/>
            <a:ext cx="9372600" cy="70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>
            <a:extLst>
              <a:ext uri="{FF2B5EF4-FFF2-40B4-BE49-F238E27FC236}">
                <a16:creationId xmlns:a16="http://schemas.microsoft.com/office/drawing/2014/main" id="{2B2E00B4-C891-4FC0-BF99-2E297DC4FE0B}"/>
              </a:ext>
            </a:extLst>
          </p:cNvPr>
          <p:cNvSpPr txBox="1"/>
          <p:nvPr/>
        </p:nvSpPr>
        <p:spPr>
          <a:xfrm>
            <a:off x="3389313" y="1196975"/>
            <a:ext cx="5867400" cy="590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Stjerner fødes i kosmiske tåger af gas og støv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(også kaldet </a:t>
            </a:r>
            <a:r>
              <a:rPr lang="da-DK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Nebula</a:t>
            </a: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) i galakserne - også i vores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egen galakse Mælkevejen.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endParaRPr lang="da-DK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Et eksempel på en sådan tåge er Ørnetågen  som befinder sig 7.000 lysår fra solen,  men stadig i Mælkevejen. (se billede t.v.) 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endParaRPr lang="da-DK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Skyen består hovedsagelig af brint og støv og er isnende kold - omkring minus 260 ° C,  altså kun få grader over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det absolutte nulpunkt (-273 ° C).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endParaRPr lang="da-DK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På et tidspunkt vil skyens partikler af atomer,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molekyler og støv begynde at klumpe sammen,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og danne stadig større sammenhængende klumper.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endParaRPr lang="da-DK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I takt med at disse vokser øges tyngdekraften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for til sidst at accelerere, hvorved skyen trækkes så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voldsomt sammen at den splintres i mindre stykker –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som hver især kan udvikle sig til stjerner.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id="{0355DF61-7C5B-491E-A0BE-247DE9C28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3382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3CDA8E-202F-4FE7-98B7-1706E03E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dirty="0">
                <a:solidFill>
                  <a:schemeClr val="bg1">
                    <a:lumMod val="85000"/>
                  </a:schemeClr>
                </a:solidFill>
              </a:rPr>
              <a:t>En stjerne fødes</a:t>
            </a:r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2D10810C-332A-4CF7-8756-7F67D29C93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42988" y="404813"/>
            <a:ext cx="0" cy="5832475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kstboks 5">
            <a:extLst>
              <a:ext uri="{FF2B5EF4-FFF2-40B4-BE49-F238E27FC236}">
                <a16:creationId xmlns:a16="http://schemas.microsoft.com/office/drawing/2014/main" id="{3D31840E-1E2D-4339-9AA3-25F8D588905F}"/>
              </a:ext>
            </a:extLst>
          </p:cNvPr>
          <p:cNvSpPr txBox="1"/>
          <p:nvPr/>
        </p:nvSpPr>
        <p:spPr>
          <a:xfrm>
            <a:off x="1403350" y="2708275"/>
            <a:ext cx="1485900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Ørnetågen er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9,5 lysår høj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AF9D241E-819E-4D1C-9F75-0B4EE8508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382000" cy="658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44D465-450E-4295-8C75-FAB930C0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dirty="0">
                <a:solidFill>
                  <a:schemeClr val="bg1">
                    <a:lumMod val="85000"/>
                  </a:schemeClr>
                </a:solidFill>
              </a:rPr>
              <a:t>Flere stjernetåger</a:t>
            </a: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14EBA910-9F72-40F3-8A36-0D67F17EF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70ED2F6D-0A5B-45C6-B628-7F1768D66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219075"/>
            <a:ext cx="7038975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85774B4C-ED5C-404F-A2D6-E997F10E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-88900"/>
            <a:ext cx="8456613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0A048BA-DF4B-43EB-B18A-EEA8116C0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da-DK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Stjernernes liv og død</a:t>
            </a: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B1251C07-DC0D-46FD-9F62-216226104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268413"/>
            <a:ext cx="4933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Stjernernes brændstof er som sagt </a:t>
            </a:r>
            <a:r>
              <a:rPr lang="da-DK" altLang="da-DK" b="1" u="sng">
                <a:solidFill>
                  <a:schemeClr val="bg1"/>
                </a:solidFill>
                <a:latin typeface="Arial" panose="020B0604020202020204" pitchFamily="34" charset="0"/>
              </a:rPr>
              <a:t>brint</a:t>
            </a: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 (H)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som gennem fusion omdannes til </a:t>
            </a:r>
            <a:r>
              <a:rPr lang="da-DK" altLang="da-DK" b="1" u="sng">
                <a:solidFill>
                  <a:schemeClr val="bg1"/>
                </a:solidFill>
                <a:latin typeface="Arial" panose="020B0604020202020204" pitchFamily="34" charset="0"/>
              </a:rPr>
              <a:t>Helium</a:t>
            </a: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 (He)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hvorved energi dannes. I  vores sol omdannes 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600 millioner tons brint til helium </a:t>
            </a:r>
            <a:r>
              <a:rPr lang="da-DK" altLang="da-DK" i="1">
                <a:solidFill>
                  <a:schemeClr val="bg1"/>
                </a:solidFill>
                <a:latin typeface="Arial" panose="020B0604020202020204" pitchFamily="34" charset="0"/>
              </a:rPr>
              <a:t>hvert sekund</a:t>
            </a: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24CA3F8B-FF17-472D-A801-5627E1ADD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365625"/>
            <a:ext cx="473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Når brinten begynder at slippe op vil stjernen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begynde af fusionere </a:t>
            </a:r>
            <a:r>
              <a:rPr lang="da-DK" altLang="da-DK" u="sng">
                <a:solidFill>
                  <a:schemeClr val="bg1"/>
                </a:solidFill>
                <a:latin typeface="Arial" panose="020B0604020202020204" pitchFamily="34" charset="0"/>
              </a:rPr>
              <a:t>Helium</a:t>
            </a: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 (He)  til tungere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grundstoffer, som igen fusionerer helt op til </a:t>
            </a:r>
            <a:r>
              <a:rPr lang="da-DK" altLang="da-DK" b="1" u="sng">
                <a:solidFill>
                  <a:schemeClr val="bg1"/>
                </a:solidFill>
                <a:latin typeface="Arial" panose="020B0604020202020204" pitchFamily="34" charset="0"/>
              </a:rPr>
              <a:t>grundstof nr. 26 jern </a:t>
            </a: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(Fe) </a:t>
            </a: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8726EA9B-CC04-4741-BE7D-0394B6A59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636838"/>
            <a:ext cx="441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I stjernen er der to modsatrettede kræfter:</a:t>
            </a:r>
          </a:p>
        </p:txBody>
      </p:sp>
      <p:sp>
        <p:nvSpPr>
          <p:cNvPr id="5126" name="Oval 9">
            <a:extLst>
              <a:ext uri="{FF2B5EF4-FFF2-40B4-BE49-F238E27FC236}">
                <a16:creationId xmlns:a16="http://schemas.microsoft.com/office/drawing/2014/main" id="{FAD45939-5C99-4991-B8EE-1C7A89728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2636838"/>
            <a:ext cx="1800225" cy="1655762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a-DK" altLang="da-DK"/>
          </a:p>
        </p:txBody>
      </p:sp>
      <p:sp>
        <p:nvSpPr>
          <p:cNvPr id="21511" name="Line 10">
            <a:extLst>
              <a:ext uri="{FF2B5EF4-FFF2-40B4-BE49-F238E27FC236}">
                <a16:creationId xmlns:a16="http://schemas.microsoft.com/office/drawing/2014/main" id="{286AD6DE-006B-4A14-9722-A3A610C822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0130" y="3340089"/>
            <a:ext cx="1354258" cy="16861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id="{96EEDCF0-57F0-455B-B528-894FBACED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068638"/>
            <a:ext cx="4921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da-DK" altLang="da-DK" u="sng">
                <a:solidFill>
                  <a:schemeClr val="bg1"/>
                </a:solidFill>
                <a:latin typeface="Arial" panose="020B0604020202020204" pitchFamily="34" charset="0"/>
              </a:rPr>
              <a:t>Gravitation</a:t>
            </a: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 holder stjernen sammen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da-DK" altLang="da-DK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da-DK" altLang="da-DK" u="sng">
                <a:solidFill>
                  <a:schemeClr val="bg1"/>
                </a:solidFill>
                <a:latin typeface="Arial" panose="020B0604020202020204" pitchFamily="34" charset="0"/>
              </a:rPr>
              <a:t>Energiudladningerne</a:t>
            </a: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 fra kerneprocesserne 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holder stjernen udspilet.</a:t>
            </a:r>
          </a:p>
          <a:p>
            <a:pPr eaLnBrk="1" hangingPunct="1">
              <a:buFontTx/>
              <a:buAutoNum type="arabicPeriod"/>
            </a:pPr>
            <a:endParaRPr lang="da-DK" altLang="da-DK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513" name="Line 12">
            <a:extLst>
              <a:ext uri="{FF2B5EF4-FFF2-40B4-BE49-F238E27FC236}">
                <a16:creationId xmlns:a16="http://schemas.microsoft.com/office/drawing/2014/main" id="{02A1620B-DC07-4934-9F69-8D25CB6FB4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6136" y="3644893"/>
            <a:ext cx="1368252" cy="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16398" name="Text Box 14">
            <a:extLst>
              <a:ext uri="{FF2B5EF4-FFF2-40B4-BE49-F238E27FC236}">
                <a16:creationId xmlns:a16="http://schemas.microsoft.com/office/drawing/2014/main" id="{0858B119-6FA2-431A-B9CF-10B7D1F10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734050"/>
            <a:ext cx="83121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Nu får gravitationskrafterne overtaget –  stjernen kan nu kollapse på få sekunder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, hvorved temperaturen stiger til mia. af grader, før stjernen eksplodere 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i en gigantisk udladning af stof og gas, en såkaldt  </a:t>
            </a:r>
            <a:r>
              <a:rPr lang="da-DK" altLang="da-DK" b="1" u="sng">
                <a:solidFill>
                  <a:schemeClr val="bg1"/>
                </a:solidFill>
                <a:latin typeface="Arial" panose="020B0604020202020204" pitchFamily="34" charset="0"/>
              </a:rPr>
              <a:t>supernova</a:t>
            </a:r>
            <a:r>
              <a:rPr lang="da-DK" altLang="da-DK" b="1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/>
      <p:bldP spid="16392" grpId="0"/>
      <p:bldP spid="163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57A2C0-BED5-4E71-85DD-AC523042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Stjernes </a:t>
            </a:r>
            <a:r>
              <a:rPr lang="da-DK" dirty="0" err="1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størrrelse</a:t>
            </a:r>
            <a:endParaRPr lang="da-DK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30B855AE-3616-41FA-8291-D675F1815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4873625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boks 2">
            <a:extLst>
              <a:ext uri="{FF2B5EF4-FFF2-40B4-BE49-F238E27FC236}">
                <a16:creationId xmlns:a16="http://schemas.microsoft.com/office/drawing/2014/main" id="{A3B6E9AF-AC81-47A6-AF4B-811ADE3E4AEE}"/>
              </a:ext>
            </a:extLst>
          </p:cNvPr>
          <p:cNvSpPr txBox="1"/>
          <p:nvPr/>
        </p:nvSpPr>
        <p:spPr>
          <a:xfrm>
            <a:off x="5364163" y="1484313"/>
            <a:ext cx="3914775" cy="3970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b="1" u="sng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Solen</a:t>
            </a: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har en diameter på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ca</a:t>
            </a: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1.4 </a:t>
            </a:r>
            <a:r>
              <a:rPr lang="da-DK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mio</a:t>
            </a: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km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Den største kendte stjerne er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b="1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Betelgeuse – </a:t>
            </a: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som er </a:t>
            </a:r>
            <a:r>
              <a:rPr lang="da-DK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ca</a:t>
            </a: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900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gange større end Solen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b="1" u="sng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Rigel</a:t>
            </a: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er en såkaldt ‘blå super gigant’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med en diameter på 116. </a:t>
            </a:r>
            <a:r>
              <a:rPr lang="da-DK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mio</a:t>
            </a: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km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og lyser 55.000 gange stærkere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end Solen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Den nærmeste stjerne til vores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egen Sol er </a:t>
            </a:r>
            <a:r>
              <a:rPr lang="da-DK" b="1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Proxima</a:t>
            </a:r>
            <a:r>
              <a:rPr lang="da-DK" b="1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r>
              <a:rPr lang="da-DK" b="1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Centauri</a:t>
            </a:r>
            <a:r>
              <a:rPr lang="da-DK" b="1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som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er 4,2 lysår fra Solen – svarende </a:t>
            </a:r>
            <a:b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til </a:t>
            </a:r>
            <a:r>
              <a:rPr lang="da-DK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ca</a:t>
            </a:r>
            <a:r>
              <a:rPr lang="da-DK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40 billioner Km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a-DK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C61FF3F0-406B-4404-A8CC-81DAA52B4FFE}"/>
              </a:ext>
            </a:extLst>
          </p:cNvPr>
          <p:cNvCxnSpPr/>
          <p:nvPr/>
        </p:nvCxnSpPr>
        <p:spPr>
          <a:xfrm flipH="1">
            <a:off x="3419475" y="1844675"/>
            <a:ext cx="2232025" cy="12969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CEDE88E9-0458-4885-A835-9784162DF32A}"/>
              </a:ext>
            </a:extLst>
          </p:cNvPr>
          <p:cNvCxnSpPr/>
          <p:nvPr/>
        </p:nvCxnSpPr>
        <p:spPr>
          <a:xfrm flipH="1">
            <a:off x="4427538" y="2492375"/>
            <a:ext cx="1223962" cy="6492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6D2982B1-865F-4379-9F70-99463BAA22ED}"/>
              </a:ext>
            </a:extLst>
          </p:cNvPr>
          <p:cNvCxnSpPr/>
          <p:nvPr/>
        </p:nvCxnSpPr>
        <p:spPr>
          <a:xfrm flipH="1">
            <a:off x="3276600" y="3284538"/>
            <a:ext cx="2374900" cy="5762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pernova_N63A">
            <a:extLst>
              <a:ext uri="{FF2B5EF4-FFF2-40B4-BE49-F238E27FC236}">
                <a16:creationId xmlns:a16="http://schemas.microsoft.com/office/drawing/2014/main" id="{6B62D2E4-36F6-44E5-BAEC-DC8E52696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3238"/>
            <a:ext cx="8375650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6DE50A7B-A45F-4A54-BB2A-41C99AC0F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1268413"/>
            <a:ext cx="62690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Store stjerner vil når de </a:t>
            </a:r>
            <a:b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kun består af jern – falde sammen </a:t>
            </a:r>
            <a:b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under deres egen gravitationen </a:t>
            </a:r>
            <a:b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(tyngdekraft)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b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Denne sammentrækning sker </a:t>
            </a:r>
            <a:b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hurtigt og meget voldsomt </a:t>
            </a:r>
            <a:b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og I næste øjeblik vil stjernen</a:t>
            </a:r>
            <a:b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eksplodere i en gigantisk eksplosion</a:t>
            </a:r>
            <a:b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- en såkaldt supernova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b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I denne proces dannes nu alle de øvrige grundstoffer </a:t>
            </a:r>
            <a:b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vi kender – Under stjernens tidligere udvikling dannedes </a:t>
            </a:r>
            <a:b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de lettere grundstoffer op til Fe (</a:t>
            </a:r>
            <a:r>
              <a:rPr lang="da-DK" altLang="da-DK" dirty="0" err="1">
                <a:solidFill>
                  <a:schemeClr val="bg1"/>
                </a:solidFill>
                <a:latin typeface="Arial" panose="020B0604020202020204" pitchFamily="34" charset="0"/>
              </a:rPr>
              <a:t>nr</a:t>
            </a: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 26) – nu dannes </a:t>
            </a:r>
            <a:b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resten af de kendte grundstoffer – </a:t>
            </a:r>
            <a:r>
              <a:rPr lang="da-DK" altLang="da-DK" dirty="0" err="1">
                <a:solidFill>
                  <a:schemeClr val="bg1"/>
                </a:solidFill>
                <a:latin typeface="Arial" panose="020B0604020202020204" pitchFamily="34" charset="0"/>
              </a:rPr>
              <a:t>incl</a:t>
            </a:r>
            <a:r>
              <a:rPr lang="da-DK" altLang="da-DK" dirty="0">
                <a:solidFill>
                  <a:schemeClr val="bg1"/>
                </a:solidFill>
                <a:latin typeface="Arial" panose="020B0604020202020204" pitchFamily="34" charset="0"/>
              </a:rPr>
              <a:t> de radioaktive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2C3BA78B-23B6-4732-BE76-C114F679F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da-DK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stjernes død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ying_star_dust_gas">
            <a:extLst>
              <a:ext uri="{FF2B5EF4-FFF2-40B4-BE49-F238E27FC236}">
                <a16:creationId xmlns:a16="http://schemas.microsoft.com/office/drawing/2014/main" id="{55FB309C-6D9D-444A-8CB6-8E0707BA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450"/>
            <a:ext cx="6624637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5EA63920-DD24-470D-8EBE-B457846C70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da-DK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Endnu en supernova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CC5D955-F76F-470F-9D07-983671E262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559" y="53975"/>
            <a:ext cx="8229600" cy="1143000"/>
          </a:xfrm>
        </p:spPr>
        <p:txBody>
          <a:bodyPr/>
          <a:lstStyle/>
          <a:p>
            <a:pPr algn="l" eaLnBrk="1" hangingPunct="1"/>
            <a:r>
              <a:rPr lang="da-DK" altLang="da-DK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 kosmiske kredsløb</a:t>
            </a:r>
          </a:p>
        </p:txBody>
      </p:sp>
      <p:pic>
        <p:nvPicPr>
          <p:cNvPr id="9219" name="Picture 7" descr="nebula">
            <a:extLst>
              <a:ext uri="{FF2B5EF4-FFF2-40B4-BE49-F238E27FC236}">
                <a16:creationId xmlns:a16="http://schemas.microsoft.com/office/drawing/2014/main" id="{CAA0E6C2-22BB-49A3-A64A-101601079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500062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8">
            <a:extLst>
              <a:ext uri="{FF2B5EF4-FFF2-40B4-BE49-F238E27FC236}">
                <a16:creationId xmlns:a16="http://schemas.microsoft.com/office/drawing/2014/main" id="{8754F6F9-EF3F-4DE0-9640-DD967A6A0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1341438"/>
            <a:ext cx="3865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 dirty="0">
                <a:solidFill>
                  <a:schemeClr val="bg1"/>
                </a:solidFill>
                <a:latin typeface="+mn-lt"/>
              </a:rPr>
              <a:t>En kæmpestjerne eksploderer </a:t>
            </a:r>
            <a:br>
              <a:rPr lang="da-DK" altLang="da-DK" dirty="0">
                <a:solidFill>
                  <a:schemeClr val="bg1"/>
                </a:solidFill>
                <a:latin typeface="+mn-lt"/>
              </a:rPr>
            </a:br>
            <a:r>
              <a:rPr lang="da-DK" altLang="da-DK" dirty="0">
                <a:solidFill>
                  <a:schemeClr val="bg1"/>
                </a:solidFill>
                <a:latin typeface="+mn-lt"/>
              </a:rPr>
              <a:t>som en supernova, og blæser </a:t>
            </a:r>
            <a:br>
              <a:rPr lang="da-DK" altLang="da-DK" dirty="0">
                <a:solidFill>
                  <a:schemeClr val="bg1"/>
                </a:solidFill>
                <a:latin typeface="+mn-lt"/>
              </a:rPr>
            </a:br>
            <a:r>
              <a:rPr lang="da-DK" altLang="da-DK" dirty="0">
                <a:solidFill>
                  <a:schemeClr val="bg1"/>
                </a:solidFill>
                <a:latin typeface="+mn-lt"/>
              </a:rPr>
              <a:t>alt dens stof af gas og støv ud i rummet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74347380-E22E-40FD-B884-C4BA4EAC0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65400"/>
            <a:ext cx="30394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>
                <a:solidFill>
                  <a:schemeClr val="bg1"/>
                </a:solidFill>
                <a:latin typeface="+mn-lt"/>
              </a:rPr>
              <a:t>Denne planetariske gassky </a:t>
            </a:r>
            <a:br>
              <a:rPr lang="da-DK" altLang="da-DK">
                <a:solidFill>
                  <a:schemeClr val="bg1"/>
                </a:solidFill>
                <a:latin typeface="+mn-lt"/>
              </a:rPr>
            </a:br>
            <a:r>
              <a:rPr lang="da-DK" altLang="da-DK">
                <a:solidFill>
                  <a:schemeClr val="bg1"/>
                </a:solidFill>
                <a:latin typeface="+mn-lt"/>
              </a:rPr>
              <a:t>(Nebula) indeholder nu alle </a:t>
            </a:r>
            <a:br>
              <a:rPr lang="da-DK" altLang="da-DK">
                <a:solidFill>
                  <a:schemeClr val="bg1"/>
                </a:solidFill>
                <a:latin typeface="+mn-lt"/>
              </a:rPr>
            </a:br>
            <a:r>
              <a:rPr lang="da-DK" altLang="da-DK">
                <a:solidFill>
                  <a:schemeClr val="bg1"/>
                </a:solidFill>
                <a:latin typeface="+mn-lt"/>
              </a:rPr>
              <a:t>de grundstoffer som vi kender.</a:t>
            </a:r>
          </a:p>
        </p:txBody>
      </p:sp>
      <p:sp>
        <p:nvSpPr>
          <p:cNvPr id="17418" name="Text Box 10">
            <a:extLst>
              <a:ext uri="{FF2B5EF4-FFF2-40B4-BE49-F238E27FC236}">
                <a16:creationId xmlns:a16="http://schemas.microsoft.com/office/drawing/2014/main" id="{681ED48C-7CAD-4900-A969-0434E2B53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3573463"/>
            <a:ext cx="25623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>
                <a:solidFill>
                  <a:schemeClr val="bg1"/>
                </a:solidFill>
                <a:latin typeface="+mn-lt"/>
              </a:rPr>
              <a:t>Særlig vigtige er her de </a:t>
            </a:r>
            <a:br>
              <a:rPr lang="da-DK" altLang="da-DK">
                <a:solidFill>
                  <a:schemeClr val="bg1"/>
                </a:solidFill>
                <a:latin typeface="+mn-lt"/>
              </a:rPr>
            </a:br>
            <a:r>
              <a:rPr lang="da-DK" altLang="da-DK" b="1">
                <a:solidFill>
                  <a:schemeClr val="bg1"/>
                </a:solidFill>
                <a:latin typeface="+mn-lt"/>
              </a:rPr>
              <a:t>radioaktive grundstoffer</a:t>
            </a:r>
            <a:r>
              <a:rPr lang="da-DK" altLang="da-DK">
                <a:solidFill>
                  <a:schemeClr val="bg1"/>
                </a:solidFill>
                <a:latin typeface="+mn-lt"/>
              </a:rPr>
              <a:t>,</a:t>
            </a:r>
          </a:p>
        </p:txBody>
      </p:sp>
      <p:sp>
        <p:nvSpPr>
          <p:cNvPr id="17420" name="Text Box 12">
            <a:extLst>
              <a:ext uri="{FF2B5EF4-FFF2-40B4-BE49-F238E27FC236}">
                <a16:creationId xmlns:a16="http://schemas.microsoft.com/office/drawing/2014/main" id="{0F92D903-B4C1-4E55-B3B4-24C5ADF09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038" y="5465763"/>
            <a:ext cx="3908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>
                <a:solidFill>
                  <a:schemeClr val="bg1"/>
                </a:solidFill>
                <a:latin typeface="+mn-lt"/>
              </a:rPr>
              <a:t>Ud af denne planetariske gas og støvsky</a:t>
            </a:r>
            <a:br>
              <a:rPr lang="da-DK" altLang="da-DK">
                <a:solidFill>
                  <a:schemeClr val="bg1"/>
                </a:solidFill>
                <a:latin typeface="+mn-lt"/>
              </a:rPr>
            </a:br>
            <a:r>
              <a:rPr lang="da-DK" altLang="da-DK">
                <a:solidFill>
                  <a:schemeClr val="bg1"/>
                </a:solidFill>
                <a:latin typeface="+mn-lt"/>
              </a:rPr>
              <a:t>kan der nu dannes </a:t>
            </a:r>
            <a:r>
              <a:rPr lang="da-DK" altLang="da-DK" b="1">
                <a:solidFill>
                  <a:schemeClr val="bg1"/>
                </a:solidFill>
                <a:latin typeface="+mn-lt"/>
              </a:rPr>
              <a:t>nye stjerner</a:t>
            </a:r>
            <a:r>
              <a:rPr lang="da-DK" altLang="da-DK">
                <a:solidFill>
                  <a:schemeClr val="bg1"/>
                </a:solidFill>
                <a:latin typeface="+mn-lt"/>
              </a:rPr>
              <a:t>…. </a:t>
            </a:r>
          </a:p>
        </p:txBody>
      </p:sp>
      <p:sp>
        <p:nvSpPr>
          <p:cNvPr id="17421" name="AutoShape 13">
            <a:extLst>
              <a:ext uri="{FF2B5EF4-FFF2-40B4-BE49-F238E27FC236}">
                <a16:creationId xmlns:a16="http://schemas.microsoft.com/office/drawing/2014/main" id="{8FBAEDE5-A1FC-4660-8CE3-CDCF5CB702C4}"/>
              </a:ext>
            </a:extLst>
          </p:cNvPr>
          <p:cNvSpPr>
            <a:spLocks noChangeArrowheads="1"/>
          </p:cNvSpPr>
          <p:nvPr/>
        </p:nvSpPr>
        <p:spPr bwMode="auto">
          <a:xfrm rot="1968978">
            <a:off x="7019925" y="2133600"/>
            <a:ext cx="647700" cy="360363"/>
          </a:xfrm>
          <a:prstGeom prst="rightArrow">
            <a:avLst>
              <a:gd name="adj1" fmla="val 50000"/>
              <a:gd name="adj2" fmla="val 44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a-DK" altLang="da-DK"/>
          </a:p>
        </p:txBody>
      </p:sp>
      <p:sp>
        <p:nvSpPr>
          <p:cNvPr id="17422" name="AutoShape 14">
            <a:extLst>
              <a:ext uri="{FF2B5EF4-FFF2-40B4-BE49-F238E27FC236}">
                <a16:creationId xmlns:a16="http://schemas.microsoft.com/office/drawing/2014/main" id="{03D2E92E-8247-4441-A4AA-1EA1B73B6C5A}"/>
              </a:ext>
            </a:extLst>
          </p:cNvPr>
          <p:cNvSpPr>
            <a:spLocks noChangeArrowheads="1"/>
          </p:cNvSpPr>
          <p:nvPr/>
        </p:nvSpPr>
        <p:spPr bwMode="auto">
          <a:xfrm rot="3029703">
            <a:off x="6479381" y="4617244"/>
            <a:ext cx="433388" cy="647700"/>
          </a:xfrm>
          <a:prstGeom prst="downArrow">
            <a:avLst>
              <a:gd name="adj1" fmla="val 50000"/>
              <a:gd name="adj2" fmla="val 37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a-DK" altLang="da-DK"/>
          </a:p>
        </p:txBody>
      </p:sp>
      <p:sp>
        <p:nvSpPr>
          <p:cNvPr id="17424" name="Text Box 16">
            <a:extLst>
              <a:ext uri="{FF2B5EF4-FFF2-40B4-BE49-F238E27FC236}">
                <a16:creationId xmlns:a16="http://schemas.microsoft.com/office/drawing/2014/main" id="{15F20953-F494-4024-A9EE-2F894451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292600"/>
            <a:ext cx="26236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>
                <a:solidFill>
                  <a:schemeClr val="bg1"/>
                </a:solidFill>
                <a:latin typeface="+mn-lt"/>
              </a:rPr>
              <a:t>Overskudsmateriale fra </a:t>
            </a:r>
            <a:br>
              <a:rPr lang="da-DK" altLang="da-DK">
                <a:solidFill>
                  <a:schemeClr val="bg1"/>
                </a:solidFill>
                <a:latin typeface="+mn-lt"/>
              </a:rPr>
            </a:br>
            <a:r>
              <a:rPr lang="da-DK" altLang="da-DK">
                <a:solidFill>
                  <a:schemeClr val="bg1"/>
                </a:solidFill>
                <a:latin typeface="+mn-lt"/>
              </a:rPr>
              <a:t>de nye stjerner kan danne</a:t>
            </a:r>
            <a:br>
              <a:rPr lang="da-DK" altLang="da-DK">
                <a:solidFill>
                  <a:schemeClr val="bg1"/>
                </a:solidFill>
                <a:latin typeface="+mn-lt"/>
              </a:rPr>
            </a:br>
            <a:r>
              <a:rPr lang="da-DK" altLang="da-DK">
                <a:solidFill>
                  <a:schemeClr val="bg1"/>
                </a:solidFill>
                <a:latin typeface="+mn-lt"/>
              </a:rPr>
              <a:t>nye </a:t>
            </a:r>
            <a:r>
              <a:rPr lang="da-DK" altLang="da-DK" b="1">
                <a:solidFill>
                  <a:schemeClr val="bg1"/>
                </a:solidFill>
                <a:latin typeface="+mn-lt"/>
              </a:rPr>
              <a:t>planetsystemer</a:t>
            </a:r>
          </a:p>
        </p:txBody>
      </p:sp>
      <p:sp>
        <p:nvSpPr>
          <p:cNvPr id="17425" name="Text Box 17">
            <a:extLst>
              <a:ext uri="{FF2B5EF4-FFF2-40B4-BE49-F238E27FC236}">
                <a16:creationId xmlns:a16="http://schemas.microsoft.com/office/drawing/2014/main" id="{03FE247F-0B81-49CE-BC4F-2CAD0BFF8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565400"/>
            <a:ext cx="273786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>
                <a:solidFill>
                  <a:schemeClr val="bg1"/>
                </a:solidFill>
                <a:latin typeface="+mn-lt"/>
              </a:rPr>
              <a:t>Efter mia. af år vil den</a:t>
            </a:r>
            <a:br>
              <a:rPr lang="da-DK" altLang="da-DK">
                <a:solidFill>
                  <a:schemeClr val="bg1"/>
                </a:solidFill>
                <a:latin typeface="+mn-lt"/>
              </a:rPr>
            </a:br>
            <a:r>
              <a:rPr lang="da-DK" altLang="da-DK">
                <a:solidFill>
                  <a:schemeClr val="bg1"/>
                </a:solidFill>
                <a:latin typeface="+mn-lt"/>
              </a:rPr>
              <a:t>ny stjerne have opbrugt sit </a:t>
            </a:r>
            <a:br>
              <a:rPr lang="da-DK" altLang="da-DK">
                <a:solidFill>
                  <a:schemeClr val="bg1"/>
                </a:solidFill>
                <a:latin typeface="+mn-lt"/>
              </a:rPr>
            </a:br>
            <a:r>
              <a:rPr lang="da-DK" altLang="da-DK">
                <a:solidFill>
                  <a:schemeClr val="bg1"/>
                </a:solidFill>
                <a:latin typeface="+mn-lt"/>
              </a:rPr>
              <a:t>brandstof (brint) </a:t>
            </a:r>
          </a:p>
        </p:txBody>
      </p:sp>
      <p:sp>
        <p:nvSpPr>
          <p:cNvPr id="17426" name="AutoShape 18">
            <a:extLst>
              <a:ext uri="{FF2B5EF4-FFF2-40B4-BE49-F238E27FC236}">
                <a16:creationId xmlns:a16="http://schemas.microsoft.com/office/drawing/2014/main" id="{3EEA103B-7171-4C2E-BC78-6A136B122A12}"/>
              </a:ext>
            </a:extLst>
          </p:cNvPr>
          <p:cNvSpPr>
            <a:spLocks noChangeArrowheads="1"/>
          </p:cNvSpPr>
          <p:nvPr/>
        </p:nvSpPr>
        <p:spPr bwMode="auto">
          <a:xfrm rot="-1811761">
            <a:off x="2339975" y="5373688"/>
            <a:ext cx="431800" cy="647700"/>
          </a:xfrm>
          <a:prstGeom prst="up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a-DK" altLang="da-DK"/>
          </a:p>
        </p:txBody>
      </p:sp>
      <p:sp>
        <p:nvSpPr>
          <p:cNvPr id="17427" name="AutoShape 19">
            <a:extLst>
              <a:ext uri="{FF2B5EF4-FFF2-40B4-BE49-F238E27FC236}">
                <a16:creationId xmlns:a16="http://schemas.microsoft.com/office/drawing/2014/main" id="{42947216-451D-4940-BA2D-4F08DB0A0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3573463"/>
            <a:ext cx="358775" cy="576262"/>
          </a:xfrm>
          <a:prstGeom prst="upArrow">
            <a:avLst>
              <a:gd name="adj1" fmla="val 50000"/>
              <a:gd name="adj2" fmla="val 401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a-DK" altLang="da-DK"/>
          </a:p>
        </p:txBody>
      </p:sp>
      <p:sp>
        <p:nvSpPr>
          <p:cNvPr id="17428" name="AutoShape 20">
            <a:extLst>
              <a:ext uri="{FF2B5EF4-FFF2-40B4-BE49-F238E27FC236}">
                <a16:creationId xmlns:a16="http://schemas.microsoft.com/office/drawing/2014/main" id="{9018A169-B313-49FC-9A51-73C330267918}"/>
              </a:ext>
            </a:extLst>
          </p:cNvPr>
          <p:cNvSpPr>
            <a:spLocks noChangeArrowheads="1"/>
          </p:cNvSpPr>
          <p:nvPr/>
        </p:nvSpPr>
        <p:spPr bwMode="auto">
          <a:xfrm rot="2575921">
            <a:off x="1619250" y="1700213"/>
            <a:ext cx="288925" cy="649287"/>
          </a:xfrm>
          <a:prstGeom prst="upArrow">
            <a:avLst>
              <a:gd name="adj1" fmla="val 50000"/>
              <a:gd name="adj2" fmla="val 5618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a-DK" alt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  <p:bldP spid="17417" grpId="0"/>
      <p:bldP spid="17418" grpId="0"/>
      <p:bldP spid="17420" grpId="0"/>
      <p:bldP spid="17421" grpId="0" animBg="1"/>
      <p:bldP spid="17422" grpId="0" animBg="1"/>
      <p:bldP spid="17424" grpId="0"/>
      <p:bldP spid="17425" grpId="0"/>
      <p:bldP spid="17426" grpId="0" animBg="1"/>
      <p:bldP spid="17427" grpId="0" animBg="1"/>
      <p:bldP spid="174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eskimo_nebula">
            <a:extLst>
              <a:ext uri="{FF2B5EF4-FFF2-40B4-BE49-F238E27FC236}">
                <a16:creationId xmlns:a16="http://schemas.microsoft.com/office/drawing/2014/main" id="{6AC22122-7F21-44EA-AD14-70A6D2127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887413"/>
            <a:ext cx="5970587" cy="597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>
            <a:extLst>
              <a:ext uri="{FF2B5EF4-FFF2-40B4-BE49-F238E27FC236}">
                <a16:creationId xmlns:a16="http://schemas.microsoft.com/office/drawing/2014/main" id="{DCBA1853-F991-4F4F-817E-1EA037295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875"/>
            <a:ext cx="8229600" cy="1143000"/>
          </a:xfrm>
        </p:spPr>
        <p:txBody>
          <a:bodyPr/>
          <a:lstStyle/>
          <a:p>
            <a:pPr algn="l" eaLnBrk="1" hangingPunct="1"/>
            <a:r>
              <a:rPr lang="da-DK" altLang="da-DK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 kommer af stjernestøv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73271BD7-1D93-45A3-8DF0-56EBA8B22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818063"/>
            <a:ext cx="467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Ja jernet i dit blod, kulstoffet i din krop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atomerne i dit guld eller sølvsmykke er altså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dannet i tidligere stjerner og  Supernovaer !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AF426495-5E34-488F-B51F-17FE04154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504950"/>
            <a:ext cx="2990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Vores jord – og vi selv –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er opbygget af grundstoffer.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CA5C3BCF-EC72-4766-A3DD-C5FE14760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492375"/>
            <a:ext cx="428783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Alle grundstofferne – 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undtagen de to letteste ,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brint og helium , er dannet 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i stjernerne eller for grundstoffer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tungere end jern, i gigantiske supernova</a:t>
            </a:r>
            <a:b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da-DK" altLang="da-DK">
                <a:solidFill>
                  <a:schemeClr val="bg1"/>
                </a:solidFill>
                <a:latin typeface="Arial" panose="020B0604020202020204" pitchFamily="34" charset="0"/>
              </a:rPr>
              <a:t>eksplosioner, som her på billedet.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18438" grpId="0"/>
      <p:bldP spid="18439" grpId="0"/>
    </p:bld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719</Words>
  <Application>Microsoft Office PowerPoint</Application>
  <PresentationFormat>Skærmshow (4:3)</PresentationFormat>
  <Paragraphs>45</Paragraphs>
  <Slides>13</Slides>
  <Notes>0</Notes>
  <HiddenSlides>2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Kontortema</vt:lpstr>
      <vt:lpstr>Stjernerne</vt:lpstr>
      <vt:lpstr>En stjerne fødes</vt:lpstr>
      <vt:lpstr>Flere stjernetåger</vt:lpstr>
      <vt:lpstr>Stjernernes liv og død</vt:lpstr>
      <vt:lpstr>Stjernes størrrelse</vt:lpstr>
      <vt:lpstr>En stjernes død </vt:lpstr>
      <vt:lpstr>Endnu en supernova</vt:lpstr>
      <vt:lpstr>Det kosmiske kredsløb</vt:lpstr>
      <vt:lpstr>Vi kommer af stjernestøv</vt:lpstr>
      <vt:lpstr>Planeterne </vt:lpstr>
      <vt:lpstr>SLUT</vt:lpstr>
      <vt:lpstr>En stjerne fødes</vt:lpstr>
      <vt:lpstr>PowerPoint-præsentation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Stjernerne</dc:title>
  <dc:creator>otto</dc:creator>
  <cp:lastModifiedBy>otto leholt</cp:lastModifiedBy>
  <cp:revision>7</cp:revision>
  <dcterms:created xsi:type="dcterms:W3CDTF">2011-08-23T06:17:49Z</dcterms:created>
  <dcterms:modified xsi:type="dcterms:W3CDTF">2019-12-02T05:24:50Z</dcterms:modified>
</cp:coreProperties>
</file>