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24"/>
  </p:notesMasterIdLst>
  <p:sldIdLst>
    <p:sldId id="256" r:id="rId3"/>
    <p:sldId id="304" r:id="rId4"/>
    <p:sldId id="332" r:id="rId5"/>
    <p:sldId id="316" r:id="rId6"/>
    <p:sldId id="305" r:id="rId7"/>
    <p:sldId id="307" r:id="rId8"/>
    <p:sldId id="328" r:id="rId9"/>
    <p:sldId id="330" r:id="rId10"/>
    <p:sldId id="306" r:id="rId11"/>
    <p:sldId id="333" r:id="rId12"/>
    <p:sldId id="337" r:id="rId13"/>
    <p:sldId id="334" r:id="rId14"/>
    <p:sldId id="310" r:id="rId15"/>
    <p:sldId id="311" r:id="rId16"/>
    <p:sldId id="331" r:id="rId17"/>
    <p:sldId id="312" r:id="rId18"/>
    <p:sldId id="335" r:id="rId19"/>
    <p:sldId id="336" r:id="rId20"/>
    <p:sldId id="313" r:id="rId21"/>
    <p:sldId id="314" r:id="rId22"/>
    <p:sldId id="315" r:id="rId2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EBF0D-699D-4F6D-988A-C4671079DC49}" type="datetimeFigureOut">
              <a:rPr lang="da-DK" smtClean="0"/>
              <a:t>10-11-2021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7703B-73B5-4E6D-AE17-7AC9D8A96B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792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7C5BDE-643A-41A3-B1EA-0561967F6568}" type="slidenum">
              <a:rPr lang="da-DK" altLang="da-DK" smtClean="0"/>
              <a:pPr>
                <a:spcBef>
                  <a:spcPct val="0"/>
                </a:spcBef>
              </a:pPr>
              <a:t>13</a:t>
            </a:fld>
            <a:endParaRPr lang="da-DK" altLang="da-DK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64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09758-4AEF-4183-898E-23DD74BB33BF}" type="slidenum">
              <a:rPr lang="da-DK" altLang="da-DK" smtClean="0"/>
              <a:pPr>
                <a:spcBef>
                  <a:spcPct val="0"/>
                </a:spcBef>
              </a:pPr>
              <a:t>14</a:t>
            </a:fld>
            <a:endParaRPr lang="da-DK" altLang="da-DK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79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09758-4AEF-4183-898E-23DD74BB33BF}" type="slidenum">
              <a:rPr lang="da-DK" altLang="da-DK" smtClean="0"/>
              <a:pPr>
                <a:spcBef>
                  <a:spcPct val="0"/>
                </a:spcBef>
              </a:pPr>
              <a:t>15</a:t>
            </a:fld>
            <a:endParaRPr lang="da-DK" altLang="da-DK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2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2DF657-7B3E-42BD-8953-72502CC0844D}" type="slidenum">
              <a:rPr lang="da-DK" altLang="da-DK" smtClean="0"/>
              <a:pPr>
                <a:spcBef>
                  <a:spcPct val="0"/>
                </a:spcBef>
              </a:pPr>
              <a:t>16</a:t>
            </a:fld>
            <a:endParaRPr lang="da-DK" altLang="da-DK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9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751E-E71B-4CA0-A5FA-B6FFF1C40D54}" type="datetime1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843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CC66-C749-483F-A5FD-1EF575A93DAD}" type="datetime1">
              <a:rPr lang="da-DK" smtClean="0"/>
              <a:t>10-11-2021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24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7399-B114-48B0-A110-EF48D3C414F2}" type="datetime1">
              <a:rPr lang="da-DK" smtClean="0"/>
              <a:t>10-11-2021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634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C6E1-D2FD-4675-9D29-79951F208F0A}" type="datetime1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799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5572-5AB0-488B-8352-56F49F5334CE}" type="datetime1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4071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42918-A277-4C1A-B5D2-78AE419B2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FF0F18E-9225-4209-A235-F64929D2C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C9C4F16-92FB-4CE2-B941-142739AF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D439-024A-46BA-AA67-6A0C75A51C2F}" type="datetime1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AF6427-1F33-4059-9339-49219012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72A2BF-BD69-4B04-AADE-0634CDA9A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A92A-2F51-4233-B494-6CDD28C90B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965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7ED07-4727-473D-87CB-AF4A4375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0E207C-67C2-4C04-B680-FEACC0E27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03925B3-FC59-47B1-B566-741D8F4B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CB36-DB03-47FD-A825-AA7C64616564}" type="datetime1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70CDA3-1CA0-4A37-9B59-9D49BDA8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129BBC5-0F3B-4D29-9F59-5089DADC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A92A-2F51-4233-B494-6CDD28C90B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222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47D8A-BE31-4121-9CAB-5E0F73D2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480BDB-B868-442F-8E67-0CFC37B88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D9B7C1-9F40-4E7F-8ECD-E0D182CC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CA01-AF7E-49E9-AE12-7CC1B48E1248}" type="datetime1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56111C-BE9E-4063-A525-6CA55D67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764F85-F8B0-48E6-BCB1-817BCED3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A92A-2F51-4233-B494-6CDD28C90B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832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4FAFD-DCC9-473C-9FB7-FE2971AC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DCC97D-6D6D-4C8C-99D7-48BF94B21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62EEEC2-776E-40AD-953A-58550A7C7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30F92AD-2745-45DD-851B-B05CA0EC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7081-B724-4DFC-A333-FCC22D9D5939}" type="datetime1">
              <a:rPr lang="da-DK" smtClean="0"/>
              <a:t>10-11-2021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C9F7A0F-2377-4971-B7E4-58739C4D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7B1CD0D-0170-415F-AEA6-EB556173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A92A-2F51-4233-B494-6CDD28C90B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3899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259218-A186-4885-8580-F50AF42A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D822948-3891-43DA-9D1E-BA018674C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D9DE9C0-BCA1-4C2B-A6E5-B310F1994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E78A055-CF55-47CA-9607-68798A084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9336D7B-3D0A-478D-8B41-AE6AE3E5F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AB44ED3-6AD2-4334-B4CF-BD7E7038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D410-C04B-4AA8-B9A1-CB08760CB0F4}" type="datetime1">
              <a:rPr lang="da-DK" smtClean="0"/>
              <a:t>10-11-2021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975DA1E-02FC-4C1F-A7E7-C61F27D9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50FF1AB-BD72-4F32-846B-82C2DC65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A92A-2F51-4233-B494-6CDD28C90B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9277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CAEA9-F94E-42F6-9C4E-8A9D161C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C5B01BD-9227-4EDD-884F-9DC09677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69D9-4C52-46BF-A7C2-9D0657A163AD}" type="datetime1">
              <a:rPr lang="da-DK" smtClean="0"/>
              <a:t>10-11-2021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B4E2166-02D6-4C97-9964-223F0AB11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411F66A-0BC5-4FB1-BAA2-FD961EE7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A92A-2F51-4233-B494-6CDD28C90B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475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8E40-D525-4799-90C4-C4603EC87880}" type="datetime1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973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CF29482-5287-4492-A135-F4A9D7F2F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3C38-ED2C-4C3D-A774-0C7366BE4B5D}" type="datetime1">
              <a:rPr lang="da-DK" smtClean="0"/>
              <a:t>10-11-2021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414C2EB-191C-479B-9069-4A3EE3F1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E44FCD3-90C4-4A2A-B00F-56905675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A92A-2F51-4233-B494-6CDD28C90B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042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0B83E-3C91-4253-BAF0-2C1D8D19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7B3C4C-400D-4D47-A3AC-4645A3D70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8D80A36-F6E3-44F5-8175-DD0164EC6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99B958-5BAE-4A5C-B66E-A4553B57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B5CF-F080-49F6-A4C0-A8CAE5F99025}" type="datetime1">
              <a:rPr lang="da-DK" smtClean="0"/>
              <a:t>10-11-2021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B59AAC-F474-4159-A057-47ED4290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5A7C351-9314-40F0-95CC-D7A2F98E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A92A-2F51-4233-B494-6CDD28C90B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619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3F668-96C5-43FB-80AA-70C8401A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B858048-DE28-4A9C-BE16-10751AC04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CC4F55E-013F-4A3F-81F9-2965AEDDC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7533358-A2AE-45C7-8951-88E2864E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BB68-4E5A-40E1-89D8-F10F6F86E3D8}" type="datetime1">
              <a:rPr lang="da-DK" smtClean="0"/>
              <a:t>10-11-2021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7B50B6A-D4E1-4A25-BD8E-DB337F24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367F2FC-4B2B-4228-841A-5572A2B0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A92A-2F51-4233-B494-6CDD28C90B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2854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847DB-44D8-458E-907E-022AAE68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C237617-7431-464F-9668-90DDD05F2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2BC86B-3F88-44EB-8589-DC792DFB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28F4-F27C-405A-B908-45394AA809B4}" type="datetime1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FC49D2-7401-4A78-A078-3A22FBE3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D754BB-725D-4B11-811B-5B268BC4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A92A-2F51-4233-B494-6CDD28C90B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4516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A23617B-AB0D-4CC6-84AA-C237F0F0F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69910D-A6F7-472F-B4B0-66870C8BC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EFBAC0-163D-4230-A74E-5E53168F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0F46-50B9-47A1-939A-0A2B3F2B92A7}" type="datetime1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03C847-FD4A-4D07-8C5B-7922C8D1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9AD1AFA-638A-49E9-9B2D-43072B8D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A92A-2F51-4233-B494-6CDD28C90B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634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EC2-FF78-4035-AF7E-B127CA8B24DD}" type="datetime1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112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8A24-B6FA-43E2-8B5C-7283DEC77885}" type="datetime1">
              <a:rPr lang="da-DK" smtClean="0"/>
              <a:t>10-11-2021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932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AADC-8636-494F-9B44-3BE14266E68F}" type="datetime1">
              <a:rPr lang="da-DK" smtClean="0"/>
              <a:t>10-11-2021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893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E4B-1A3A-443B-ACB2-B47B9C468128}" type="datetime1">
              <a:rPr lang="da-DK" smtClean="0"/>
              <a:t>10-11-2021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© Otto Leholt | www.hf-kurset.dk/otto/georafi/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665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to geogr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CB3AD-E60C-49BE-86CB-A14DE62F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7" y="0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2358E6B-C6A7-4AAA-B446-54CB22ED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0E0-60E8-4336-B200-C7D31D983E92}" type="datetime1">
              <a:rPr lang="da-DK" smtClean="0"/>
              <a:t>10-11-2021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9239305-B107-4F65-A2EC-ABCD3B6F3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4F76965-0C09-4845-9BD9-03E5B9AF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394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8F917-0648-4419-9CA9-6547CEF7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8073345-3113-41B7-BE17-78C1AF4B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0408-9608-4960-8DC3-1A924969D6E0}" type="datetime1">
              <a:rPr lang="da-DK" smtClean="0"/>
              <a:t>10-11-2021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8A30526-5FCE-4224-99F5-C16C8CD6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D4F7CEA-09F2-4F2B-BDED-14646F22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116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C195-9085-4CD6-97F7-7C1DEC237E82}" type="datetime1">
              <a:rPr lang="da-DK" smtClean="0"/>
              <a:t>10-11-2021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843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F52A-2277-4D0D-942A-02F1990764D3}" type="datetime1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44528-FC9A-4581-B345-3F25B1987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13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14A60AB-F240-4137-8EB0-3A108482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A52B1CA-AE5D-40A3-85C2-6E1683B2C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DF21A45-D9DE-4FF7-8E80-071FFCBB2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1E61B-4BAA-4EA4-9B83-17748A0CACE8}" type="datetime1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5CAB03-2C7B-4F87-BD4B-8CE1C67DE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054D34D-7B43-42D0-97BC-26FB2493F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8A92A-2F51-4233-B494-6CDD28C90B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113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6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Global opvarmning – 2. del 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035277" y="3611871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da-DK" dirty="0"/>
              <a:t>Om klimasystemet – simpelt eller ikke </a:t>
            </a:r>
            <a:r>
              <a:rPr lang="da-DK" dirty="0" err="1"/>
              <a:t>såå</a:t>
            </a:r>
            <a:r>
              <a:rPr lang="da-DK" dirty="0"/>
              <a:t> simpelt </a:t>
            </a:r>
          </a:p>
          <a:p>
            <a:pPr algn="l"/>
            <a:r>
              <a:rPr lang="da-DK" dirty="0"/>
              <a:t>Om feedback-mekanismer i klimasystemet</a:t>
            </a:r>
          </a:p>
          <a:p>
            <a:pPr algn="l"/>
            <a:r>
              <a:rPr lang="da-DK" dirty="0"/>
              <a:t>Klimatiske konsekvenser af opvarmningen 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89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02CC3-E6F3-4E47-9C17-875EC6E6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Forvirret ….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4FAA4BA-BD56-492D-A31E-DEB7EA170CC3}"/>
              </a:ext>
            </a:extLst>
          </p:cNvPr>
          <p:cNvSpPr txBox="1"/>
          <p:nvPr/>
        </p:nvSpPr>
        <p:spPr>
          <a:xfrm>
            <a:off x="1255659" y="1140897"/>
            <a:ext cx="349621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Hvad kan du nu bruge alt dette til?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11CFB1B-1343-49DE-9C0B-6BA575F27FFF}"/>
              </a:ext>
            </a:extLst>
          </p:cNvPr>
          <p:cNvSpPr txBox="1"/>
          <p:nvPr/>
        </p:nvSpPr>
        <p:spPr>
          <a:xfrm>
            <a:off x="5169333" y="1140897"/>
            <a:ext cx="542398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Betyder det at CO2 ikke er så vigtigt for klimaet …? NEJ !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52B2845-2AAC-476E-8EB3-A72FB32DCC9E}"/>
              </a:ext>
            </a:extLst>
          </p:cNvPr>
          <p:cNvSpPr txBox="1"/>
          <p:nvPr/>
        </p:nvSpPr>
        <p:spPr>
          <a:xfrm>
            <a:off x="3329297" y="1801968"/>
            <a:ext cx="513031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Du kan bruge din viden om feedback-mekanismer til </a:t>
            </a:r>
            <a:br>
              <a:rPr lang="da-DK" dirty="0"/>
            </a:br>
            <a:r>
              <a:rPr lang="da-DK" dirty="0"/>
              <a:t>at FORSTÅ to ting:</a:t>
            </a:r>
          </a:p>
        </p:txBody>
      </p:sp>
      <p:pic>
        <p:nvPicPr>
          <p:cNvPr id="7" name="Grafik 6" descr="Badge 1">
            <a:extLst>
              <a:ext uri="{FF2B5EF4-FFF2-40B4-BE49-F238E27FC236}">
                <a16:creationId xmlns:a16="http://schemas.microsoft.com/office/drawing/2014/main" id="{7B371D38-D8B3-4CE4-8CEB-D6063E643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75317" y="2903599"/>
            <a:ext cx="683924" cy="683924"/>
          </a:xfrm>
          <a:prstGeom prst="rect">
            <a:avLst/>
          </a:prstGeom>
        </p:spPr>
      </p:pic>
      <p:pic>
        <p:nvPicPr>
          <p:cNvPr id="8" name="Grafik 7" descr="Badge">
            <a:extLst>
              <a:ext uri="{FF2B5EF4-FFF2-40B4-BE49-F238E27FC236}">
                <a16:creationId xmlns:a16="http://schemas.microsoft.com/office/drawing/2014/main" id="{A0E9FDF2-23E8-4E82-89E0-5827E5E9C0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42417" y="4803868"/>
            <a:ext cx="716824" cy="716824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621C55D6-EF9A-4FA6-88CC-495AFBC22CA5}"/>
              </a:ext>
            </a:extLst>
          </p:cNvPr>
          <p:cNvSpPr txBox="1"/>
          <p:nvPr/>
        </p:nvSpPr>
        <p:spPr>
          <a:xfrm>
            <a:off x="2494454" y="2967335"/>
            <a:ext cx="652473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i="1" dirty="0"/>
              <a:t>Hvorfor</a:t>
            </a:r>
            <a:r>
              <a:rPr lang="da-DK" dirty="0"/>
              <a:t> anbefaler FN’s klimapanel ( og Paris-aftalen 2015), </a:t>
            </a:r>
            <a:br>
              <a:rPr lang="da-DK" dirty="0"/>
            </a:br>
            <a:r>
              <a:rPr lang="da-DK" dirty="0"/>
              <a:t>at temperaturstigningen i det 21. årh. skal holdes på ca. 1 ½ - 2°C ? 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8AFB664-DD44-488B-AA75-ED179FAA70BE}"/>
              </a:ext>
            </a:extLst>
          </p:cNvPr>
          <p:cNvSpPr txBox="1"/>
          <p:nvPr/>
        </p:nvSpPr>
        <p:spPr>
          <a:xfrm>
            <a:off x="2477798" y="3736709"/>
            <a:ext cx="6524734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Fordi man frygter at en højere temperaturstigning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vil </a:t>
            </a:r>
            <a:r>
              <a:rPr lang="da-DK" b="1" i="1" dirty="0">
                <a:solidFill>
                  <a:schemeClr val="bg1"/>
                </a:solidFill>
              </a:rPr>
              <a:t>forstærke disse positive feedback-mekanismer </a:t>
            </a:r>
            <a:r>
              <a:rPr lang="da-DK" dirty="0">
                <a:solidFill>
                  <a:schemeClr val="bg1"/>
                </a:solidFill>
              </a:rPr>
              <a:t>og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klimaforandringer derfor kan blive for voldsomme!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5BFFE1F-8203-4F9A-BEDB-421211D7F477}"/>
              </a:ext>
            </a:extLst>
          </p:cNvPr>
          <p:cNvSpPr txBox="1"/>
          <p:nvPr/>
        </p:nvSpPr>
        <p:spPr>
          <a:xfrm rot="549382">
            <a:off x="9360537" y="2921168"/>
            <a:ext cx="2133148" cy="1200329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1 ½ - 2°C kaldes også</a:t>
            </a:r>
          </a:p>
          <a:p>
            <a:pPr algn="ctr"/>
            <a:r>
              <a:rPr lang="da-DK" dirty="0">
                <a:solidFill>
                  <a:schemeClr val="bg1"/>
                </a:solidFill>
              </a:rPr>
              <a:t>”</a:t>
            </a:r>
            <a:r>
              <a:rPr lang="da-DK" i="1" dirty="0">
                <a:solidFill>
                  <a:schemeClr val="bg1"/>
                </a:solidFill>
              </a:rPr>
              <a:t>The tipping-point</a:t>
            </a:r>
            <a:r>
              <a:rPr lang="da-DK" dirty="0">
                <a:solidFill>
                  <a:schemeClr val="bg1"/>
                </a:solidFill>
              </a:rPr>
              <a:t>”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eller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”</a:t>
            </a:r>
            <a:r>
              <a:rPr lang="da-DK" i="1" dirty="0">
                <a:solidFill>
                  <a:schemeClr val="bg1"/>
                </a:solidFill>
              </a:rPr>
              <a:t>Point of no return</a:t>
            </a:r>
            <a:r>
              <a:rPr lang="da-DK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588E7E2-48AD-4683-9D5D-B835204895CA}"/>
              </a:ext>
            </a:extLst>
          </p:cNvPr>
          <p:cNvSpPr txBox="1"/>
          <p:nvPr/>
        </p:nvSpPr>
        <p:spPr>
          <a:xfrm>
            <a:off x="2421341" y="4977614"/>
            <a:ext cx="882908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Hvorfor denne fokus på vores CO2 udledninger , når nu klimasystemet er mere komplekst ?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870C0E3-2318-4BFA-88AB-8827413C9EB5}"/>
              </a:ext>
            </a:extLst>
          </p:cNvPr>
          <p:cNvSpPr txBox="1"/>
          <p:nvPr/>
        </p:nvSpPr>
        <p:spPr>
          <a:xfrm>
            <a:off x="2421341" y="5515655"/>
            <a:ext cx="7105663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Fordi det er den umiddelbare menneskelige påvirkning af klimasystemet </a:t>
            </a:r>
          </a:p>
          <a:p>
            <a:pPr algn="ctr"/>
            <a:r>
              <a:rPr lang="da-DK" dirty="0">
                <a:solidFill>
                  <a:schemeClr val="bg1"/>
                </a:solidFill>
              </a:rPr>
              <a:t>Og det er det eneste vi kan gøre noget ved!</a:t>
            </a:r>
          </a:p>
        </p:txBody>
      </p:sp>
      <p:sp>
        <p:nvSpPr>
          <p:cNvPr id="15" name="Pladsholder til dato 14">
            <a:extLst>
              <a:ext uri="{FF2B5EF4-FFF2-40B4-BE49-F238E27FC236}">
                <a16:creationId xmlns:a16="http://schemas.microsoft.com/office/drawing/2014/main" id="{D435718B-8CA9-4010-87BD-7E843A5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075E-23D3-410B-8C73-40EE9D9FE2E1}" type="datetime1">
              <a:rPr lang="da-DK" smtClean="0"/>
              <a:t>10-11-2021</a:t>
            </a:fld>
            <a:endParaRPr lang="da-DK"/>
          </a:p>
        </p:txBody>
      </p:sp>
      <p:sp>
        <p:nvSpPr>
          <p:cNvPr id="16" name="Pladsholder til sidefod 15">
            <a:extLst>
              <a:ext uri="{FF2B5EF4-FFF2-40B4-BE49-F238E27FC236}">
                <a16:creationId xmlns:a16="http://schemas.microsoft.com/office/drawing/2014/main" id="{3D3F9D75-FE0A-42BD-80C9-32DEE5AF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17" name="Pladsholder til slidenummer 16">
            <a:extLst>
              <a:ext uri="{FF2B5EF4-FFF2-40B4-BE49-F238E27FC236}">
                <a16:creationId xmlns:a16="http://schemas.microsoft.com/office/drawing/2014/main" id="{B99F5A96-03F1-4138-B0CC-C063A64F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17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Strålingsbalancen og global opvarmning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F0E0-60E8-4336-B200-C7D31D983E92}" type="datetime1">
              <a:rPr lang="da-DK" smtClean="0"/>
              <a:t>10-11-2021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 Otto Leholt | www.hf-kurset.dk/otto/georafi/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11</a:t>
            </a:fld>
            <a:endParaRPr lang="da-DK" dirty="0"/>
          </a:p>
        </p:txBody>
      </p:sp>
      <p:pic>
        <p:nvPicPr>
          <p:cNvPr id="1026" name="Picture 2" descr="Atmosfærens strålingsbalance - af Otto Leholt (201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2" y="1131208"/>
            <a:ext cx="1136332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/>
          <p:cNvSpPr txBox="1"/>
          <p:nvPr/>
        </p:nvSpPr>
        <p:spPr>
          <a:xfrm>
            <a:off x="6234955" y="2000250"/>
            <a:ext cx="18473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da-DK" dirty="0" smtClean="0"/>
          </a:p>
        </p:txBody>
      </p:sp>
      <p:sp>
        <p:nvSpPr>
          <p:cNvPr id="7" name="Division 6"/>
          <p:cNvSpPr/>
          <p:nvPr/>
        </p:nvSpPr>
        <p:spPr>
          <a:xfrm>
            <a:off x="5812971" y="1877786"/>
            <a:ext cx="483054" cy="491796"/>
          </a:xfrm>
          <a:prstGeom prst="mathDivid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us 7"/>
          <p:cNvSpPr/>
          <p:nvPr/>
        </p:nvSpPr>
        <p:spPr>
          <a:xfrm>
            <a:off x="2841172" y="5698671"/>
            <a:ext cx="506186" cy="481693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us 9"/>
          <p:cNvSpPr/>
          <p:nvPr/>
        </p:nvSpPr>
        <p:spPr>
          <a:xfrm>
            <a:off x="9573986" y="5068207"/>
            <a:ext cx="506186" cy="481693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us 10"/>
          <p:cNvSpPr/>
          <p:nvPr/>
        </p:nvSpPr>
        <p:spPr>
          <a:xfrm>
            <a:off x="7018565" y="3881273"/>
            <a:ext cx="506186" cy="481693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us 11"/>
          <p:cNvSpPr/>
          <p:nvPr/>
        </p:nvSpPr>
        <p:spPr>
          <a:xfrm>
            <a:off x="7900307" y="5831567"/>
            <a:ext cx="506186" cy="481693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810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lima_feedbackmekanismer">
            <a:extLst>
              <a:ext uri="{FF2B5EF4-FFF2-40B4-BE49-F238E27FC236}">
                <a16:creationId xmlns:a16="http://schemas.microsoft.com/office/drawing/2014/main" id="{A2646BB4-A4DC-458B-BA04-E7B5D8C6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80" y="1380224"/>
            <a:ext cx="8584835" cy="51190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2273475-F845-46CC-9194-3D7B06D7FB56}"/>
              </a:ext>
            </a:extLst>
          </p:cNvPr>
          <p:cNvSpPr txBox="1"/>
          <p:nvPr/>
        </p:nvSpPr>
        <p:spPr>
          <a:xfrm>
            <a:off x="2014336" y="358706"/>
            <a:ext cx="816332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De omtalte eksempler på feedback-mekanismer i klimasystemet</a:t>
            </a:r>
            <a:br>
              <a:rPr lang="da-DK" sz="2400" dirty="0"/>
            </a:br>
            <a:r>
              <a:rPr lang="da-DK" sz="2400" dirty="0"/>
              <a:t> </a:t>
            </a:r>
            <a:r>
              <a:rPr lang="da-DK" sz="2400" i="1" dirty="0"/>
              <a:t>kan </a:t>
            </a:r>
            <a:r>
              <a:rPr lang="da-DK" sz="2400" dirty="0"/>
              <a:t>illustreres i denne klimamodel – se de næste sider. 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54391FC-9DDC-4BF4-BA5D-F2D04D1D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7E74-E93F-42CD-A75A-F60202431F27}" type="datetime1">
              <a:rPr lang="da-DK" smtClean="0"/>
              <a:t>10-11-2021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CA20CA0-4266-41AC-B184-5CD3BFD7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12DE750-162A-47CE-A199-037A371F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47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42510" y="795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altLang="da-DK" dirty="0"/>
              <a:t>Positiv feedback fra </a:t>
            </a:r>
            <a:r>
              <a:rPr lang="da-DK" altLang="da-DK" dirty="0" err="1"/>
              <a:t>isafsmeltning</a:t>
            </a:r>
            <a:r>
              <a:rPr lang="da-DK" altLang="da-DK" dirty="0"/>
              <a:t> #1  </a:t>
            </a:r>
          </a:p>
        </p:txBody>
      </p:sp>
      <p:pic>
        <p:nvPicPr>
          <p:cNvPr id="29699" name="Picture 3" descr="klima_feedbackmekanis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99" y="1024891"/>
            <a:ext cx="9405321" cy="5608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95452CC-150E-47A1-8836-EF20654A7049}"/>
              </a:ext>
            </a:extLst>
          </p:cNvPr>
          <p:cNvSpPr/>
          <p:nvPr/>
        </p:nvSpPr>
        <p:spPr>
          <a:xfrm>
            <a:off x="2350352" y="2441968"/>
            <a:ext cx="1212941" cy="4005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AA57AEA-C762-407B-9024-7C6EE94A91D8}"/>
              </a:ext>
            </a:extLst>
          </p:cNvPr>
          <p:cNvSpPr/>
          <p:nvPr/>
        </p:nvSpPr>
        <p:spPr>
          <a:xfrm>
            <a:off x="3927475" y="1691097"/>
            <a:ext cx="1855785" cy="4510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A8234AF-9DD3-4506-A718-5868210EFFBF}"/>
              </a:ext>
            </a:extLst>
          </p:cNvPr>
          <p:cNvSpPr/>
          <p:nvPr/>
        </p:nvSpPr>
        <p:spPr>
          <a:xfrm>
            <a:off x="5684839" y="2474640"/>
            <a:ext cx="1598610" cy="44785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FA64529-72C4-4321-9ED6-487CC76AE6BA}"/>
              </a:ext>
            </a:extLst>
          </p:cNvPr>
          <p:cNvSpPr/>
          <p:nvPr/>
        </p:nvSpPr>
        <p:spPr>
          <a:xfrm>
            <a:off x="5444333" y="3762374"/>
            <a:ext cx="1789110" cy="5334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AE23352-0C94-4FBF-99DB-33BA50EEF899}"/>
              </a:ext>
            </a:extLst>
          </p:cNvPr>
          <p:cNvSpPr/>
          <p:nvPr/>
        </p:nvSpPr>
        <p:spPr>
          <a:xfrm>
            <a:off x="4181475" y="3458923"/>
            <a:ext cx="914400" cy="370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961EF2-1110-429F-BDFC-1F4E5537E93B}"/>
              </a:ext>
            </a:extLst>
          </p:cNvPr>
          <p:cNvSpPr/>
          <p:nvPr/>
        </p:nvSpPr>
        <p:spPr>
          <a:xfrm>
            <a:off x="2372674" y="3385660"/>
            <a:ext cx="1554801" cy="2657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930C171-A3C4-49C1-896D-A7C7E5C6ABD2}"/>
              </a:ext>
            </a:extLst>
          </p:cNvPr>
          <p:cNvSpPr/>
          <p:nvPr/>
        </p:nvSpPr>
        <p:spPr>
          <a:xfrm>
            <a:off x="2348066" y="3794720"/>
            <a:ext cx="914400" cy="370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341533A-DCA1-448C-B6FC-636DB7217A13}"/>
              </a:ext>
            </a:extLst>
          </p:cNvPr>
          <p:cNvSpPr/>
          <p:nvPr/>
        </p:nvSpPr>
        <p:spPr>
          <a:xfrm>
            <a:off x="3829013" y="2289575"/>
            <a:ext cx="1266861" cy="447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FA43EA47-EDF9-4E4A-90D7-C8F9F13D5684}"/>
              </a:ext>
            </a:extLst>
          </p:cNvPr>
          <p:cNvCxnSpPr>
            <a:cxnSpLocks/>
          </p:cNvCxnSpPr>
          <p:nvPr/>
        </p:nvCxnSpPr>
        <p:spPr>
          <a:xfrm flipH="1">
            <a:off x="4949033" y="3794720"/>
            <a:ext cx="49530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pilforbindelse 44">
            <a:extLst>
              <a:ext uri="{FF2B5EF4-FFF2-40B4-BE49-F238E27FC236}">
                <a16:creationId xmlns:a16="http://schemas.microsoft.com/office/drawing/2014/main" id="{518EA5D5-79E6-4401-B5A3-6B58763A5D49}"/>
              </a:ext>
            </a:extLst>
          </p:cNvPr>
          <p:cNvCxnSpPr>
            <a:cxnSpLocks/>
          </p:cNvCxnSpPr>
          <p:nvPr/>
        </p:nvCxnSpPr>
        <p:spPr>
          <a:xfrm flipH="1">
            <a:off x="3262466" y="4013795"/>
            <a:ext cx="1014259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pilforbindelse 46">
            <a:extLst>
              <a:ext uri="{FF2B5EF4-FFF2-40B4-BE49-F238E27FC236}">
                <a16:creationId xmlns:a16="http://schemas.microsoft.com/office/drawing/2014/main" id="{C6206300-A634-4BC0-B1F9-F64C9BC705B1}"/>
              </a:ext>
            </a:extLst>
          </p:cNvPr>
          <p:cNvCxnSpPr>
            <a:cxnSpLocks/>
          </p:cNvCxnSpPr>
          <p:nvPr/>
        </p:nvCxnSpPr>
        <p:spPr>
          <a:xfrm flipV="1">
            <a:off x="2900516" y="3626244"/>
            <a:ext cx="0" cy="27225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ge pilforbindelse 49">
            <a:extLst>
              <a:ext uri="{FF2B5EF4-FFF2-40B4-BE49-F238E27FC236}">
                <a16:creationId xmlns:a16="http://schemas.microsoft.com/office/drawing/2014/main" id="{EFE83B90-3475-4606-86EA-EA55AF8EAC7B}"/>
              </a:ext>
            </a:extLst>
          </p:cNvPr>
          <p:cNvCxnSpPr>
            <a:cxnSpLocks/>
          </p:cNvCxnSpPr>
          <p:nvPr/>
        </p:nvCxnSpPr>
        <p:spPr>
          <a:xfrm flipV="1">
            <a:off x="3889375" y="2737430"/>
            <a:ext cx="0" cy="64823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pilforbindelse 51">
            <a:extLst>
              <a:ext uri="{FF2B5EF4-FFF2-40B4-BE49-F238E27FC236}">
                <a16:creationId xmlns:a16="http://schemas.microsoft.com/office/drawing/2014/main" id="{E7F672FE-D125-45D8-AE4B-2B0E10CE747D}"/>
              </a:ext>
            </a:extLst>
          </p:cNvPr>
          <p:cNvCxnSpPr>
            <a:cxnSpLocks/>
          </p:cNvCxnSpPr>
          <p:nvPr/>
        </p:nvCxnSpPr>
        <p:spPr>
          <a:xfrm flipV="1">
            <a:off x="5095874" y="2642265"/>
            <a:ext cx="687386" cy="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ge pilforbindelse 53">
            <a:extLst>
              <a:ext uri="{FF2B5EF4-FFF2-40B4-BE49-F238E27FC236}">
                <a16:creationId xmlns:a16="http://schemas.microsoft.com/office/drawing/2014/main" id="{48DC7A3F-EC4C-4293-A511-F7079658B7C6}"/>
              </a:ext>
            </a:extLst>
          </p:cNvPr>
          <p:cNvCxnSpPr>
            <a:cxnSpLocks/>
          </p:cNvCxnSpPr>
          <p:nvPr/>
        </p:nvCxnSpPr>
        <p:spPr>
          <a:xfrm>
            <a:off x="6223244" y="2966627"/>
            <a:ext cx="0" cy="79574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felt 2">
            <a:extLst>
              <a:ext uri="{FF2B5EF4-FFF2-40B4-BE49-F238E27FC236}">
                <a16:creationId xmlns:a16="http://schemas.microsoft.com/office/drawing/2014/main" id="{4C5874B9-60EF-40B1-822F-A1A1DF3E9D06}"/>
              </a:ext>
            </a:extLst>
          </p:cNvPr>
          <p:cNvSpPr txBox="1"/>
          <p:nvPr/>
        </p:nvSpPr>
        <p:spPr>
          <a:xfrm>
            <a:off x="5569633" y="3696637"/>
            <a:ext cx="225577" cy="584775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1F96F1D-EE2B-442D-8484-40BBC766FD84}"/>
              </a:ext>
            </a:extLst>
          </p:cNvPr>
          <p:cNvSpPr/>
          <p:nvPr/>
        </p:nvSpPr>
        <p:spPr>
          <a:xfrm>
            <a:off x="2211977" y="2922495"/>
            <a:ext cx="1050489" cy="40059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dato 11">
            <a:extLst>
              <a:ext uri="{FF2B5EF4-FFF2-40B4-BE49-F238E27FC236}">
                <a16:creationId xmlns:a16="http://schemas.microsoft.com/office/drawing/2014/main" id="{1F188D28-31AF-47EC-8189-DA425DE1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543C-2185-46A3-B9B5-C4CDEC1F368A}" type="datetime1">
              <a:rPr lang="da-DK" smtClean="0"/>
              <a:t>10-11-2021</a:t>
            </a:fld>
            <a:endParaRPr lang="da-DK"/>
          </a:p>
        </p:txBody>
      </p:sp>
      <p:sp>
        <p:nvSpPr>
          <p:cNvPr id="14" name="Pladsholder til sidefod 13">
            <a:extLst>
              <a:ext uri="{FF2B5EF4-FFF2-40B4-BE49-F238E27FC236}">
                <a16:creationId xmlns:a16="http://schemas.microsoft.com/office/drawing/2014/main" id="{1DDB5E2B-F832-48A0-B6DB-67DAF9AE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CE400A91-8FE1-4E32-AEC7-C8114EF5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57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9687"/>
            <a:ext cx="10515600" cy="1325563"/>
          </a:xfrm>
        </p:spPr>
        <p:txBody>
          <a:bodyPr/>
          <a:lstStyle/>
          <a:p>
            <a:pPr algn="ctr" eaLnBrk="1" hangingPunct="1"/>
            <a:r>
              <a:rPr lang="da-DK" altLang="da-DK" dirty="0">
                <a:highlight>
                  <a:srgbClr val="FFFF00"/>
                </a:highlight>
              </a:rPr>
              <a:t>Negativ</a:t>
            </a:r>
            <a:r>
              <a:rPr lang="da-DK" altLang="da-DK" dirty="0"/>
              <a:t> feedback – fra skyerne # 2</a:t>
            </a:r>
          </a:p>
        </p:txBody>
      </p:sp>
      <p:pic>
        <p:nvPicPr>
          <p:cNvPr id="31747" name="Picture 3" descr="klima_feedbackmekanis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63" y="1100486"/>
            <a:ext cx="8870950" cy="528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FFB98D23-3885-4E38-BD37-0684760BF546}"/>
              </a:ext>
            </a:extLst>
          </p:cNvPr>
          <p:cNvSpPr/>
          <p:nvPr/>
        </p:nvSpPr>
        <p:spPr>
          <a:xfrm>
            <a:off x="5603087" y="3656647"/>
            <a:ext cx="1690682" cy="5334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" name="Lige pilforbindelse 2">
            <a:extLst>
              <a:ext uri="{FF2B5EF4-FFF2-40B4-BE49-F238E27FC236}">
                <a16:creationId xmlns:a16="http://schemas.microsoft.com/office/drawing/2014/main" id="{FB5462E0-72F8-4AAB-86C0-0665C6A0F166}"/>
              </a:ext>
            </a:extLst>
          </p:cNvPr>
          <p:cNvCxnSpPr>
            <a:cxnSpLocks/>
          </p:cNvCxnSpPr>
          <p:nvPr/>
        </p:nvCxnSpPr>
        <p:spPr>
          <a:xfrm>
            <a:off x="6573520" y="4114800"/>
            <a:ext cx="0" cy="2789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>
            <a:extLst>
              <a:ext uri="{FF2B5EF4-FFF2-40B4-BE49-F238E27FC236}">
                <a16:creationId xmlns:a16="http://schemas.microsoft.com/office/drawing/2014/main" id="{BE8C5716-C982-47CA-9817-BC8F90C1341A}"/>
              </a:ext>
            </a:extLst>
          </p:cNvPr>
          <p:cNvSpPr/>
          <p:nvPr/>
        </p:nvSpPr>
        <p:spPr>
          <a:xfrm>
            <a:off x="6096000" y="4368800"/>
            <a:ext cx="1076960" cy="35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8C5567-0D06-4326-8E59-7E67014EC83F}"/>
              </a:ext>
            </a:extLst>
          </p:cNvPr>
          <p:cNvSpPr/>
          <p:nvPr/>
        </p:nvSpPr>
        <p:spPr>
          <a:xfrm>
            <a:off x="5455920" y="5754370"/>
            <a:ext cx="1076960" cy="35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584068B-E369-492E-B3E8-9DBAE2C7E034}"/>
              </a:ext>
            </a:extLst>
          </p:cNvPr>
          <p:cNvSpPr/>
          <p:nvPr/>
        </p:nvSpPr>
        <p:spPr>
          <a:xfrm>
            <a:off x="2504441" y="6034565"/>
            <a:ext cx="1076960" cy="35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B16BB44-630B-4535-97CA-4C00EE2A60BF}"/>
              </a:ext>
            </a:extLst>
          </p:cNvPr>
          <p:cNvSpPr/>
          <p:nvPr/>
        </p:nvSpPr>
        <p:spPr>
          <a:xfrm>
            <a:off x="2707640" y="3251200"/>
            <a:ext cx="1478915" cy="35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40F92697-21B0-4095-BA62-391954992934}"/>
              </a:ext>
            </a:extLst>
          </p:cNvPr>
          <p:cNvCxnSpPr>
            <a:cxnSpLocks/>
          </p:cNvCxnSpPr>
          <p:nvPr/>
        </p:nvCxnSpPr>
        <p:spPr>
          <a:xfrm>
            <a:off x="6278880" y="4724400"/>
            <a:ext cx="0" cy="10299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pilforbindelse 32">
            <a:extLst>
              <a:ext uri="{FF2B5EF4-FFF2-40B4-BE49-F238E27FC236}">
                <a16:creationId xmlns:a16="http://schemas.microsoft.com/office/drawing/2014/main" id="{C1CE8002-6233-4E31-8E00-CB64C1D53C19}"/>
              </a:ext>
            </a:extLst>
          </p:cNvPr>
          <p:cNvCxnSpPr>
            <a:cxnSpLocks/>
          </p:cNvCxnSpPr>
          <p:nvPr/>
        </p:nvCxnSpPr>
        <p:spPr>
          <a:xfrm flipH="1">
            <a:off x="3581401" y="6034565"/>
            <a:ext cx="18745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pilforbindelse 36">
            <a:extLst>
              <a:ext uri="{FF2B5EF4-FFF2-40B4-BE49-F238E27FC236}">
                <a16:creationId xmlns:a16="http://schemas.microsoft.com/office/drawing/2014/main" id="{932916D0-ABDA-413F-B2D9-31075F17B603}"/>
              </a:ext>
            </a:extLst>
          </p:cNvPr>
          <p:cNvCxnSpPr>
            <a:cxnSpLocks/>
          </p:cNvCxnSpPr>
          <p:nvPr/>
        </p:nvCxnSpPr>
        <p:spPr>
          <a:xfrm>
            <a:off x="1783714" y="3398520"/>
            <a:ext cx="93408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Forbindelse: vinklet 16">
            <a:extLst>
              <a:ext uri="{FF2B5EF4-FFF2-40B4-BE49-F238E27FC236}">
                <a16:creationId xmlns:a16="http://schemas.microsoft.com/office/drawing/2014/main" id="{F1F9CFB1-BB12-4B57-BF44-A88602F516A4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1773555" y="3429001"/>
            <a:ext cx="730887" cy="2783365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ge pilforbindelse 50">
            <a:extLst>
              <a:ext uri="{FF2B5EF4-FFF2-40B4-BE49-F238E27FC236}">
                <a16:creationId xmlns:a16="http://schemas.microsoft.com/office/drawing/2014/main" id="{2D10851A-C85F-4F87-95EC-4D34C362FDB1}"/>
              </a:ext>
            </a:extLst>
          </p:cNvPr>
          <p:cNvCxnSpPr>
            <a:cxnSpLocks/>
          </p:cNvCxnSpPr>
          <p:nvPr/>
        </p:nvCxnSpPr>
        <p:spPr>
          <a:xfrm flipV="1">
            <a:off x="4051617" y="2631440"/>
            <a:ext cx="0" cy="6197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>
            <a:extLst>
              <a:ext uri="{FF2B5EF4-FFF2-40B4-BE49-F238E27FC236}">
                <a16:creationId xmlns:a16="http://schemas.microsoft.com/office/drawing/2014/main" id="{DB90287D-4EE9-4458-A2AB-6155B8427292}"/>
              </a:ext>
            </a:extLst>
          </p:cNvPr>
          <p:cNvSpPr/>
          <p:nvPr/>
        </p:nvSpPr>
        <p:spPr>
          <a:xfrm>
            <a:off x="3977005" y="2242024"/>
            <a:ext cx="1224915" cy="4605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5" name="Lige pilforbindelse 54">
            <a:extLst>
              <a:ext uri="{FF2B5EF4-FFF2-40B4-BE49-F238E27FC236}">
                <a16:creationId xmlns:a16="http://schemas.microsoft.com/office/drawing/2014/main" id="{A43F5E6C-CEE4-4D28-BD37-EF8F45A8912E}"/>
              </a:ext>
            </a:extLst>
          </p:cNvPr>
          <p:cNvCxnSpPr>
            <a:cxnSpLocks/>
          </p:cNvCxnSpPr>
          <p:nvPr/>
        </p:nvCxnSpPr>
        <p:spPr>
          <a:xfrm>
            <a:off x="5019521" y="2585720"/>
            <a:ext cx="93408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ge pilforbindelse 56">
            <a:extLst>
              <a:ext uri="{FF2B5EF4-FFF2-40B4-BE49-F238E27FC236}">
                <a16:creationId xmlns:a16="http://schemas.microsoft.com/office/drawing/2014/main" id="{D5A23203-9697-4043-85BE-4C24FC50A12F}"/>
              </a:ext>
            </a:extLst>
          </p:cNvPr>
          <p:cNvCxnSpPr>
            <a:cxnSpLocks/>
          </p:cNvCxnSpPr>
          <p:nvPr/>
        </p:nvCxnSpPr>
        <p:spPr>
          <a:xfrm>
            <a:off x="6278880" y="2880360"/>
            <a:ext cx="0" cy="7762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felt 38">
            <a:extLst>
              <a:ext uri="{FF2B5EF4-FFF2-40B4-BE49-F238E27FC236}">
                <a16:creationId xmlns:a16="http://schemas.microsoft.com/office/drawing/2014/main" id="{5BB6D202-29DB-4D46-9386-E180F9A703CC}"/>
              </a:ext>
            </a:extLst>
          </p:cNvPr>
          <p:cNvSpPr txBox="1"/>
          <p:nvPr/>
        </p:nvSpPr>
        <p:spPr>
          <a:xfrm>
            <a:off x="5654042" y="3663206"/>
            <a:ext cx="279244" cy="461665"/>
          </a:xfrm>
          <a:prstGeom prst="rect">
            <a:avLst/>
          </a:prstGeom>
          <a:solidFill>
            <a:srgbClr val="0070C0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034565E-7A68-41E7-B1DD-A13E1E03D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A841-8B7B-44EF-A0F4-3CA877A82704}" type="datetime1">
              <a:rPr lang="da-DK" smtClean="0"/>
              <a:t>10-11-2021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FF6DB9F-4660-4DF8-8164-47E3079B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EE11847-9ED3-4E33-8644-CE4055B3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471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6" grpId="0" animBg="1"/>
      <p:bldP spid="8" grpId="0" animBg="1"/>
      <p:bldP spid="9" grpId="0" animBg="1"/>
      <p:bldP spid="35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9687"/>
            <a:ext cx="10515600" cy="1325563"/>
          </a:xfrm>
        </p:spPr>
        <p:txBody>
          <a:bodyPr/>
          <a:lstStyle/>
          <a:p>
            <a:pPr algn="ctr"/>
            <a:r>
              <a:rPr lang="da-DK" altLang="da-DK" dirty="0">
                <a:highlight>
                  <a:srgbClr val="FFFF00"/>
                </a:highlight>
              </a:rPr>
              <a:t>Positiv</a:t>
            </a:r>
            <a:r>
              <a:rPr lang="da-DK" altLang="da-DK" dirty="0"/>
              <a:t> feedback- fra skyerne : # 3</a:t>
            </a:r>
          </a:p>
        </p:txBody>
      </p:sp>
      <p:pic>
        <p:nvPicPr>
          <p:cNvPr id="31747" name="Picture 3" descr="klima_feedbackmekanis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63" y="1100486"/>
            <a:ext cx="8870950" cy="528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FFB98D23-3885-4E38-BD37-0684760BF546}"/>
              </a:ext>
            </a:extLst>
          </p:cNvPr>
          <p:cNvSpPr/>
          <p:nvPr/>
        </p:nvSpPr>
        <p:spPr>
          <a:xfrm>
            <a:off x="5603087" y="3656647"/>
            <a:ext cx="1690682" cy="5334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" name="Lige pilforbindelse 2">
            <a:extLst>
              <a:ext uri="{FF2B5EF4-FFF2-40B4-BE49-F238E27FC236}">
                <a16:creationId xmlns:a16="http://schemas.microsoft.com/office/drawing/2014/main" id="{FB5462E0-72F8-4AAB-86C0-0665C6A0F166}"/>
              </a:ext>
            </a:extLst>
          </p:cNvPr>
          <p:cNvCxnSpPr>
            <a:cxnSpLocks/>
          </p:cNvCxnSpPr>
          <p:nvPr/>
        </p:nvCxnSpPr>
        <p:spPr>
          <a:xfrm>
            <a:off x="6573520" y="4114800"/>
            <a:ext cx="0" cy="2789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>
            <a:extLst>
              <a:ext uri="{FF2B5EF4-FFF2-40B4-BE49-F238E27FC236}">
                <a16:creationId xmlns:a16="http://schemas.microsoft.com/office/drawing/2014/main" id="{BE8C5716-C982-47CA-9817-BC8F90C1341A}"/>
              </a:ext>
            </a:extLst>
          </p:cNvPr>
          <p:cNvSpPr/>
          <p:nvPr/>
        </p:nvSpPr>
        <p:spPr>
          <a:xfrm>
            <a:off x="6096000" y="4368800"/>
            <a:ext cx="1076960" cy="35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8C5567-0D06-4326-8E59-7E67014EC83F}"/>
              </a:ext>
            </a:extLst>
          </p:cNvPr>
          <p:cNvSpPr/>
          <p:nvPr/>
        </p:nvSpPr>
        <p:spPr>
          <a:xfrm>
            <a:off x="5455920" y="5754370"/>
            <a:ext cx="1076960" cy="35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0F6A212-017F-4C2B-980E-0A3E80938F43}"/>
              </a:ext>
            </a:extLst>
          </p:cNvPr>
          <p:cNvSpPr/>
          <p:nvPr/>
        </p:nvSpPr>
        <p:spPr>
          <a:xfrm>
            <a:off x="4186556" y="1641476"/>
            <a:ext cx="1690682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584068B-E369-492E-B3E8-9DBAE2C7E034}"/>
              </a:ext>
            </a:extLst>
          </p:cNvPr>
          <p:cNvSpPr/>
          <p:nvPr/>
        </p:nvSpPr>
        <p:spPr>
          <a:xfrm>
            <a:off x="2504441" y="6034565"/>
            <a:ext cx="1076960" cy="35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B16BB44-630B-4535-97CA-4C00EE2A60BF}"/>
              </a:ext>
            </a:extLst>
          </p:cNvPr>
          <p:cNvSpPr/>
          <p:nvPr/>
        </p:nvSpPr>
        <p:spPr>
          <a:xfrm>
            <a:off x="2707640" y="3251200"/>
            <a:ext cx="1478915" cy="35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40F92697-21B0-4095-BA62-391954992934}"/>
              </a:ext>
            </a:extLst>
          </p:cNvPr>
          <p:cNvCxnSpPr>
            <a:cxnSpLocks/>
          </p:cNvCxnSpPr>
          <p:nvPr/>
        </p:nvCxnSpPr>
        <p:spPr>
          <a:xfrm>
            <a:off x="6278880" y="4724400"/>
            <a:ext cx="0" cy="10299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pilforbindelse 32">
            <a:extLst>
              <a:ext uri="{FF2B5EF4-FFF2-40B4-BE49-F238E27FC236}">
                <a16:creationId xmlns:a16="http://schemas.microsoft.com/office/drawing/2014/main" id="{C1CE8002-6233-4E31-8E00-CB64C1D53C19}"/>
              </a:ext>
            </a:extLst>
          </p:cNvPr>
          <p:cNvCxnSpPr>
            <a:cxnSpLocks/>
          </p:cNvCxnSpPr>
          <p:nvPr/>
        </p:nvCxnSpPr>
        <p:spPr>
          <a:xfrm flipH="1">
            <a:off x="3581401" y="6034565"/>
            <a:ext cx="18745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pilforbindelse 36">
            <a:extLst>
              <a:ext uri="{FF2B5EF4-FFF2-40B4-BE49-F238E27FC236}">
                <a16:creationId xmlns:a16="http://schemas.microsoft.com/office/drawing/2014/main" id="{932916D0-ABDA-413F-B2D9-31075F17B603}"/>
              </a:ext>
            </a:extLst>
          </p:cNvPr>
          <p:cNvCxnSpPr>
            <a:cxnSpLocks/>
          </p:cNvCxnSpPr>
          <p:nvPr/>
        </p:nvCxnSpPr>
        <p:spPr>
          <a:xfrm>
            <a:off x="1783714" y="3398520"/>
            <a:ext cx="93408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Forbindelse: vinklet 16">
            <a:extLst>
              <a:ext uri="{FF2B5EF4-FFF2-40B4-BE49-F238E27FC236}">
                <a16:creationId xmlns:a16="http://schemas.microsoft.com/office/drawing/2014/main" id="{F1F9CFB1-BB12-4B57-BF44-A88602F516A4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1773555" y="3429001"/>
            <a:ext cx="730887" cy="2783365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ge pilforbindelse 50">
            <a:extLst>
              <a:ext uri="{FF2B5EF4-FFF2-40B4-BE49-F238E27FC236}">
                <a16:creationId xmlns:a16="http://schemas.microsoft.com/office/drawing/2014/main" id="{2D10851A-C85F-4F87-95EC-4D34C362FDB1}"/>
              </a:ext>
            </a:extLst>
          </p:cNvPr>
          <p:cNvCxnSpPr>
            <a:cxnSpLocks/>
          </p:cNvCxnSpPr>
          <p:nvPr/>
        </p:nvCxnSpPr>
        <p:spPr>
          <a:xfrm flipV="1">
            <a:off x="4051617" y="2631440"/>
            <a:ext cx="0" cy="6197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>
            <a:extLst>
              <a:ext uri="{FF2B5EF4-FFF2-40B4-BE49-F238E27FC236}">
                <a16:creationId xmlns:a16="http://schemas.microsoft.com/office/drawing/2014/main" id="{DB90287D-4EE9-4458-A2AB-6155B8427292}"/>
              </a:ext>
            </a:extLst>
          </p:cNvPr>
          <p:cNvSpPr/>
          <p:nvPr/>
        </p:nvSpPr>
        <p:spPr>
          <a:xfrm>
            <a:off x="3977005" y="2242024"/>
            <a:ext cx="1224915" cy="4605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5" name="Lige pilforbindelse 54">
            <a:extLst>
              <a:ext uri="{FF2B5EF4-FFF2-40B4-BE49-F238E27FC236}">
                <a16:creationId xmlns:a16="http://schemas.microsoft.com/office/drawing/2014/main" id="{A43F5E6C-CEE4-4D28-BD37-EF8F45A8912E}"/>
              </a:ext>
            </a:extLst>
          </p:cNvPr>
          <p:cNvCxnSpPr>
            <a:cxnSpLocks/>
          </p:cNvCxnSpPr>
          <p:nvPr/>
        </p:nvCxnSpPr>
        <p:spPr>
          <a:xfrm>
            <a:off x="5019521" y="2585720"/>
            <a:ext cx="93408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ge pilforbindelse 56">
            <a:extLst>
              <a:ext uri="{FF2B5EF4-FFF2-40B4-BE49-F238E27FC236}">
                <a16:creationId xmlns:a16="http://schemas.microsoft.com/office/drawing/2014/main" id="{D5A23203-9697-4043-85BE-4C24FC50A12F}"/>
              </a:ext>
            </a:extLst>
          </p:cNvPr>
          <p:cNvCxnSpPr>
            <a:cxnSpLocks/>
          </p:cNvCxnSpPr>
          <p:nvPr/>
        </p:nvCxnSpPr>
        <p:spPr>
          <a:xfrm>
            <a:off x="6278880" y="2880360"/>
            <a:ext cx="0" cy="7762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felt 38">
            <a:extLst>
              <a:ext uri="{FF2B5EF4-FFF2-40B4-BE49-F238E27FC236}">
                <a16:creationId xmlns:a16="http://schemas.microsoft.com/office/drawing/2014/main" id="{5BB6D202-29DB-4D46-9386-E180F9A703CC}"/>
              </a:ext>
            </a:extLst>
          </p:cNvPr>
          <p:cNvSpPr txBox="1"/>
          <p:nvPr/>
        </p:nvSpPr>
        <p:spPr>
          <a:xfrm>
            <a:off x="5654042" y="3663206"/>
            <a:ext cx="279244" cy="461665"/>
          </a:xfrm>
          <a:prstGeom prst="rect">
            <a:avLst/>
          </a:prstGeom>
          <a:solidFill>
            <a:srgbClr val="0070C0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-</a:t>
            </a:r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E46F74A8-D2B6-406C-9F26-75D90F784DA3}"/>
              </a:ext>
            </a:extLst>
          </p:cNvPr>
          <p:cNvCxnSpPr>
            <a:cxnSpLocks/>
          </p:cNvCxnSpPr>
          <p:nvPr/>
        </p:nvCxnSpPr>
        <p:spPr>
          <a:xfrm flipV="1">
            <a:off x="1783714" y="1838960"/>
            <a:ext cx="0" cy="1412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8737B078-1886-450F-A0D8-DCC693A69508}"/>
              </a:ext>
            </a:extLst>
          </p:cNvPr>
          <p:cNvCxnSpPr>
            <a:cxnSpLocks/>
          </p:cNvCxnSpPr>
          <p:nvPr/>
        </p:nvCxnSpPr>
        <p:spPr>
          <a:xfrm>
            <a:off x="1875154" y="1910080"/>
            <a:ext cx="217646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CC383724-7AA8-4F3A-9291-D3812DEA6DD3}"/>
              </a:ext>
            </a:extLst>
          </p:cNvPr>
          <p:cNvCxnSpPr>
            <a:cxnSpLocks/>
          </p:cNvCxnSpPr>
          <p:nvPr/>
        </p:nvCxnSpPr>
        <p:spPr>
          <a:xfrm>
            <a:off x="5786754" y="2062480"/>
            <a:ext cx="0" cy="4368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15FA5EDF-9FEC-4E30-AEC6-F6E13EA6F936}"/>
              </a:ext>
            </a:extLst>
          </p:cNvPr>
          <p:cNvCxnSpPr>
            <a:cxnSpLocks/>
          </p:cNvCxnSpPr>
          <p:nvPr/>
        </p:nvCxnSpPr>
        <p:spPr>
          <a:xfrm>
            <a:off x="7036434" y="2880360"/>
            <a:ext cx="0" cy="7828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EC2D11D3-586C-45C8-87DB-A7C562317D63}"/>
              </a:ext>
            </a:extLst>
          </p:cNvPr>
          <p:cNvSpPr txBox="1"/>
          <p:nvPr/>
        </p:nvSpPr>
        <p:spPr>
          <a:xfrm>
            <a:off x="6841286" y="3725426"/>
            <a:ext cx="300083" cy="369332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99EA51F-CFB0-4C1F-9447-B0A7407CE5B4}"/>
              </a:ext>
            </a:extLst>
          </p:cNvPr>
          <p:cNvSpPr/>
          <p:nvPr/>
        </p:nvSpPr>
        <p:spPr>
          <a:xfrm>
            <a:off x="5728179" y="2467665"/>
            <a:ext cx="1565585" cy="412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F19F7E5-FCFC-4363-88A6-2B6DE087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2DCE-E697-4D2F-BA49-D4AC6FF259FC}" type="datetime1">
              <a:rPr lang="da-DK" smtClean="0"/>
              <a:t>10-11-2021</a:t>
            </a:fld>
            <a:endParaRPr lang="da-DK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3E4B1222-C7A7-40B2-BE0C-C5984998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A4BC4EAF-86CA-4FC3-BBE4-D232DDE4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00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klima_feedbackmekanis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5539"/>
            <a:ext cx="882015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øjre klammeparentes 4"/>
          <p:cNvSpPr/>
          <p:nvPr/>
        </p:nvSpPr>
        <p:spPr>
          <a:xfrm rot="16200000">
            <a:off x="3701257" y="-854868"/>
            <a:ext cx="504825" cy="3960812"/>
          </a:xfrm>
          <a:prstGeom prst="rightBrace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9" name="Højre klammeparentes 8"/>
          <p:cNvSpPr/>
          <p:nvPr/>
        </p:nvSpPr>
        <p:spPr>
          <a:xfrm rot="16200000">
            <a:off x="7886701" y="-877887"/>
            <a:ext cx="504825" cy="3959225"/>
          </a:xfrm>
          <a:prstGeom prst="rightBrace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7654" name="Tekstfelt 5"/>
          <p:cNvSpPr txBox="1">
            <a:spLocks noChangeArrowheads="1"/>
          </p:cNvSpPr>
          <p:nvPr/>
        </p:nvSpPr>
        <p:spPr bwMode="auto">
          <a:xfrm>
            <a:off x="1884363" y="333376"/>
            <a:ext cx="4017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1800" b="1" u="sng"/>
              <a:t>Strålingsforhold</a:t>
            </a:r>
            <a:r>
              <a:rPr lang="da-DK" altLang="da-DK" sz="1800"/>
              <a:t>; albedo, skydække,</a:t>
            </a:r>
            <a:br>
              <a:rPr lang="da-DK" altLang="da-DK" sz="1800"/>
            </a:br>
            <a:r>
              <a:rPr lang="da-DK" altLang="da-DK" sz="1800"/>
              <a:t>nedbør, plantevækst </a:t>
            </a:r>
          </a:p>
        </p:txBody>
      </p:sp>
      <p:sp>
        <p:nvSpPr>
          <p:cNvPr id="27655" name="Tekstfelt 6"/>
          <p:cNvSpPr txBox="1">
            <a:spLocks noChangeArrowheads="1"/>
          </p:cNvSpPr>
          <p:nvPr/>
        </p:nvSpPr>
        <p:spPr bwMode="auto">
          <a:xfrm>
            <a:off x="6283326" y="333376"/>
            <a:ext cx="402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800" b="1" u="sng"/>
              <a:t>Strømningsforhold</a:t>
            </a:r>
            <a:r>
              <a:rPr lang="da-DK" altLang="da-DK" sz="1800"/>
              <a:t>: Varmetransport </a:t>
            </a:r>
            <a:br>
              <a:rPr lang="da-DK" altLang="da-DK" sz="1800"/>
            </a:br>
            <a:r>
              <a:rPr lang="da-DK" altLang="da-DK" sz="1800"/>
              <a:t>via vindsystemer og havstrømme</a:t>
            </a:r>
          </a:p>
        </p:txBody>
      </p:sp>
      <p:sp>
        <p:nvSpPr>
          <p:cNvPr id="8" name="Ellipse 7"/>
          <p:cNvSpPr/>
          <p:nvPr/>
        </p:nvSpPr>
        <p:spPr>
          <a:xfrm>
            <a:off x="5448300" y="3573463"/>
            <a:ext cx="1943100" cy="7921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2566988" y="2852738"/>
            <a:ext cx="1008062" cy="5207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265C401-C47A-45C0-ABB5-11EA09463AA2}"/>
              </a:ext>
            </a:extLst>
          </p:cNvPr>
          <p:cNvSpPr txBox="1"/>
          <p:nvPr/>
        </p:nvSpPr>
        <p:spPr>
          <a:xfrm rot="20992887">
            <a:off x="494079" y="1489268"/>
            <a:ext cx="339926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Denne del af klimasystemet er </a:t>
            </a:r>
            <a:br>
              <a:rPr lang="da-DK" sz="2000" dirty="0"/>
            </a:br>
            <a:r>
              <a:rPr lang="da-DK" sz="2000" dirty="0"/>
              <a:t>velbeskrevet af videnskaben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3859DED-2B63-4289-990F-EBD3BDE7C570}"/>
              </a:ext>
            </a:extLst>
          </p:cNvPr>
          <p:cNvSpPr txBox="1"/>
          <p:nvPr/>
        </p:nvSpPr>
        <p:spPr>
          <a:xfrm rot="655744">
            <a:off x="8562359" y="1442820"/>
            <a:ext cx="3173497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Denne del af klimasystemet er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mindre velbeskrevet.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Særligt oceanernes rolle i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klimasystemet er uklart.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38D65F-E612-4CE2-B437-5C8CC497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0CEB-BE5E-4390-9161-9C099BBCC785}" type="datetime1">
              <a:rPr lang="da-DK" smtClean="0"/>
              <a:t>10-11-2021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7B86F0D-164C-4C68-A105-DA190C75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03D9795-EC67-46EA-911B-94BF43A0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74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C8044-4F6D-4053-8C73-E8C32C82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Konsekvenserne </a:t>
            </a:r>
            <a:br>
              <a:rPr lang="da-DK" dirty="0"/>
            </a:br>
            <a:r>
              <a:rPr lang="da-DK" dirty="0"/>
              <a:t>af global opvarmning!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CC506D-7F14-4EAB-893B-541F3754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EB15-C063-4386-9701-5A33AF5A2979}" type="datetime1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3C2D80-98D0-4248-9BED-FA33E49C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2E6775-E61B-4711-85D1-756B3C47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2229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002AF-E79E-4FFB-B0A6-A9288CBA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1) Forskydning af klima- og plantebælter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4EFE8CE-BA88-4EB1-B2C5-66F102860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16" y="1101213"/>
            <a:ext cx="8739582" cy="555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A03CCA8E-FFFF-40B2-8A9B-4C64575D221B}"/>
              </a:ext>
            </a:extLst>
          </p:cNvPr>
          <p:cNvGrpSpPr/>
          <p:nvPr/>
        </p:nvGrpSpPr>
        <p:grpSpPr>
          <a:xfrm>
            <a:off x="6567016" y="1824642"/>
            <a:ext cx="4451411" cy="751266"/>
            <a:chOff x="4681729" y="2188271"/>
            <a:chExt cx="4451411" cy="751266"/>
          </a:xfrm>
        </p:grpSpPr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FFA3CBC8-498D-428B-8B27-8DF6382F11FF}"/>
                </a:ext>
              </a:extLst>
            </p:cNvPr>
            <p:cNvSpPr txBox="1"/>
            <p:nvPr/>
          </p:nvSpPr>
          <p:spPr>
            <a:xfrm>
              <a:off x="4681729" y="2570205"/>
              <a:ext cx="445141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Tempererede klimabælte forskydes mod nord</a:t>
              </a:r>
            </a:p>
          </p:txBody>
        </p:sp>
        <p:sp>
          <p:nvSpPr>
            <p:cNvPr id="4" name="Pil: opadgående 3">
              <a:extLst>
                <a:ext uri="{FF2B5EF4-FFF2-40B4-BE49-F238E27FC236}">
                  <a16:creationId xmlns:a16="http://schemas.microsoft.com/office/drawing/2014/main" id="{D5B3B5B7-80BA-4B25-AA03-4602E3DEFED5}"/>
                </a:ext>
              </a:extLst>
            </p:cNvPr>
            <p:cNvSpPr/>
            <p:nvPr/>
          </p:nvSpPr>
          <p:spPr>
            <a:xfrm>
              <a:off x="6346856" y="2188271"/>
              <a:ext cx="803189" cy="395416"/>
            </a:xfrm>
            <a:prstGeom prst="up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666C3EF3-BD60-4A60-9810-5FF07637E395}"/>
              </a:ext>
            </a:extLst>
          </p:cNvPr>
          <p:cNvGrpSpPr/>
          <p:nvPr/>
        </p:nvGrpSpPr>
        <p:grpSpPr>
          <a:xfrm>
            <a:off x="6567016" y="1059458"/>
            <a:ext cx="4481227" cy="751266"/>
            <a:chOff x="4651913" y="1232554"/>
            <a:chExt cx="4481227" cy="751266"/>
          </a:xfrm>
        </p:grpSpPr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EB02046A-A814-45A8-B859-A2FAF3DF7509}"/>
                </a:ext>
              </a:extLst>
            </p:cNvPr>
            <p:cNvSpPr txBox="1"/>
            <p:nvPr/>
          </p:nvSpPr>
          <p:spPr>
            <a:xfrm>
              <a:off x="4651913" y="1614488"/>
              <a:ext cx="4481227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Polare klimabælte formindskes / forsvinder (!)</a:t>
              </a:r>
            </a:p>
          </p:txBody>
        </p:sp>
        <p:sp>
          <p:nvSpPr>
            <p:cNvPr id="7" name="Pil: opadgående 6">
              <a:extLst>
                <a:ext uri="{FF2B5EF4-FFF2-40B4-BE49-F238E27FC236}">
                  <a16:creationId xmlns:a16="http://schemas.microsoft.com/office/drawing/2014/main" id="{2081CE49-90B4-446C-8C51-1A02A8A42E56}"/>
                </a:ext>
              </a:extLst>
            </p:cNvPr>
            <p:cNvSpPr/>
            <p:nvPr/>
          </p:nvSpPr>
          <p:spPr>
            <a:xfrm>
              <a:off x="6331939" y="1232554"/>
              <a:ext cx="803189" cy="395416"/>
            </a:xfrm>
            <a:prstGeom prst="up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7FFE4143-CC7B-4372-A336-C747E44B3F9B}"/>
              </a:ext>
            </a:extLst>
          </p:cNvPr>
          <p:cNvGrpSpPr/>
          <p:nvPr/>
        </p:nvGrpSpPr>
        <p:grpSpPr>
          <a:xfrm>
            <a:off x="6519051" y="2603745"/>
            <a:ext cx="5193473" cy="724619"/>
            <a:chOff x="4325123" y="2479109"/>
            <a:chExt cx="5193473" cy="724619"/>
          </a:xfrm>
        </p:grpSpPr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604FE838-062D-4E09-B46A-AEB7FBD3AB8A}"/>
                </a:ext>
              </a:extLst>
            </p:cNvPr>
            <p:cNvSpPr txBox="1"/>
            <p:nvPr/>
          </p:nvSpPr>
          <p:spPr>
            <a:xfrm>
              <a:off x="4325123" y="2834396"/>
              <a:ext cx="519347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Det tørre subtropiske klimabælte forskydes mod nord</a:t>
              </a:r>
            </a:p>
          </p:txBody>
        </p:sp>
        <p:sp>
          <p:nvSpPr>
            <p:cNvPr id="13" name="Pil: opadgående 12">
              <a:extLst>
                <a:ext uri="{FF2B5EF4-FFF2-40B4-BE49-F238E27FC236}">
                  <a16:creationId xmlns:a16="http://schemas.microsoft.com/office/drawing/2014/main" id="{0A8A9D64-89C1-4A26-89F5-EF74EC834139}"/>
                </a:ext>
              </a:extLst>
            </p:cNvPr>
            <p:cNvSpPr/>
            <p:nvPr/>
          </p:nvSpPr>
          <p:spPr>
            <a:xfrm>
              <a:off x="6329503" y="2479109"/>
              <a:ext cx="803189" cy="395416"/>
            </a:xfrm>
            <a:prstGeom prst="up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6" name="Tekstfelt 15">
            <a:extLst>
              <a:ext uri="{FF2B5EF4-FFF2-40B4-BE49-F238E27FC236}">
                <a16:creationId xmlns:a16="http://schemas.microsoft.com/office/drawing/2014/main" id="{39863082-DC6A-43B0-A90C-A9A01A79FA31}"/>
              </a:ext>
            </a:extLst>
          </p:cNvPr>
          <p:cNvSpPr txBox="1"/>
          <p:nvPr/>
        </p:nvSpPr>
        <p:spPr>
          <a:xfrm>
            <a:off x="3373232" y="5609593"/>
            <a:ext cx="6053260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000" dirty="0">
                <a:solidFill>
                  <a:schemeClr val="bg1"/>
                </a:solidFill>
              </a:rPr>
              <a:t>Dette vil ændre de naturmæssige betingelser for </a:t>
            </a:r>
            <a:br>
              <a:rPr lang="da-DK" sz="2000" dirty="0">
                <a:solidFill>
                  <a:schemeClr val="bg1"/>
                </a:solidFill>
              </a:rPr>
            </a:br>
            <a:r>
              <a:rPr lang="da-DK" sz="2000" dirty="0">
                <a:solidFill>
                  <a:schemeClr val="bg1"/>
                </a:solidFill>
              </a:rPr>
              <a:t>plante- og dyrelivet samt landbrug, skovbrug, fiskeri m.v.</a:t>
            </a:r>
          </a:p>
        </p:txBody>
      </p:sp>
      <p:sp>
        <p:nvSpPr>
          <p:cNvPr id="17" name="Pladsholder til dato 16">
            <a:extLst>
              <a:ext uri="{FF2B5EF4-FFF2-40B4-BE49-F238E27FC236}">
                <a16:creationId xmlns:a16="http://schemas.microsoft.com/office/drawing/2014/main" id="{AD97BA77-EDBD-461C-870D-C061E7B2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5AC0-D3A6-4532-AD0A-664AEDB0A190}" type="datetime1">
              <a:rPr lang="da-DK" smtClean="0"/>
              <a:t>10-11-2021</a:t>
            </a:fld>
            <a:endParaRPr lang="da-DK"/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61778E69-EF4A-464F-973E-2B2EE55B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65D791E4-B548-41BD-ACFC-FE010E11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18</a:t>
            </a:fld>
            <a:endParaRPr lang="da-DK" dirty="0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3F4CE8DF-11F9-440D-9270-FCB5EA2497AB}"/>
              </a:ext>
            </a:extLst>
          </p:cNvPr>
          <p:cNvGrpSpPr/>
          <p:nvPr/>
        </p:nvGrpSpPr>
        <p:grpSpPr>
          <a:xfrm>
            <a:off x="502827" y="1256726"/>
            <a:ext cx="3201069" cy="2745003"/>
            <a:chOff x="502827" y="1256726"/>
            <a:chExt cx="3201069" cy="2745003"/>
          </a:xfrm>
        </p:grpSpPr>
        <p:sp>
          <p:nvSpPr>
            <p:cNvPr id="20" name="Rutediagram: Flet 19">
              <a:extLst>
                <a:ext uri="{FF2B5EF4-FFF2-40B4-BE49-F238E27FC236}">
                  <a16:creationId xmlns:a16="http://schemas.microsoft.com/office/drawing/2014/main" id="{0D0C8ACA-5DD9-40AF-A82D-41EF09D50B71}"/>
                </a:ext>
              </a:extLst>
            </p:cNvPr>
            <p:cNvSpPr/>
            <p:nvPr/>
          </p:nvSpPr>
          <p:spPr>
            <a:xfrm>
              <a:off x="502827" y="1256726"/>
              <a:ext cx="2870405" cy="2745003"/>
            </a:xfrm>
            <a:prstGeom prst="flowChartMerge">
              <a:avLst/>
            </a:prstGeom>
            <a:gradFill>
              <a:gsLst>
                <a:gs pos="1000">
                  <a:srgbClr val="FF0000"/>
                </a:gs>
                <a:gs pos="0">
                  <a:srgbClr val="FF0000"/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96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/>
              </a:r>
              <a:br>
                <a:rPr lang="da-DK" dirty="0"/>
              </a:br>
              <a:r>
                <a:rPr lang="da-DK" dirty="0"/>
                <a:t>Temperatur</a:t>
              </a:r>
              <a:br>
                <a:rPr lang="da-DK" dirty="0"/>
              </a:br>
              <a:r>
                <a:rPr lang="da-DK" dirty="0"/>
                <a:t>stigningen bliver størst på høje </a:t>
              </a:r>
              <a:r>
                <a:rPr lang="da-DK" dirty="0" err="1"/>
                <a:t>bredde-grader</a:t>
              </a:r>
              <a:endParaRPr lang="da-DK" dirty="0"/>
            </a:p>
          </p:txBody>
        </p:sp>
        <p:sp>
          <p:nvSpPr>
            <p:cNvPr id="21" name="Tekstfelt 20">
              <a:extLst>
                <a:ext uri="{FF2B5EF4-FFF2-40B4-BE49-F238E27FC236}">
                  <a16:creationId xmlns:a16="http://schemas.microsoft.com/office/drawing/2014/main" id="{411AEEEA-F5E1-44F9-BD4B-06390B28A2B0}"/>
                </a:ext>
              </a:extLst>
            </p:cNvPr>
            <p:cNvSpPr txBox="1"/>
            <p:nvPr/>
          </p:nvSpPr>
          <p:spPr>
            <a:xfrm>
              <a:off x="2738567" y="1310909"/>
              <a:ext cx="96532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+ 6-8° C </a:t>
              </a:r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EC9B0D8F-73E9-40F4-9FA5-3656CA1E7A90}"/>
                </a:ext>
              </a:extLst>
            </p:cNvPr>
            <p:cNvSpPr txBox="1"/>
            <p:nvPr/>
          </p:nvSpPr>
          <p:spPr>
            <a:xfrm>
              <a:off x="1932136" y="3244334"/>
              <a:ext cx="96532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+ 1-2° C </a:t>
              </a:r>
            </a:p>
          </p:txBody>
        </p:sp>
      </p:grpSp>
      <p:sp>
        <p:nvSpPr>
          <p:cNvPr id="25" name="Tekstfelt 24">
            <a:extLst>
              <a:ext uri="{FF2B5EF4-FFF2-40B4-BE49-F238E27FC236}">
                <a16:creationId xmlns:a16="http://schemas.microsoft.com/office/drawing/2014/main" id="{06867B0B-1225-43B7-A2A7-E02351DBBE56}"/>
              </a:ext>
            </a:extLst>
          </p:cNvPr>
          <p:cNvSpPr txBox="1"/>
          <p:nvPr/>
        </p:nvSpPr>
        <p:spPr>
          <a:xfrm>
            <a:off x="4989056" y="2589700"/>
            <a:ext cx="91634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Tørrere 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13451131-FA6F-4D89-87C5-F7C57C6F06AA}"/>
              </a:ext>
            </a:extLst>
          </p:cNvPr>
          <p:cNvSpPr txBox="1"/>
          <p:nvPr/>
        </p:nvSpPr>
        <p:spPr>
          <a:xfrm>
            <a:off x="4956779" y="2016504"/>
            <a:ext cx="106272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Fugtigere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4EB22FAF-4EF3-4D86-A35B-C131EF23AD11}"/>
              </a:ext>
            </a:extLst>
          </p:cNvPr>
          <p:cNvSpPr txBox="1"/>
          <p:nvPr/>
        </p:nvSpPr>
        <p:spPr>
          <a:xfrm>
            <a:off x="4994964" y="1344761"/>
            <a:ext cx="98635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Varmere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21F9E6E4-F08A-4F99-8626-25D83591A1E6}"/>
              </a:ext>
            </a:extLst>
          </p:cNvPr>
          <p:cNvSpPr txBox="1"/>
          <p:nvPr/>
        </p:nvSpPr>
        <p:spPr>
          <a:xfrm>
            <a:off x="502827" y="4055912"/>
            <a:ext cx="266346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pga.. den </a:t>
            </a:r>
            <a:br>
              <a:rPr lang="da-DK" dirty="0"/>
            </a:br>
            <a:r>
              <a:rPr lang="da-DK" dirty="0"/>
              <a:t>positive feedback </a:t>
            </a:r>
            <a:br>
              <a:rPr lang="da-DK" dirty="0"/>
            </a:br>
            <a:r>
              <a:rPr lang="da-DK" dirty="0"/>
              <a:t>fra isafsmeltningen</a:t>
            </a:r>
          </a:p>
        </p:txBody>
      </p:sp>
    </p:spTree>
    <p:extLst>
      <p:ext uri="{BB962C8B-B14F-4D97-AF65-F5344CB8AC3E}">
        <p14:creationId xmlns:p14="http://schemas.microsoft.com/office/powerpoint/2010/main" val="23640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28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801761" y="0"/>
            <a:ext cx="8954729" cy="1325563"/>
          </a:xfrm>
        </p:spPr>
        <p:txBody>
          <a:bodyPr/>
          <a:lstStyle/>
          <a:p>
            <a:r>
              <a:rPr lang="da-DK" dirty="0"/>
              <a:t>Oceanernes betydning for klimaet ….</a:t>
            </a:r>
          </a:p>
        </p:txBody>
      </p:sp>
      <p:pic>
        <p:nvPicPr>
          <p:cNvPr id="4098" name="Picture 2" descr="http://www.ces.fau.edu/ces/nasa/images/module_3/NASAconveyorBel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61" y="1809601"/>
            <a:ext cx="857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47CB447-2989-4104-89E0-5BD49BF4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CED-44A0-4AA2-BA3A-411CFB90F27B}" type="datetime1">
              <a:rPr lang="da-DK" smtClean="0"/>
              <a:t>10-11-2021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9AC127B-9A86-4801-B55F-452B0F78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© Otto Leholt | www.hf-kurset.dk/otto/georafi/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128B170-3BE8-4AAE-AFD8-3DE400A7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82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Klimasystemets kompleksitet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94096" y="3842932"/>
            <a:ext cx="4167115" cy="21635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feedback-mekanismer og de ting vi ikke ved meget om …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 descr="Labyrint">
            <a:extLst>
              <a:ext uri="{FF2B5EF4-FFF2-40B4-BE49-F238E27FC236}">
                <a16:creationId xmlns:a16="http://schemas.microsoft.com/office/drawing/2014/main" id="{ACE631B1-887C-4FC7-BC3C-AB4219D2E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1785DC1B-6538-42AC-83C5-D84904EE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8C50-8C33-4F7C-809B-AB8B46465804}" type="datetime1">
              <a:rPr lang="da-DK" smtClean="0"/>
              <a:t>10-11-2021</a:t>
            </a:fld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F9F12B70-F6D3-41EB-952F-D0CE8B2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A56373D8-873C-4593-B421-A194649C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38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516626" y="-56599"/>
            <a:ext cx="8954729" cy="1325563"/>
          </a:xfrm>
        </p:spPr>
        <p:txBody>
          <a:bodyPr/>
          <a:lstStyle/>
          <a:p>
            <a:pPr algn="ctr"/>
            <a:r>
              <a:rPr lang="da-DK" dirty="0"/>
              <a:t>”Grønlandspumpen” (1) </a:t>
            </a:r>
          </a:p>
        </p:txBody>
      </p:sp>
      <p:sp>
        <p:nvSpPr>
          <p:cNvPr id="3" name="Kombinationstegning 2"/>
          <p:cNvSpPr/>
          <p:nvPr/>
        </p:nvSpPr>
        <p:spPr>
          <a:xfrm>
            <a:off x="783771" y="2705878"/>
            <a:ext cx="2388637" cy="1250302"/>
          </a:xfrm>
          <a:custGeom>
            <a:avLst/>
            <a:gdLst>
              <a:gd name="connsiteX0" fmla="*/ 0 w 2388637"/>
              <a:gd name="connsiteY0" fmla="*/ 0 h 1250302"/>
              <a:gd name="connsiteX1" fmla="*/ 895739 w 2388637"/>
              <a:gd name="connsiteY1" fmla="*/ 9330 h 1250302"/>
              <a:gd name="connsiteX2" fmla="*/ 942392 w 2388637"/>
              <a:gd name="connsiteY2" fmla="*/ 27991 h 1250302"/>
              <a:gd name="connsiteX3" fmla="*/ 989045 w 2388637"/>
              <a:gd name="connsiteY3" fmla="*/ 37322 h 1250302"/>
              <a:gd name="connsiteX4" fmla="*/ 1082351 w 2388637"/>
              <a:gd name="connsiteY4" fmla="*/ 74644 h 1250302"/>
              <a:gd name="connsiteX5" fmla="*/ 1156996 w 2388637"/>
              <a:gd name="connsiteY5" fmla="*/ 102636 h 1250302"/>
              <a:gd name="connsiteX6" fmla="*/ 1203649 w 2388637"/>
              <a:gd name="connsiteY6" fmla="*/ 121298 h 1250302"/>
              <a:gd name="connsiteX7" fmla="*/ 1240972 w 2388637"/>
              <a:gd name="connsiteY7" fmla="*/ 130628 h 1250302"/>
              <a:gd name="connsiteX8" fmla="*/ 1315617 w 2388637"/>
              <a:gd name="connsiteY8" fmla="*/ 186612 h 1250302"/>
              <a:gd name="connsiteX9" fmla="*/ 1362270 w 2388637"/>
              <a:gd name="connsiteY9" fmla="*/ 214604 h 1250302"/>
              <a:gd name="connsiteX10" fmla="*/ 1427584 w 2388637"/>
              <a:gd name="connsiteY10" fmla="*/ 279918 h 1250302"/>
              <a:gd name="connsiteX11" fmla="*/ 1548882 w 2388637"/>
              <a:gd name="connsiteY11" fmla="*/ 382555 h 1250302"/>
              <a:gd name="connsiteX12" fmla="*/ 1604866 w 2388637"/>
              <a:gd name="connsiteY12" fmla="*/ 457200 h 1250302"/>
              <a:gd name="connsiteX13" fmla="*/ 1651519 w 2388637"/>
              <a:gd name="connsiteY13" fmla="*/ 513183 h 1250302"/>
              <a:gd name="connsiteX14" fmla="*/ 1670180 w 2388637"/>
              <a:gd name="connsiteY14" fmla="*/ 541175 h 1250302"/>
              <a:gd name="connsiteX15" fmla="*/ 1716833 w 2388637"/>
              <a:gd name="connsiteY15" fmla="*/ 587828 h 1250302"/>
              <a:gd name="connsiteX16" fmla="*/ 1754156 w 2388637"/>
              <a:gd name="connsiteY16" fmla="*/ 634481 h 1250302"/>
              <a:gd name="connsiteX17" fmla="*/ 1800809 w 2388637"/>
              <a:gd name="connsiteY17" fmla="*/ 699795 h 1250302"/>
              <a:gd name="connsiteX18" fmla="*/ 1819470 w 2388637"/>
              <a:gd name="connsiteY18" fmla="*/ 718457 h 1250302"/>
              <a:gd name="connsiteX19" fmla="*/ 1828800 w 2388637"/>
              <a:gd name="connsiteY19" fmla="*/ 746449 h 1250302"/>
              <a:gd name="connsiteX20" fmla="*/ 1875453 w 2388637"/>
              <a:gd name="connsiteY20" fmla="*/ 830424 h 1250302"/>
              <a:gd name="connsiteX21" fmla="*/ 1884784 w 2388637"/>
              <a:gd name="connsiteY21" fmla="*/ 867746 h 1250302"/>
              <a:gd name="connsiteX22" fmla="*/ 1903445 w 2388637"/>
              <a:gd name="connsiteY22" fmla="*/ 905069 h 1250302"/>
              <a:gd name="connsiteX23" fmla="*/ 1922107 w 2388637"/>
              <a:gd name="connsiteY23" fmla="*/ 951722 h 1250302"/>
              <a:gd name="connsiteX24" fmla="*/ 1940768 w 2388637"/>
              <a:gd name="connsiteY24" fmla="*/ 979714 h 1250302"/>
              <a:gd name="connsiteX25" fmla="*/ 1959429 w 2388637"/>
              <a:gd name="connsiteY25" fmla="*/ 1017036 h 1250302"/>
              <a:gd name="connsiteX26" fmla="*/ 1996751 w 2388637"/>
              <a:gd name="connsiteY26" fmla="*/ 1073020 h 1250302"/>
              <a:gd name="connsiteX27" fmla="*/ 2015413 w 2388637"/>
              <a:gd name="connsiteY27" fmla="*/ 1101012 h 1250302"/>
              <a:gd name="connsiteX28" fmla="*/ 2099388 w 2388637"/>
              <a:gd name="connsiteY28" fmla="*/ 1119673 h 1250302"/>
              <a:gd name="connsiteX29" fmla="*/ 2202025 w 2388637"/>
              <a:gd name="connsiteY29" fmla="*/ 1147665 h 1250302"/>
              <a:gd name="connsiteX30" fmla="*/ 2258009 w 2388637"/>
              <a:gd name="connsiteY30" fmla="*/ 1184987 h 1250302"/>
              <a:gd name="connsiteX31" fmla="*/ 2313992 w 2388637"/>
              <a:gd name="connsiteY31" fmla="*/ 1212979 h 1250302"/>
              <a:gd name="connsiteX32" fmla="*/ 2341984 w 2388637"/>
              <a:gd name="connsiteY32" fmla="*/ 1231640 h 1250302"/>
              <a:gd name="connsiteX33" fmla="*/ 2369976 w 2388637"/>
              <a:gd name="connsiteY33" fmla="*/ 1240971 h 1250302"/>
              <a:gd name="connsiteX34" fmla="*/ 2388637 w 2388637"/>
              <a:gd name="connsiteY34" fmla="*/ 1250302 h 125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388637" h="1250302">
                <a:moveTo>
                  <a:pt x="0" y="0"/>
                </a:moveTo>
                <a:lnTo>
                  <a:pt x="895739" y="9330"/>
                </a:lnTo>
                <a:cubicBezTo>
                  <a:pt x="912481" y="9827"/>
                  <a:pt x="926349" y="23178"/>
                  <a:pt x="942392" y="27991"/>
                </a:cubicBezTo>
                <a:cubicBezTo>
                  <a:pt x="957582" y="32548"/>
                  <a:pt x="974000" y="32307"/>
                  <a:pt x="989045" y="37322"/>
                </a:cubicBezTo>
                <a:cubicBezTo>
                  <a:pt x="1020824" y="47915"/>
                  <a:pt x="1051131" y="62503"/>
                  <a:pt x="1082351" y="74644"/>
                </a:cubicBezTo>
                <a:cubicBezTo>
                  <a:pt x="1107118" y="84275"/>
                  <a:pt x="1132194" y="93096"/>
                  <a:pt x="1156996" y="102636"/>
                </a:cubicBezTo>
                <a:cubicBezTo>
                  <a:pt x="1172629" y="108649"/>
                  <a:pt x="1187400" y="117236"/>
                  <a:pt x="1203649" y="121298"/>
                </a:cubicBezTo>
                <a:lnTo>
                  <a:pt x="1240972" y="130628"/>
                </a:lnTo>
                <a:cubicBezTo>
                  <a:pt x="1265854" y="149289"/>
                  <a:pt x="1288947" y="170610"/>
                  <a:pt x="1315617" y="186612"/>
                </a:cubicBezTo>
                <a:cubicBezTo>
                  <a:pt x="1331168" y="195943"/>
                  <a:pt x="1348338" y="202994"/>
                  <a:pt x="1362270" y="214604"/>
                </a:cubicBezTo>
                <a:cubicBezTo>
                  <a:pt x="1385923" y="234315"/>
                  <a:pt x="1401966" y="262839"/>
                  <a:pt x="1427584" y="279918"/>
                </a:cubicBezTo>
                <a:cubicBezTo>
                  <a:pt x="1479624" y="314611"/>
                  <a:pt x="1508293" y="328436"/>
                  <a:pt x="1548882" y="382555"/>
                </a:cubicBezTo>
                <a:cubicBezTo>
                  <a:pt x="1567543" y="407437"/>
                  <a:pt x="1584955" y="433307"/>
                  <a:pt x="1604866" y="457200"/>
                </a:cubicBezTo>
                <a:cubicBezTo>
                  <a:pt x="1620417" y="475861"/>
                  <a:pt x="1636606" y="494009"/>
                  <a:pt x="1651519" y="513183"/>
                </a:cubicBezTo>
                <a:cubicBezTo>
                  <a:pt x="1658404" y="522035"/>
                  <a:pt x="1662796" y="532736"/>
                  <a:pt x="1670180" y="541175"/>
                </a:cubicBezTo>
                <a:cubicBezTo>
                  <a:pt x="1684662" y="557726"/>
                  <a:pt x="1702121" y="571481"/>
                  <a:pt x="1716833" y="587828"/>
                </a:cubicBezTo>
                <a:cubicBezTo>
                  <a:pt x="1730156" y="602631"/>
                  <a:pt x="1742207" y="618549"/>
                  <a:pt x="1754156" y="634481"/>
                </a:cubicBezTo>
                <a:cubicBezTo>
                  <a:pt x="1790528" y="682977"/>
                  <a:pt x="1753490" y="643012"/>
                  <a:pt x="1800809" y="699795"/>
                </a:cubicBezTo>
                <a:cubicBezTo>
                  <a:pt x="1806441" y="706553"/>
                  <a:pt x="1813250" y="712236"/>
                  <a:pt x="1819470" y="718457"/>
                </a:cubicBezTo>
                <a:cubicBezTo>
                  <a:pt x="1822580" y="727788"/>
                  <a:pt x="1824401" y="737652"/>
                  <a:pt x="1828800" y="746449"/>
                </a:cubicBezTo>
                <a:cubicBezTo>
                  <a:pt x="1871536" y="831919"/>
                  <a:pt x="1819190" y="689766"/>
                  <a:pt x="1875453" y="830424"/>
                </a:cubicBezTo>
                <a:cubicBezTo>
                  <a:pt x="1880216" y="842330"/>
                  <a:pt x="1880281" y="855739"/>
                  <a:pt x="1884784" y="867746"/>
                </a:cubicBezTo>
                <a:cubicBezTo>
                  <a:pt x="1889668" y="880770"/>
                  <a:pt x="1897796" y="892358"/>
                  <a:pt x="1903445" y="905069"/>
                </a:cubicBezTo>
                <a:cubicBezTo>
                  <a:pt x="1910247" y="920374"/>
                  <a:pt x="1914617" y="936741"/>
                  <a:pt x="1922107" y="951722"/>
                </a:cubicBezTo>
                <a:cubicBezTo>
                  <a:pt x="1927122" y="961752"/>
                  <a:pt x="1935204" y="969977"/>
                  <a:pt x="1940768" y="979714"/>
                </a:cubicBezTo>
                <a:cubicBezTo>
                  <a:pt x="1947669" y="991790"/>
                  <a:pt x="1952273" y="1005109"/>
                  <a:pt x="1959429" y="1017036"/>
                </a:cubicBezTo>
                <a:cubicBezTo>
                  <a:pt x="1970968" y="1036268"/>
                  <a:pt x="1984310" y="1054359"/>
                  <a:pt x="1996751" y="1073020"/>
                </a:cubicBezTo>
                <a:cubicBezTo>
                  <a:pt x="2002972" y="1082351"/>
                  <a:pt x="2004774" y="1097466"/>
                  <a:pt x="2015413" y="1101012"/>
                </a:cubicBezTo>
                <a:cubicBezTo>
                  <a:pt x="2061353" y="1116324"/>
                  <a:pt x="2033704" y="1108725"/>
                  <a:pt x="2099388" y="1119673"/>
                </a:cubicBezTo>
                <a:cubicBezTo>
                  <a:pt x="2249195" y="1179595"/>
                  <a:pt x="2032843" y="1096910"/>
                  <a:pt x="2202025" y="1147665"/>
                </a:cubicBezTo>
                <a:cubicBezTo>
                  <a:pt x="2247156" y="1161204"/>
                  <a:pt x="2229549" y="1162219"/>
                  <a:pt x="2258009" y="1184987"/>
                </a:cubicBezTo>
                <a:cubicBezTo>
                  <a:pt x="2283851" y="1205661"/>
                  <a:pt x="2284423" y="1203123"/>
                  <a:pt x="2313992" y="1212979"/>
                </a:cubicBezTo>
                <a:cubicBezTo>
                  <a:pt x="2323323" y="1219199"/>
                  <a:pt x="2331954" y="1226625"/>
                  <a:pt x="2341984" y="1231640"/>
                </a:cubicBezTo>
                <a:cubicBezTo>
                  <a:pt x="2350781" y="1236039"/>
                  <a:pt x="2360844" y="1237318"/>
                  <a:pt x="2369976" y="1240971"/>
                </a:cubicBezTo>
                <a:cubicBezTo>
                  <a:pt x="2376433" y="1243554"/>
                  <a:pt x="2382417" y="1247192"/>
                  <a:pt x="2388637" y="12503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Kombinationstegning 3"/>
          <p:cNvSpPr/>
          <p:nvPr/>
        </p:nvSpPr>
        <p:spPr>
          <a:xfrm>
            <a:off x="3079102" y="3909527"/>
            <a:ext cx="3489649" cy="205273"/>
          </a:xfrm>
          <a:custGeom>
            <a:avLst/>
            <a:gdLst>
              <a:gd name="connsiteX0" fmla="*/ 0 w 3489649"/>
              <a:gd name="connsiteY0" fmla="*/ 167951 h 205273"/>
              <a:gd name="connsiteX1" fmla="*/ 111967 w 3489649"/>
              <a:gd name="connsiteY1" fmla="*/ 83975 h 205273"/>
              <a:gd name="connsiteX2" fmla="*/ 139959 w 3489649"/>
              <a:gd name="connsiteY2" fmla="*/ 65314 h 205273"/>
              <a:gd name="connsiteX3" fmla="*/ 177282 w 3489649"/>
              <a:gd name="connsiteY3" fmla="*/ 55983 h 205273"/>
              <a:gd name="connsiteX4" fmla="*/ 233265 w 3489649"/>
              <a:gd name="connsiteY4" fmla="*/ 37322 h 205273"/>
              <a:gd name="connsiteX5" fmla="*/ 289249 w 3489649"/>
              <a:gd name="connsiteY5" fmla="*/ 111967 h 205273"/>
              <a:gd name="connsiteX6" fmla="*/ 307910 w 3489649"/>
              <a:gd name="connsiteY6" fmla="*/ 149289 h 205273"/>
              <a:gd name="connsiteX7" fmla="*/ 335902 w 3489649"/>
              <a:gd name="connsiteY7" fmla="*/ 205273 h 205273"/>
              <a:gd name="connsiteX8" fmla="*/ 363894 w 3489649"/>
              <a:gd name="connsiteY8" fmla="*/ 186612 h 205273"/>
              <a:gd name="connsiteX9" fmla="*/ 401216 w 3489649"/>
              <a:gd name="connsiteY9" fmla="*/ 167951 h 205273"/>
              <a:gd name="connsiteX10" fmla="*/ 494522 w 3489649"/>
              <a:gd name="connsiteY10" fmla="*/ 93306 h 205273"/>
              <a:gd name="connsiteX11" fmla="*/ 513184 w 3489649"/>
              <a:gd name="connsiteY11" fmla="*/ 65314 h 205273"/>
              <a:gd name="connsiteX12" fmla="*/ 569167 w 3489649"/>
              <a:gd name="connsiteY12" fmla="*/ 18661 h 205273"/>
              <a:gd name="connsiteX13" fmla="*/ 597159 w 3489649"/>
              <a:gd name="connsiteY13" fmla="*/ 9330 h 205273"/>
              <a:gd name="connsiteX14" fmla="*/ 643812 w 3489649"/>
              <a:gd name="connsiteY14" fmla="*/ 46653 h 205273"/>
              <a:gd name="connsiteX15" fmla="*/ 709127 w 3489649"/>
              <a:gd name="connsiteY15" fmla="*/ 130628 h 205273"/>
              <a:gd name="connsiteX16" fmla="*/ 746449 w 3489649"/>
              <a:gd name="connsiteY16" fmla="*/ 139959 h 205273"/>
              <a:gd name="connsiteX17" fmla="*/ 793102 w 3489649"/>
              <a:gd name="connsiteY17" fmla="*/ 121297 h 205273"/>
              <a:gd name="connsiteX18" fmla="*/ 849086 w 3489649"/>
              <a:gd name="connsiteY18" fmla="*/ 83975 h 205273"/>
              <a:gd name="connsiteX19" fmla="*/ 895739 w 3489649"/>
              <a:gd name="connsiteY19" fmla="*/ 102636 h 205273"/>
              <a:gd name="connsiteX20" fmla="*/ 914400 w 3489649"/>
              <a:gd name="connsiteY20" fmla="*/ 130628 h 205273"/>
              <a:gd name="connsiteX21" fmla="*/ 942392 w 3489649"/>
              <a:gd name="connsiteY21" fmla="*/ 149289 h 205273"/>
              <a:gd name="connsiteX22" fmla="*/ 1026367 w 3489649"/>
              <a:gd name="connsiteY22" fmla="*/ 139959 h 205273"/>
              <a:gd name="connsiteX23" fmla="*/ 1063690 w 3489649"/>
              <a:gd name="connsiteY23" fmla="*/ 121297 h 205273"/>
              <a:gd name="connsiteX24" fmla="*/ 1091682 w 3489649"/>
              <a:gd name="connsiteY24" fmla="*/ 111967 h 205273"/>
              <a:gd name="connsiteX25" fmla="*/ 1138335 w 3489649"/>
              <a:gd name="connsiteY25" fmla="*/ 93306 h 205273"/>
              <a:gd name="connsiteX26" fmla="*/ 1156996 w 3489649"/>
              <a:gd name="connsiteY26" fmla="*/ 74644 h 205273"/>
              <a:gd name="connsiteX27" fmla="*/ 1250302 w 3489649"/>
              <a:gd name="connsiteY27" fmla="*/ 46653 h 205273"/>
              <a:gd name="connsiteX28" fmla="*/ 1334278 w 3489649"/>
              <a:gd name="connsiteY28" fmla="*/ 65314 h 205273"/>
              <a:gd name="connsiteX29" fmla="*/ 1362269 w 3489649"/>
              <a:gd name="connsiteY29" fmla="*/ 93306 h 205273"/>
              <a:gd name="connsiteX30" fmla="*/ 1390261 w 3489649"/>
              <a:gd name="connsiteY30" fmla="*/ 102636 h 205273"/>
              <a:gd name="connsiteX31" fmla="*/ 1455576 w 3489649"/>
              <a:gd name="connsiteY31" fmla="*/ 46653 h 205273"/>
              <a:gd name="connsiteX32" fmla="*/ 1511559 w 3489649"/>
              <a:gd name="connsiteY32" fmla="*/ 55983 h 205273"/>
              <a:gd name="connsiteX33" fmla="*/ 1558212 w 3489649"/>
              <a:gd name="connsiteY33" fmla="*/ 93306 h 205273"/>
              <a:gd name="connsiteX34" fmla="*/ 1586204 w 3489649"/>
              <a:gd name="connsiteY34" fmla="*/ 139959 h 205273"/>
              <a:gd name="connsiteX35" fmla="*/ 1688841 w 3489649"/>
              <a:gd name="connsiteY35" fmla="*/ 121297 h 205273"/>
              <a:gd name="connsiteX36" fmla="*/ 1716833 w 3489649"/>
              <a:gd name="connsiteY36" fmla="*/ 102636 h 205273"/>
              <a:gd name="connsiteX37" fmla="*/ 1791478 w 3489649"/>
              <a:gd name="connsiteY37" fmla="*/ 65314 h 205273"/>
              <a:gd name="connsiteX38" fmla="*/ 1875453 w 3489649"/>
              <a:gd name="connsiteY38" fmla="*/ 18661 h 205273"/>
              <a:gd name="connsiteX39" fmla="*/ 1912776 w 3489649"/>
              <a:gd name="connsiteY39" fmla="*/ 27991 h 205273"/>
              <a:gd name="connsiteX40" fmla="*/ 1950098 w 3489649"/>
              <a:gd name="connsiteY40" fmla="*/ 83975 h 205273"/>
              <a:gd name="connsiteX41" fmla="*/ 1968759 w 3489649"/>
              <a:gd name="connsiteY41" fmla="*/ 111967 h 205273"/>
              <a:gd name="connsiteX42" fmla="*/ 1996751 w 3489649"/>
              <a:gd name="connsiteY42" fmla="*/ 121297 h 205273"/>
              <a:gd name="connsiteX43" fmla="*/ 2062065 w 3489649"/>
              <a:gd name="connsiteY43" fmla="*/ 83975 h 205273"/>
              <a:gd name="connsiteX44" fmla="*/ 2108718 w 3489649"/>
              <a:gd name="connsiteY44" fmla="*/ 65314 h 205273"/>
              <a:gd name="connsiteX45" fmla="*/ 2155371 w 3489649"/>
              <a:gd name="connsiteY45" fmla="*/ 37322 h 205273"/>
              <a:gd name="connsiteX46" fmla="*/ 2183363 w 3489649"/>
              <a:gd name="connsiteY46" fmla="*/ 18661 h 205273"/>
              <a:gd name="connsiteX47" fmla="*/ 2248678 w 3489649"/>
              <a:gd name="connsiteY47" fmla="*/ 0 h 205273"/>
              <a:gd name="connsiteX48" fmla="*/ 2304661 w 3489649"/>
              <a:gd name="connsiteY48" fmla="*/ 55983 h 205273"/>
              <a:gd name="connsiteX49" fmla="*/ 2341984 w 3489649"/>
              <a:gd name="connsiteY49" fmla="*/ 111967 h 205273"/>
              <a:gd name="connsiteX50" fmla="*/ 2388637 w 3489649"/>
              <a:gd name="connsiteY50" fmla="*/ 74644 h 205273"/>
              <a:gd name="connsiteX51" fmla="*/ 2463282 w 3489649"/>
              <a:gd name="connsiteY51" fmla="*/ 37322 h 205273"/>
              <a:gd name="connsiteX52" fmla="*/ 2491274 w 3489649"/>
              <a:gd name="connsiteY52" fmla="*/ 27991 h 205273"/>
              <a:gd name="connsiteX53" fmla="*/ 2519265 w 3489649"/>
              <a:gd name="connsiteY53" fmla="*/ 9330 h 205273"/>
              <a:gd name="connsiteX54" fmla="*/ 2668555 w 3489649"/>
              <a:gd name="connsiteY54" fmla="*/ 27991 h 205273"/>
              <a:gd name="connsiteX55" fmla="*/ 2743200 w 3489649"/>
              <a:gd name="connsiteY55" fmla="*/ 93306 h 205273"/>
              <a:gd name="connsiteX56" fmla="*/ 2780522 w 3489649"/>
              <a:gd name="connsiteY56" fmla="*/ 102636 h 205273"/>
              <a:gd name="connsiteX57" fmla="*/ 2873829 w 3489649"/>
              <a:gd name="connsiteY57" fmla="*/ 46653 h 205273"/>
              <a:gd name="connsiteX58" fmla="*/ 2901820 w 3489649"/>
              <a:gd name="connsiteY58" fmla="*/ 37322 h 205273"/>
              <a:gd name="connsiteX59" fmla="*/ 2976465 w 3489649"/>
              <a:gd name="connsiteY59" fmla="*/ 9330 h 205273"/>
              <a:gd name="connsiteX60" fmla="*/ 3041780 w 3489649"/>
              <a:gd name="connsiteY60" fmla="*/ 18661 h 205273"/>
              <a:gd name="connsiteX61" fmla="*/ 3051110 w 3489649"/>
              <a:gd name="connsiteY61" fmla="*/ 46653 h 205273"/>
              <a:gd name="connsiteX62" fmla="*/ 3088433 w 3489649"/>
              <a:gd name="connsiteY62" fmla="*/ 93306 h 205273"/>
              <a:gd name="connsiteX63" fmla="*/ 3237722 w 3489649"/>
              <a:gd name="connsiteY63" fmla="*/ 93306 h 205273"/>
              <a:gd name="connsiteX64" fmla="*/ 3284376 w 3489649"/>
              <a:gd name="connsiteY64" fmla="*/ 139959 h 205273"/>
              <a:gd name="connsiteX65" fmla="*/ 3442996 w 3489649"/>
              <a:gd name="connsiteY65" fmla="*/ 111967 h 205273"/>
              <a:gd name="connsiteX66" fmla="*/ 3470988 w 3489649"/>
              <a:gd name="connsiteY66" fmla="*/ 130628 h 205273"/>
              <a:gd name="connsiteX67" fmla="*/ 3489649 w 3489649"/>
              <a:gd name="connsiteY67" fmla="*/ 158620 h 20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89649" h="205273">
                <a:moveTo>
                  <a:pt x="0" y="167951"/>
                </a:moveTo>
                <a:cubicBezTo>
                  <a:pt x="73211" y="106941"/>
                  <a:pt x="35774" y="134770"/>
                  <a:pt x="111967" y="83975"/>
                </a:cubicBezTo>
                <a:cubicBezTo>
                  <a:pt x="121298" y="77755"/>
                  <a:pt x="129080" y="68034"/>
                  <a:pt x="139959" y="65314"/>
                </a:cubicBezTo>
                <a:cubicBezTo>
                  <a:pt x="152400" y="62204"/>
                  <a:pt x="164999" y="59668"/>
                  <a:pt x="177282" y="55983"/>
                </a:cubicBezTo>
                <a:cubicBezTo>
                  <a:pt x="196123" y="50331"/>
                  <a:pt x="233265" y="37322"/>
                  <a:pt x="233265" y="37322"/>
                </a:cubicBezTo>
                <a:cubicBezTo>
                  <a:pt x="259511" y="63566"/>
                  <a:pt x="268146" y="69761"/>
                  <a:pt x="289249" y="111967"/>
                </a:cubicBezTo>
                <a:cubicBezTo>
                  <a:pt x="295469" y="124408"/>
                  <a:pt x="301009" y="137213"/>
                  <a:pt x="307910" y="149289"/>
                </a:cubicBezTo>
                <a:cubicBezTo>
                  <a:pt x="336850" y="199935"/>
                  <a:pt x="318794" y="153951"/>
                  <a:pt x="335902" y="205273"/>
                </a:cubicBezTo>
                <a:cubicBezTo>
                  <a:pt x="345233" y="199053"/>
                  <a:pt x="354157" y="192176"/>
                  <a:pt x="363894" y="186612"/>
                </a:cubicBezTo>
                <a:cubicBezTo>
                  <a:pt x="375970" y="179711"/>
                  <a:pt x="390237" y="176490"/>
                  <a:pt x="401216" y="167951"/>
                </a:cubicBezTo>
                <a:cubicBezTo>
                  <a:pt x="535028" y="63873"/>
                  <a:pt x="367713" y="169389"/>
                  <a:pt x="494522" y="93306"/>
                </a:cubicBezTo>
                <a:cubicBezTo>
                  <a:pt x="500743" y="83975"/>
                  <a:pt x="506005" y="73929"/>
                  <a:pt x="513184" y="65314"/>
                </a:cubicBezTo>
                <a:cubicBezTo>
                  <a:pt x="527923" y="47627"/>
                  <a:pt x="548197" y="29146"/>
                  <a:pt x="569167" y="18661"/>
                </a:cubicBezTo>
                <a:cubicBezTo>
                  <a:pt x="577964" y="14262"/>
                  <a:pt x="587828" y="12440"/>
                  <a:pt x="597159" y="9330"/>
                </a:cubicBezTo>
                <a:cubicBezTo>
                  <a:pt x="612136" y="19314"/>
                  <a:pt x="633174" y="30696"/>
                  <a:pt x="643812" y="46653"/>
                </a:cubicBezTo>
                <a:cubicBezTo>
                  <a:pt x="662271" y="74341"/>
                  <a:pt x="668511" y="120474"/>
                  <a:pt x="709127" y="130628"/>
                </a:cubicBezTo>
                <a:lnTo>
                  <a:pt x="746449" y="139959"/>
                </a:lnTo>
                <a:cubicBezTo>
                  <a:pt x="762000" y="133738"/>
                  <a:pt x="778398" y="129317"/>
                  <a:pt x="793102" y="121297"/>
                </a:cubicBezTo>
                <a:cubicBezTo>
                  <a:pt x="812791" y="110557"/>
                  <a:pt x="849086" y="83975"/>
                  <a:pt x="849086" y="83975"/>
                </a:cubicBezTo>
                <a:cubicBezTo>
                  <a:pt x="864637" y="90195"/>
                  <a:pt x="882110" y="92901"/>
                  <a:pt x="895739" y="102636"/>
                </a:cubicBezTo>
                <a:cubicBezTo>
                  <a:pt x="904864" y="109154"/>
                  <a:pt x="906471" y="122699"/>
                  <a:pt x="914400" y="130628"/>
                </a:cubicBezTo>
                <a:cubicBezTo>
                  <a:pt x="922329" y="138557"/>
                  <a:pt x="933061" y="143069"/>
                  <a:pt x="942392" y="149289"/>
                </a:cubicBezTo>
                <a:cubicBezTo>
                  <a:pt x="970384" y="146179"/>
                  <a:pt x="998924" y="146292"/>
                  <a:pt x="1026367" y="139959"/>
                </a:cubicBezTo>
                <a:cubicBezTo>
                  <a:pt x="1039920" y="136831"/>
                  <a:pt x="1050905" y="126776"/>
                  <a:pt x="1063690" y="121297"/>
                </a:cubicBezTo>
                <a:cubicBezTo>
                  <a:pt x="1072730" y="117423"/>
                  <a:pt x="1082473" y="115420"/>
                  <a:pt x="1091682" y="111967"/>
                </a:cubicBezTo>
                <a:cubicBezTo>
                  <a:pt x="1107365" y="106086"/>
                  <a:pt x="1122784" y="99526"/>
                  <a:pt x="1138335" y="93306"/>
                </a:cubicBezTo>
                <a:cubicBezTo>
                  <a:pt x="1144555" y="87085"/>
                  <a:pt x="1149358" y="79009"/>
                  <a:pt x="1156996" y="74644"/>
                </a:cubicBezTo>
                <a:cubicBezTo>
                  <a:pt x="1190045" y="55759"/>
                  <a:pt x="1214049" y="53903"/>
                  <a:pt x="1250302" y="46653"/>
                </a:cubicBezTo>
                <a:cubicBezTo>
                  <a:pt x="1278294" y="52873"/>
                  <a:pt x="1307809" y="54285"/>
                  <a:pt x="1334278" y="65314"/>
                </a:cubicBezTo>
                <a:cubicBezTo>
                  <a:pt x="1346458" y="70389"/>
                  <a:pt x="1351290" y="85987"/>
                  <a:pt x="1362269" y="93306"/>
                </a:cubicBezTo>
                <a:cubicBezTo>
                  <a:pt x="1370452" y="98762"/>
                  <a:pt x="1380930" y="99526"/>
                  <a:pt x="1390261" y="102636"/>
                </a:cubicBezTo>
                <a:cubicBezTo>
                  <a:pt x="1393710" y="99187"/>
                  <a:pt x="1439589" y="48429"/>
                  <a:pt x="1455576" y="46653"/>
                </a:cubicBezTo>
                <a:cubicBezTo>
                  <a:pt x="1474379" y="44564"/>
                  <a:pt x="1492898" y="52873"/>
                  <a:pt x="1511559" y="55983"/>
                </a:cubicBezTo>
                <a:cubicBezTo>
                  <a:pt x="1524276" y="64461"/>
                  <a:pt x="1549347" y="78531"/>
                  <a:pt x="1558212" y="93306"/>
                </a:cubicBezTo>
                <a:cubicBezTo>
                  <a:pt x="1594550" y="153869"/>
                  <a:pt x="1538921" y="92673"/>
                  <a:pt x="1586204" y="139959"/>
                </a:cubicBezTo>
                <a:cubicBezTo>
                  <a:pt x="1620416" y="133738"/>
                  <a:pt x="1655406" y="130850"/>
                  <a:pt x="1688841" y="121297"/>
                </a:cubicBezTo>
                <a:cubicBezTo>
                  <a:pt x="1699624" y="118216"/>
                  <a:pt x="1706988" y="108006"/>
                  <a:pt x="1716833" y="102636"/>
                </a:cubicBezTo>
                <a:cubicBezTo>
                  <a:pt x="1741255" y="89315"/>
                  <a:pt x="1767624" y="79627"/>
                  <a:pt x="1791478" y="65314"/>
                </a:cubicBezTo>
                <a:cubicBezTo>
                  <a:pt x="1850058" y="30166"/>
                  <a:pt x="1821910" y="45432"/>
                  <a:pt x="1875453" y="18661"/>
                </a:cubicBezTo>
                <a:cubicBezTo>
                  <a:pt x="1887894" y="21771"/>
                  <a:pt x="1903125" y="19546"/>
                  <a:pt x="1912776" y="27991"/>
                </a:cubicBezTo>
                <a:cubicBezTo>
                  <a:pt x="1929655" y="42760"/>
                  <a:pt x="1937657" y="65314"/>
                  <a:pt x="1950098" y="83975"/>
                </a:cubicBezTo>
                <a:cubicBezTo>
                  <a:pt x="1956318" y="93306"/>
                  <a:pt x="1958120" y="108421"/>
                  <a:pt x="1968759" y="111967"/>
                </a:cubicBezTo>
                <a:lnTo>
                  <a:pt x="1996751" y="121297"/>
                </a:lnTo>
                <a:cubicBezTo>
                  <a:pt x="2064503" y="98715"/>
                  <a:pt x="1977336" y="131047"/>
                  <a:pt x="2062065" y="83975"/>
                </a:cubicBezTo>
                <a:cubicBezTo>
                  <a:pt x="2076706" y="75841"/>
                  <a:pt x="2093737" y="72804"/>
                  <a:pt x="2108718" y="65314"/>
                </a:cubicBezTo>
                <a:cubicBezTo>
                  <a:pt x="2124939" y="57204"/>
                  <a:pt x="2139992" y="46934"/>
                  <a:pt x="2155371" y="37322"/>
                </a:cubicBezTo>
                <a:cubicBezTo>
                  <a:pt x="2164880" y="31379"/>
                  <a:pt x="2173333" y="23676"/>
                  <a:pt x="2183363" y="18661"/>
                </a:cubicBezTo>
                <a:cubicBezTo>
                  <a:pt x="2196753" y="11966"/>
                  <a:pt x="2236714" y="2991"/>
                  <a:pt x="2248678" y="0"/>
                </a:cubicBezTo>
                <a:cubicBezTo>
                  <a:pt x="2267339" y="18661"/>
                  <a:pt x="2290022" y="34025"/>
                  <a:pt x="2304661" y="55983"/>
                </a:cubicBezTo>
                <a:lnTo>
                  <a:pt x="2341984" y="111967"/>
                </a:lnTo>
                <a:cubicBezTo>
                  <a:pt x="2357535" y="99526"/>
                  <a:pt x="2371676" y="85081"/>
                  <a:pt x="2388637" y="74644"/>
                </a:cubicBezTo>
                <a:cubicBezTo>
                  <a:pt x="2412329" y="60064"/>
                  <a:pt x="2436891" y="46119"/>
                  <a:pt x="2463282" y="37322"/>
                </a:cubicBezTo>
                <a:cubicBezTo>
                  <a:pt x="2472613" y="34212"/>
                  <a:pt x="2482477" y="32390"/>
                  <a:pt x="2491274" y="27991"/>
                </a:cubicBezTo>
                <a:cubicBezTo>
                  <a:pt x="2501304" y="22976"/>
                  <a:pt x="2509935" y="15550"/>
                  <a:pt x="2519265" y="9330"/>
                </a:cubicBezTo>
                <a:cubicBezTo>
                  <a:pt x="2569028" y="15550"/>
                  <a:pt x="2619480" y="17659"/>
                  <a:pt x="2668555" y="27991"/>
                </a:cubicBezTo>
                <a:cubicBezTo>
                  <a:pt x="2708728" y="36449"/>
                  <a:pt x="2700616" y="82660"/>
                  <a:pt x="2743200" y="93306"/>
                </a:cubicBezTo>
                <a:lnTo>
                  <a:pt x="2780522" y="102636"/>
                </a:lnTo>
                <a:cubicBezTo>
                  <a:pt x="2825067" y="69228"/>
                  <a:pt x="2816640" y="72070"/>
                  <a:pt x="2873829" y="46653"/>
                </a:cubicBezTo>
                <a:cubicBezTo>
                  <a:pt x="2882816" y="42659"/>
                  <a:pt x="2893023" y="41720"/>
                  <a:pt x="2901820" y="37322"/>
                </a:cubicBezTo>
                <a:cubicBezTo>
                  <a:pt x="2965887" y="5288"/>
                  <a:pt x="2886460" y="27332"/>
                  <a:pt x="2976465" y="9330"/>
                </a:cubicBezTo>
                <a:cubicBezTo>
                  <a:pt x="2998237" y="12440"/>
                  <a:pt x="3022109" y="8825"/>
                  <a:pt x="3041780" y="18661"/>
                </a:cubicBezTo>
                <a:cubicBezTo>
                  <a:pt x="3050577" y="23060"/>
                  <a:pt x="3046712" y="37856"/>
                  <a:pt x="3051110" y="46653"/>
                </a:cubicBezTo>
                <a:cubicBezTo>
                  <a:pt x="3062879" y="70192"/>
                  <a:pt x="3071077" y="75950"/>
                  <a:pt x="3088433" y="93306"/>
                </a:cubicBezTo>
                <a:cubicBezTo>
                  <a:pt x="3141760" y="82640"/>
                  <a:pt x="3177803" y="70836"/>
                  <a:pt x="3237722" y="93306"/>
                </a:cubicBezTo>
                <a:cubicBezTo>
                  <a:pt x="3258314" y="101028"/>
                  <a:pt x="3284376" y="139959"/>
                  <a:pt x="3284376" y="139959"/>
                </a:cubicBezTo>
                <a:cubicBezTo>
                  <a:pt x="3368943" y="83580"/>
                  <a:pt x="3318023" y="100605"/>
                  <a:pt x="3442996" y="111967"/>
                </a:cubicBezTo>
                <a:cubicBezTo>
                  <a:pt x="3452327" y="118187"/>
                  <a:pt x="3463059" y="122699"/>
                  <a:pt x="3470988" y="130628"/>
                </a:cubicBezTo>
                <a:cubicBezTo>
                  <a:pt x="3478917" y="138557"/>
                  <a:pt x="3489649" y="158620"/>
                  <a:pt x="3489649" y="1586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Kombinationstegning 4"/>
          <p:cNvSpPr/>
          <p:nvPr/>
        </p:nvSpPr>
        <p:spPr>
          <a:xfrm>
            <a:off x="2883159" y="3918857"/>
            <a:ext cx="4012163" cy="1679510"/>
          </a:xfrm>
          <a:custGeom>
            <a:avLst/>
            <a:gdLst>
              <a:gd name="connsiteX0" fmla="*/ 0 w 4012163"/>
              <a:gd name="connsiteY0" fmla="*/ 0 h 1679510"/>
              <a:gd name="connsiteX1" fmla="*/ 37323 w 4012163"/>
              <a:gd name="connsiteY1" fmla="*/ 158621 h 1679510"/>
              <a:gd name="connsiteX2" fmla="*/ 55984 w 4012163"/>
              <a:gd name="connsiteY2" fmla="*/ 233265 h 1679510"/>
              <a:gd name="connsiteX3" fmla="*/ 65314 w 4012163"/>
              <a:gd name="connsiteY3" fmla="*/ 279919 h 1679510"/>
              <a:gd name="connsiteX4" fmla="*/ 83976 w 4012163"/>
              <a:gd name="connsiteY4" fmla="*/ 335902 h 1679510"/>
              <a:gd name="connsiteX5" fmla="*/ 93306 w 4012163"/>
              <a:gd name="connsiteY5" fmla="*/ 373225 h 1679510"/>
              <a:gd name="connsiteX6" fmla="*/ 111968 w 4012163"/>
              <a:gd name="connsiteY6" fmla="*/ 466531 h 1679510"/>
              <a:gd name="connsiteX7" fmla="*/ 130629 w 4012163"/>
              <a:gd name="connsiteY7" fmla="*/ 513184 h 1679510"/>
              <a:gd name="connsiteX8" fmla="*/ 139959 w 4012163"/>
              <a:gd name="connsiteY8" fmla="*/ 550506 h 1679510"/>
              <a:gd name="connsiteX9" fmla="*/ 158621 w 4012163"/>
              <a:gd name="connsiteY9" fmla="*/ 587829 h 1679510"/>
              <a:gd name="connsiteX10" fmla="*/ 177282 w 4012163"/>
              <a:gd name="connsiteY10" fmla="*/ 634482 h 1679510"/>
              <a:gd name="connsiteX11" fmla="*/ 205274 w 4012163"/>
              <a:gd name="connsiteY11" fmla="*/ 737119 h 1679510"/>
              <a:gd name="connsiteX12" fmla="*/ 233265 w 4012163"/>
              <a:gd name="connsiteY12" fmla="*/ 774441 h 1679510"/>
              <a:gd name="connsiteX13" fmla="*/ 261257 w 4012163"/>
              <a:gd name="connsiteY13" fmla="*/ 839755 h 1679510"/>
              <a:gd name="connsiteX14" fmla="*/ 270588 w 4012163"/>
              <a:gd name="connsiteY14" fmla="*/ 867747 h 1679510"/>
              <a:gd name="connsiteX15" fmla="*/ 335902 w 4012163"/>
              <a:gd name="connsiteY15" fmla="*/ 933061 h 1679510"/>
              <a:gd name="connsiteX16" fmla="*/ 363894 w 4012163"/>
              <a:gd name="connsiteY16" fmla="*/ 961053 h 1679510"/>
              <a:gd name="connsiteX17" fmla="*/ 382555 w 4012163"/>
              <a:gd name="connsiteY17" fmla="*/ 989045 h 1679510"/>
              <a:gd name="connsiteX18" fmla="*/ 419878 w 4012163"/>
              <a:gd name="connsiteY18" fmla="*/ 998376 h 1679510"/>
              <a:gd name="connsiteX19" fmla="*/ 466531 w 4012163"/>
              <a:gd name="connsiteY19" fmla="*/ 1035698 h 1679510"/>
              <a:gd name="connsiteX20" fmla="*/ 494523 w 4012163"/>
              <a:gd name="connsiteY20" fmla="*/ 1063690 h 1679510"/>
              <a:gd name="connsiteX21" fmla="*/ 550506 w 4012163"/>
              <a:gd name="connsiteY21" fmla="*/ 1082351 h 1679510"/>
              <a:gd name="connsiteX22" fmla="*/ 615821 w 4012163"/>
              <a:gd name="connsiteY22" fmla="*/ 1110343 h 1679510"/>
              <a:gd name="connsiteX23" fmla="*/ 671804 w 4012163"/>
              <a:gd name="connsiteY23" fmla="*/ 1129004 h 1679510"/>
              <a:gd name="connsiteX24" fmla="*/ 774441 w 4012163"/>
              <a:gd name="connsiteY24" fmla="*/ 1175657 h 1679510"/>
              <a:gd name="connsiteX25" fmla="*/ 821094 w 4012163"/>
              <a:gd name="connsiteY25" fmla="*/ 1184988 h 1679510"/>
              <a:gd name="connsiteX26" fmla="*/ 877078 w 4012163"/>
              <a:gd name="connsiteY26" fmla="*/ 1212980 h 1679510"/>
              <a:gd name="connsiteX27" fmla="*/ 914400 w 4012163"/>
              <a:gd name="connsiteY27" fmla="*/ 1222310 h 1679510"/>
              <a:gd name="connsiteX28" fmla="*/ 989045 w 4012163"/>
              <a:gd name="connsiteY28" fmla="*/ 1259633 h 1679510"/>
              <a:gd name="connsiteX29" fmla="*/ 1035698 w 4012163"/>
              <a:gd name="connsiteY29" fmla="*/ 1278294 h 1679510"/>
              <a:gd name="connsiteX30" fmla="*/ 1119674 w 4012163"/>
              <a:gd name="connsiteY30" fmla="*/ 1315616 h 1679510"/>
              <a:gd name="connsiteX31" fmla="*/ 1156996 w 4012163"/>
              <a:gd name="connsiteY31" fmla="*/ 1334278 h 1679510"/>
              <a:gd name="connsiteX32" fmla="*/ 1231641 w 4012163"/>
              <a:gd name="connsiteY32" fmla="*/ 1362270 h 1679510"/>
              <a:gd name="connsiteX33" fmla="*/ 1268963 w 4012163"/>
              <a:gd name="connsiteY33" fmla="*/ 1371600 h 1679510"/>
              <a:gd name="connsiteX34" fmla="*/ 1343608 w 4012163"/>
              <a:gd name="connsiteY34" fmla="*/ 1399592 h 1679510"/>
              <a:gd name="connsiteX35" fmla="*/ 1408923 w 4012163"/>
              <a:gd name="connsiteY35" fmla="*/ 1427584 h 1679510"/>
              <a:gd name="connsiteX36" fmla="*/ 1446245 w 4012163"/>
              <a:gd name="connsiteY36" fmla="*/ 1436914 h 1679510"/>
              <a:gd name="connsiteX37" fmla="*/ 1464906 w 4012163"/>
              <a:gd name="connsiteY37" fmla="*/ 1455576 h 1679510"/>
              <a:gd name="connsiteX38" fmla="*/ 1492898 w 4012163"/>
              <a:gd name="connsiteY38" fmla="*/ 1464906 h 1679510"/>
              <a:gd name="connsiteX39" fmla="*/ 1530221 w 4012163"/>
              <a:gd name="connsiteY39" fmla="*/ 1483567 h 1679510"/>
              <a:gd name="connsiteX40" fmla="*/ 1558212 w 4012163"/>
              <a:gd name="connsiteY40" fmla="*/ 1492898 h 1679510"/>
              <a:gd name="connsiteX41" fmla="*/ 1586204 w 4012163"/>
              <a:gd name="connsiteY41" fmla="*/ 1511559 h 1679510"/>
              <a:gd name="connsiteX42" fmla="*/ 1623527 w 4012163"/>
              <a:gd name="connsiteY42" fmla="*/ 1520890 h 1679510"/>
              <a:gd name="connsiteX43" fmla="*/ 1660849 w 4012163"/>
              <a:gd name="connsiteY43" fmla="*/ 1539551 h 1679510"/>
              <a:gd name="connsiteX44" fmla="*/ 1810139 w 4012163"/>
              <a:gd name="connsiteY44" fmla="*/ 1567543 h 1679510"/>
              <a:gd name="connsiteX45" fmla="*/ 1940768 w 4012163"/>
              <a:gd name="connsiteY45" fmla="*/ 1576874 h 1679510"/>
              <a:gd name="connsiteX46" fmla="*/ 2463282 w 4012163"/>
              <a:gd name="connsiteY46" fmla="*/ 1567543 h 1679510"/>
              <a:gd name="connsiteX47" fmla="*/ 2528596 w 4012163"/>
              <a:gd name="connsiteY47" fmla="*/ 1558212 h 1679510"/>
              <a:gd name="connsiteX48" fmla="*/ 3303037 w 4012163"/>
              <a:gd name="connsiteY48" fmla="*/ 1567543 h 1679510"/>
              <a:gd name="connsiteX49" fmla="*/ 3377682 w 4012163"/>
              <a:gd name="connsiteY49" fmla="*/ 1576874 h 1679510"/>
              <a:gd name="connsiteX50" fmla="*/ 3405674 w 4012163"/>
              <a:gd name="connsiteY50" fmla="*/ 1586204 h 1679510"/>
              <a:gd name="connsiteX51" fmla="*/ 3470988 w 4012163"/>
              <a:gd name="connsiteY51" fmla="*/ 1595535 h 1679510"/>
              <a:gd name="connsiteX52" fmla="*/ 3545633 w 4012163"/>
              <a:gd name="connsiteY52" fmla="*/ 1614196 h 1679510"/>
              <a:gd name="connsiteX53" fmla="*/ 3592286 w 4012163"/>
              <a:gd name="connsiteY53" fmla="*/ 1623527 h 1679510"/>
              <a:gd name="connsiteX54" fmla="*/ 3638939 w 4012163"/>
              <a:gd name="connsiteY54" fmla="*/ 1642188 h 1679510"/>
              <a:gd name="connsiteX55" fmla="*/ 3722914 w 4012163"/>
              <a:gd name="connsiteY55" fmla="*/ 1660849 h 1679510"/>
              <a:gd name="connsiteX56" fmla="*/ 3778898 w 4012163"/>
              <a:gd name="connsiteY56" fmla="*/ 1679510 h 1679510"/>
              <a:gd name="connsiteX57" fmla="*/ 3937519 w 4012163"/>
              <a:gd name="connsiteY57" fmla="*/ 1670180 h 1679510"/>
              <a:gd name="connsiteX58" fmla="*/ 3956180 w 4012163"/>
              <a:gd name="connsiteY58" fmla="*/ 1642188 h 1679510"/>
              <a:gd name="connsiteX59" fmla="*/ 3993502 w 4012163"/>
              <a:gd name="connsiteY59" fmla="*/ 1614196 h 1679510"/>
              <a:gd name="connsiteX60" fmla="*/ 4012163 w 4012163"/>
              <a:gd name="connsiteY60" fmla="*/ 1595535 h 167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012163" h="1679510">
                <a:moveTo>
                  <a:pt x="0" y="0"/>
                </a:moveTo>
                <a:cubicBezTo>
                  <a:pt x="20623" y="164980"/>
                  <a:pt x="-7580" y="-20989"/>
                  <a:pt x="37323" y="158621"/>
                </a:cubicBezTo>
                <a:cubicBezTo>
                  <a:pt x="43543" y="183502"/>
                  <a:pt x="50955" y="208116"/>
                  <a:pt x="55984" y="233265"/>
                </a:cubicBezTo>
                <a:cubicBezTo>
                  <a:pt x="59094" y="248816"/>
                  <a:pt x="61141" y="264619"/>
                  <a:pt x="65314" y="279919"/>
                </a:cubicBezTo>
                <a:cubicBezTo>
                  <a:pt x="70490" y="298896"/>
                  <a:pt x="78324" y="317061"/>
                  <a:pt x="83976" y="335902"/>
                </a:cubicBezTo>
                <a:cubicBezTo>
                  <a:pt x="87661" y="348185"/>
                  <a:pt x="90619" y="360686"/>
                  <a:pt x="93306" y="373225"/>
                </a:cubicBezTo>
                <a:cubicBezTo>
                  <a:pt x="99952" y="404239"/>
                  <a:pt x="100188" y="437082"/>
                  <a:pt x="111968" y="466531"/>
                </a:cubicBezTo>
                <a:cubicBezTo>
                  <a:pt x="118188" y="482082"/>
                  <a:pt x="125333" y="497295"/>
                  <a:pt x="130629" y="513184"/>
                </a:cubicBezTo>
                <a:cubicBezTo>
                  <a:pt x="134684" y="525349"/>
                  <a:pt x="135456" y="538499"/>
                  <a:pt x="139959" y="550506"/>
                </a:cubicBezTo>
                <a:cubicBezTo>
                  <a:pt x="144843" y="563530"/>
                  <a:pt x="152972" y="575118"/>
                  <a:pt x="158621" y="587829"/>
                </a:cubicBezTo>
                <a:cubicBezTo>
                  <a:pt x="165423" y="603134"/>
                  <a:pt x="171986" y="618593"/>
                  <a:pt x="177282" y="634482"/>
                </a:cubicBezTo>
                <a:cubicBezTo>
                  <a:pt x="190218" y="673291"/>
                  <a:pt x="186418" y="695636"/>
                  <a:pt x="205274" y="737119"/>
                </a:cubicBezTo>
                <a:cubicBezTo>
                  <a:pt x="211709" y="751276"/>
                  <a:pt x="223935" y="762000"/>
                  <a:pt x="233265" y="774441"/>
                </a:cubicBezTo>
                <a:cubicBezTo>
                  <a:pt x="255148" y="840088"/>
                  <a:pt x="226667" y="759046"/>
                  <a:pt x="261257" y="839755"/>
                </a:cubicBezTo>
                <a:cubicBezTo>
                  <a:pt x="265131" y="848795"/>
                  <a:pt x="264444" y="860067"/>
                  <a:pt x="270588" y="867747"/>
                </a:cubicBezTo>
                <a:cubicBezTo>
                  <a:pt x="289822" y="891789"/>
                  <a:pt x="314131" y="911290"/>
                  <a:pt x="335902" y="933061"/>
                </a:cubicBezTo>
                <a:cubicBezTo>
                  <a:pt x="345233" y="942392"/>
                  <a:pt x="356575" y="950074"/>
                  <a:pt x="363894" y="961053"/>
                </a:cubicBezTo>
                <a:cubicBezTo>
                  <a:pt x="370114" y="970384"/>
                  <a:pt x="373224" y="982825"/>
                  <a:pt x="382555" y="989045"/>
                </a:cubicBezTo>
                <a:cubicBezTo>
                  <a:pt x="393225" y="996158"/>
                  <a:pt x="407437" y="995266"/>
                  <a:pt x="419878" y="998376"/>
                </a:cubicBezTo>
                <a:cubicBezTo>
                  <a:pt x="435429" y="1010817"/>
                  <a:pt x="451543" y="1022584"/>
                  <a:pt x="466531" y="1035698"/>
                </a:cubicBezTo>
                <a:cubicBezTo>
                  <a:pt x="476462" y="1044387"/>
                  <a:pt x="482988" y="1057282"/>
                  <a:pt x="494523" y="1063690"/>
                </a:cubicBezTo>
                <a:cubicBezTo>
                  <a:pt x="511718" y="1073243"/>
                  <a:pt x="532147" y="1075290"/>
                  <a:pt x="550506" y="1082351"/>
                </a:cubicBezTo>
                <a:cubicBezTo>
                  <a:pt x="572614" y="1090854"/>
                  <a:pt x="593713" y="1101840"/>
                  <a:pt x="615821" y="1110343"/>
                </a:cubicBezTo>
                <a:cubicBezTo>
                  <a:pt x="634180" y="1117404"/>
                  <a:pt x="653647" y="1121438"/>
                  <a:pt x="671804" y="1129004"/>
                </a:cubicBezTo>
                <a:cubicBezTo>
                  <a:pt x="722965" y="1150321"/>
                  <a:pt x="724314" y="1160619"/>
                  <a:pt x="774441" y="1175657"/>
                </a:cubicBezTo>
                <a:cubicBezTo>
                  <a:pt x="789631" y="1180214"/>
                  <a:pt x="805543" y="1181878"/>
                  <a:pt x="821094" y="1184988"/>
                </a:cubicBezTo>
                <a:cubicBezTo>
                  <a:pt x="839755" y="1194319"/>
                  <a:pt x="857706" y="1205231"/>
                  <a:pt x="877078" y="1212980"/>
                </a:cubicBezTo>
                <a:cubicBezTo>
                  <a:pt x="888984" y="1217742"/>
                  <a:pt x="902563" y="1217378"/>
                  <a:pt x="914400" y="1222310"/>
                </a:cubicBezTo>
                <a:cubicBezTo>
                  <a:pt x="940079" y="1233009"/>
                  <a:pt x="963216" y="1249302"/>
                  <a:pt x="989045" y="1259633"/>
                </a:cubicBezTo>
                <a:cubicBezTo>
                  <a:pt x="1004596" y="1265853"/>
                  <a:pt x="1020717" y="1270804"/>
                  <a:pt x="1035698" y="1278294"/>
                </a:cubicBezTo>
                <a:cubicBezTo>
                  <a:pt x="1116406" y="1318648"/>
                  <a:pt x="1048452" y="1297812"/>
                  <a:pt x="1119674" y="1315616"/>
                </a:cubicBezTo>
                <a:cubicBezTo>
                  <a:pt x="1132115" y="1321837"/>
                  <a:pt x="1144286" y="1328629"/>
                  <a:pt x="1156996" y="1334278"/>
                </a:cubicBezTo>
                <a:cubicBezTo>
                  <a:pt x="1174735" y="1342162"/>
                  <a:pt x="1210101" y="1356116"/>
                  <a:pt x="1231641" y="1362270"/>
                </a:cubicBezTo>
                <a:cubicBezTo>
                  <a:pt x="1243971" y="1365793"/>
                  <a:pt x="1256522" y="1368490"/>
                  <a:pt x="1268963" y="1371600"/>
                </a:cubicBezTo>
                <a:cubicBezTo>
                  <a:pt x="1303151" y="1405786"/>
                  <a:pt x="1274328" y="1384196"/>
                  <a:pt x="1343608" y="1399592"/>
                </a:cubicBezTo>
                <a:cubicBezTo>
                  <a:pt x="1381522" y="1408018"/>
                  <a:pt x="1367432" y="1412025"/>
                  <a:pt x="1408923" y="1427584"/>
                </a:cubicBezTo>
                <a:cubicBezTo>
                  <a:pt x="1420930" y="1432087"/>
                  <a:pt x="1433804" y="1433804"/>
                  <a:pt x="1446245" y="1436914"/>
                </a:cubicBezTo>
                <a:cubicBezTo>
                  <a:pt x="1452465" y="1443135"/>
                  <a:pt x="1457363" y="1451050"/>
                  <a:pt x="1464906" y="1455576"/>
                </a:cubicBezTo>
                <a:cubicBezTo>
                  <a:pt x="1473340" y="1460636"/>
                  <a:pt x="1483858" y="1461032"/>
                  <a:pt x="1492898" y="1464906"/>
                </a:cubicBezTo>
                <a:cubicBezTo>
                  <a:pt x="1505683" y="1470385"/>
                  <a:pt x="1517436" y="1478088"/>
                  <a:pt x="1530221" y="1483567"/>
                </a:cubicBezTo>
                <a:cubicBezTo>
                  <a:pt x="1539261" y="1487441"/>
                  <a:pt x="1549415" y="1488500"/>
                  <a:pt x="1558212" y="1492898"/>
                </a:cubicBezTo>
                <a:cubicBezTo>
                  <a:pt x="1568242" y="1497913"/>
                  <a:pt x="1575897" y="1507142"/>
                  <a:pt x="1586204" y="1511559"/>
                </a:cubicBezTo>
                <a:cubicBezTo>
                  <a:pt x="1597991" y="1516611"/>
                  <a:pt x="1611520" y="1516387"/>
                  <a:pt x="1623527" y="1520890"/>
                </a:cubicBezTo>
                <a:cubicBezTo>
                  <a:pt x="1636550" y="1525774"/>
                  <a:pt x="1647654" y="1535153"/>
                  <a:pt x="1660849" y="1539551"/>
                </a:cubicBezTo>
                <a:cubicBezTo>
                  <a:pt x="1711400" y="1556401"/>
                  <a:pt x="1757385" y="1562747"/>
                  <a:pt x="1810139" y="1567543"/>
                </a:cubicBezTo>
                <a:cubicBezTo>
                  <a:pt x="1853614" y="1571495"/>
                  <a:pt x="1897225" y="1573764"/>
                  <a:pt x="1940768" y="1576874"/>
                </a:cubicBezTo>
                <a:lnTo>
                  <a:pt x="2463282" y="1567543"/>
                </a:lnTo>
                <a:cubicBezTo>
                  <a:pt x="2485263" y="1566845"/>
                  <a:pt x="2506604" y="1558212"/>
                  <a:pt x="2528596" y="1558212"/>
                </a:cubicBezTo>
                <a:cubicBezTo>
                  <a:pt x="2786762" y="1558212"/>
                  <a:pt x="3044890" y="1564433"/>
                  <a:pt x="3303037" y="1567543"/>
                </a:cubicBezTo>
                <a:cubicBezTo>
                  <a:pt x="3327919" y="1570653"/>
                  <a:pt x="3353011" y="1572388"/>
                  <a:pt x="3377682" y="1576874"/>
                </a:cubicBezTo>
                <a:cubicBezTo>
                  <a:pt x="3387359" y="1578633"/>
                  <a:pt x="3396030" y="1584275"/>
                  <a:pt x="3405674" y="1586204"/>
                </a:cubicBezTo>
                <a:cubicBezTo>
                  <a:pt x="3427239" y="1590517"/>
                  <a:pt x="3449423" y="1591222"/>
                  <a:pt x="3470988" y="1595535"/>
                </a:cubicBezTo>
                <a:cubicBezTo>
                  <a:pt x="3496137" y="1600565"/>
                  <a:pt x="3520642" y="1608429"/>
                  <a:pt x="3545633" y="1614196"/>
                </a:cubicBezTo>
                <a:cubicBezTo>
                  <a:pt x="3561086" y="1617762"/>
                  <a:pt x="3577096" y="1618970"/>
                  <a:pt x="3592286" y="1623527"/>
                </a:cubicBezTo>
                <a:cubicBezTo>
                  <a:pt x="3608329" y="1628340"/>
                  <a:pt x="3623050" y="1636891"/>
                  <a:pt x="3638939" y="1642188"/>
                </a:cubicBezTo>
                <a:cubicBezTo>
                  <a:pt x="3676658" y="1654761"/>
                  <a:pt x="3682222" y="1649752"/>
                  <a:pt x="3722914" y="1660849"/>
                </a:cubicBezTo>
                <a:cubicBezTo>
                  <a:pt x="3741892" y="1666025"/>
                  <a:pt x="3760237" y="1673290"/>
                  <a:pt x="3778898" y="1679510"/>
                </a:cubicBezTo>
                <a:cubicBezTo>
                  <a:pt x="3831772" y="1676400"/>
                  <a:pt x="3885690" y="1681091"/>
                  <a:pt x="3937519" y="1670180"/>
                </a:cubicBezTo>
                <a:cubicBezTo>
                  <a:pt x="3948492" y="1667870"/>
                  <a:pt x="3948251" y="1650118"/>
                  <a:pt x="3956180" y="1642188"/>
                </a:cubicBezTo>
                <a:cubicBezTo>
                  <a:pt x="3967176" y="1631192"/>
                  <a:pt x="3981555" y="1624152"/>
                  <a:pt x="3993502" y="1614196"/>
                </a:cubicBezTo>
                <a:cubicBezTo>
                  <a:pt x="4000260" y="1608564"/>
                  <a:pt x="4005943" y="1601755"/>
                  <a:pt x="4012163" y="1595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838200" y="3200400"/>
            <a:ext cx="11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Grønlands</a:t>
            </a:r>
            <a:br>
              <a:rPr lang="da-DK" dirty="0"/>
            </a:br>
            <a:r>
              <a:rPr lang="da-DK" dirty="0"/>
              <a:t>isen</a:t>
            </a:r>
          </a:p>
        </p:txBody>
      </p:sp>
      <p:sp>
        <p:nvSpPr>
          <p:cNvPr id="7" name="Ligebenet trekant 6"/>
          <p:cNvSpPr/>
          <p:nvPr/>
        </p:nvSpPr>
        <p:spPr>
          <a:xfrm>
            <a:off x="3310705" y="3438331"/>
            <a:ext cx="1548882" cy="10356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Is-bjerge</a:t>
            </a:r>
            <a:endParaRPr lang="da-DK" dirty="0"/>
          </a:p>
        </p:txBody>
      </p:sp>
      <p:sp>
        <p:nvSpPr>
          <p:cNvPr id="10" name="Opadbuet pil 9"/>
          <p:cNvSpPr/>
          <p:nvPr/>
        </p:nvSpPr>
        <p:spPr>
          <a:xfrm rot="4890035">
            <a:off x="4077478" y="4414535"/>
            <a:ext cx="1427583" cy="8164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2948097" y="1487977"/>
            <a:ext cx="3331028" cy="14773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/>
              <a:t>Koldt + saltholdigt vand er tungt </a:t>
            </a:r>
            <a:r>
              <a:rPr lang="da-DK" dirty="0">
                <a:sym typeface="Wingdings" panose="05000000000000000000" pitchFamily="2" charset="2"/>
              </a:rPr>
              <a:t> synker ned og fungerer som en pumpe, der trækker </a:t>
            </a:r>
            <a:br>
              <a:rPr lang="da-DK" dirty="0">
                <a:sym typeface="Wingdings" panose="05000000000000000000" pitchFamily="2" charset="2"/>
              </a:rPr>
            </a:br>
            <a:r>
              <a:rPr lang="da-DK" dirty="0">
                <a:sym typeface="Wingdings" panose="05000000000000000000" pitchFamily="2" charset="2"/>
              </a:rPr>
              <a:t>varmt overfladevand fra </a:t>
            </a:r>
            <a:br>
              <a:rPr lang="da-DK" dirty="0">
                <a:sym typeface="Wingdings" panose="05000000000000000000" pitchFamily="2" charset="2"/>
              </a:rPr>
            </a:br>
            <a:r>
              <a:rPr lang="da-DK" dirty="0">
                <a:sym typeface="Wingdings" panose="05000000000000000000" pitchFamily="2" charset="2"/>
              </a:rPr>
              <a:t>troperne (Golfstrømmen)</a:t>
            </a:r>
            <a:endParaRPr lang="da-DK" dirty="0"/>
          </a:p>
        </p:txBody>
      </p:sp>
      <p:sp>
        <p:nvSpPr>
          <p:cNvPr id="12" name="Venstrepil 11"/>
          <p:cNvSpPr/>
          <p:nvPr/>
        </p:nvSpPr>
        <p:spPr>
          <a:xfrm>
            <a:off x="5523722" y="3664495"/>
            <a:ext cx="2659225" cy="4503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Varme goldstrøm 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7156580" y="1830611"/>
            <a:ext cx="3820341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Golfstrømmen giver os et mildt klima i </a:t>
            </a:r>
            <a:br>
              <a:rPr lang="da-DK" dirty="0"/>
            </a:br>
            <a:r>
              <a:rPr lang="da-DK" dirty="0"/>
              <a:t>det nordatlantiske område </a:t>
            </a:r>
          </a:p>
        </p:txBody>
      </p:sp>
      <p:sp>
        <p:nvSpPr>
          <p:cNvPr id="9" name="Pladsholder til dato 8">
            <a:extLst>
              <a:ext uri="{FF2B5EF4-FFF2-40B4-BE49-F238E27FC236}">
                <a16:creationId xmlns:a16="http://schemas.microsoft.com/office/drawing/2014/main" id="{CEC1B285-2A1B-4C5E-8E63-81DA1488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222C-FAA1-42C1-AD5C-53512C0D9A05}" type="datetime1">
              <a:rPr lang="da-DK" smtClean="0"/>
              <a:t>10-11-2021</a:t>
            </a:fld>
            <a:endParaRPr lang="da-DK"/>
          </a:p>
        </p:txBody>
      </p:sp>
      <p:sp>
        <p:nvSpPr>
          <p:cNvPr id="13" name="Pladsholder til sidefod 12">
            <a:extLst>
              <a:ext uri="{FF2B5EF4-FFF2-40B4-BE49-F238E27FC236}">
                <a16:creationId xmlns:a16="http://schemas.microsoft.com/office/drawing/2014/main" id="{009F7336-BEAB-4D73-B3FE-DB1CB592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© Otto Leholt | www.hf-kurset.dk/otto/georafi/</a:t>
            </a:r>
            <a:endParaRPr lang="da-DK" dirty="0"/>
          </a:p>
        </p:txBody>
      </p:sp>
      <p:sp>
        <p:nvSpPr>
          <p:cNvPr id="14" name="Pladsholder til slidenummer 13">
            <a:extLst>
              <a:ext uri="{FF2B5EF4-FFF2-40B4-BE49-F238E27FC236}">
                <a16:creationId xmlns:a16="http://schemas.microsoft.com/office/drawing/2014/main" id="{B635A186-D1E4-4D1D-BF7F-30757125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18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801761" y="0"/>
            <a:ext cx="8954729" cy="1325563"/>
          </a:xfrm>
        </p:spPr>
        <p:txBody>
          <a:bodyPr/>
          <a:lstStyle/>
          <a:p>
            <a:pPr algn="ctr"/>
            <a:r>
              <a:rPr lang="da-DK" dirty="0"/>
              <a:t>Grønlandspumpen (2) </a:t>
            </a:r>
          </a:p>
        </p:txBody>
      </p:sp>
      <p:sp>
        <p:nvSpPr>
          <p:cNvPr id="3" name="Kombinationstegning 2"/>
          <p:cNvSpPr/>
          <p:nvPr/>
        </p:nvSpPr>
        <p:spPr>
          <a:xfrm>
            <a:off x="783771" y="2705878"/>
            <a:ext cx="2388637" cy="1250302"/>
          </a:xfrm>
          <a:custGeom>
            <a:avLst/>
            <a:gdLst>
              <a:gd name="connsiteX0" fmla="*/ 0 w 2388637"/>
              <a:gd name="connsiteY0" fmla="*/ 0 h 1250302"/>
              <a:gd name="connsiteX1" fmla="*/ 895739 w 2388637"/>
              <a:gd name="connsiteY1" fmla="*/ 9330 h 1250302"/>
              <a:gd name="connsiteX2" fmla="*/ 942392 w 2388637"/>
              <a:gd name="connsiteY2" fmla="*/ 27991 h 1250302"/>
              <a:gd name="connsiteX3" fmla="*/ 989045 w 2388637"/>
              <a:gd name="connsiteY3" fmla="*/ 37322 h 1250302"/>
              <a:gd name="connsiteX4" fmla="*/ 1082351 w 2388637"/>
              <a:gd name="connsiteY4" fmla="*/ 74644 h 1250302"/>
              <a:gd name="connsiteX5" fmla="*/ 1156996 w 2388637"/>
              <a:gd name="connsiteY5" fmla="*/ 102636 h 1250302"/>
              <a:gd name="connsiteX6" fmla="*/ 1203649 w 2388637"/>
              <a:gd name="connsiteY6" fmla="*/ 121298 h 1250302"/>
              <a:gd name="connsiteX7" fmla="*/ 1240972 w 2388637"/>
              <a:gd name="connsiteY7" fmla="*/ 130628 h 1250302"/>
              <a:gd name="connsiteX8" fmla="*/ 1315617 w 2388637"/>
              <a:gd name="connsiteY8" fmla="*/ 186612 h 1250302"/>
              <a:gd name="connsiteX9" fmla="*/ 1362270 w 2388637"/>
              <a:gd name="connsiteY9" fmla="*/ 214604 h 1250302"/>
              <a:gd name="connsiteX10" fmla="*/ 1427584 w 2388637"/>
              <a:gd name="connsiteY10" fmla="*/ 279918 h 1250302"/>
              <a:gd name="connsiteX11" fmla="*/ 1548882 w 2388637"/>
              <a:gd name="connsiteY11" fmla="*/ 382555 h 1250302"/>
              <a:gd name="connsiteX12" fmla="*/ 1604866 w 2388637"/>
              <a:gd name="connsiteY12" fmla="*/ 457200 h 1250302"/>
              <a:gd name="connsiteX13" fmla="*/ 1651519 w 2388637"/>
              <a:gd name="connsiteY13" fmla="*/ 513183 h 1250302"/>
              <a:gd name="connsiteX14" fmla="*/ 1670180 w 2388637"/>
              <a:gd name="connsiteY14" fmla="*/ 541175 h 1250302"/>
              <a:gd name="connsiteX15" fmla="*/ 1716833 w 2388637"/>
              <a:gd name="connsiteY15" fmla="*/ 587828 h 1250302"/>
              <a:gd name="connsiteX16" fmla="*/ 1754156 w 2388637"/>
              <a:gd name="connsiteY16" fmla="*/ 634481 h 1250302"/>
              <a:gd name="connsiteX17" fmla="*/ 1800809 w 2388637"/>
              <a:gd name="connsiteY17" fmla="*/ 699795 h 1250302"/>
              <a:gd name="connsiteX18" fmla="*/ 1819470 w 2388637"/>
              <a:gd name="connsiteY18" fmla="*/ 718457 h 1250302"/>
              <a:gd name="connsiteX19" fmla="*/ 1828800 w 2388637"/>
              <a:gd name="connsiteY19" fmla="*/ 746449 h 1250302"/>
              <a:gd name="connsiteX20" fmla="*/ 1875453 w 2388637"/>
              <a:gd name="connsiteY20" fmla="*/ 830424 h 1250302"/>
              <a:gd name="connsiteX21" fmla="*/ 1884784 w 2388637"/>
              <a:gd name="connsiteY21" fmla="*/ 867746 h 1250302"/>
              <a:gd name="connsiteX22" fmla="*/ 1903445 w 2388637"/>
              <a:gd name="connsiteY22" fmla="*/ 905069 h 1250302"/>
              <a:gd name="connsiteX23" fmla="*/ 1922107 w 2388637"/>
              <a:gd name="connsiteY23" fmla="*/ 951722 h 1250302"/>
              <a:gd name="connsiteX24" fmla="*/ 1940768 w 2388637"/>
              <a:gd name="connsiteY24" fmla="*/ 979714 h 1250302"/>
              <a:gd name="connsiteX25" fmla="*/ 1959429 w 2388637"/>
              <a:gd name="connsiteY25" fmla="*/ 1017036 h 1250302"/>
              <a:gd name="connsiteX26" fmla="*/ 1996751 w 2388637"/>
              <a:gd name="connsiteY26" fmla="*/ 1073020 h 1250302"/>
              <a:gd name="connsiteX27" fmla="*/ 2015413 w 2388637"/>
              <a:gd name="connsiteY27" fmla="*/ 1101012 h 1250302"/>
              <a:gd name="connsiteX28" fmla="*/ 2099388 w 2388637"/>
              <a:gd name="connsiteY28" fmla="*/ 1119673 h 1250302"/>
              <a:gd name="connsiteX29" fmla="*/ 2202025 w 2388637"/>
              <a:gd name="connsiteY29" fmla="*/ 1147665 h 1250302"/>
              <a:gd name="connsiteX30" fmla="*/ 2258009 w 2388637"/>
              <a:gd name="connsiteY30" fmla="*/ 1184987 h 1250302"/>
              <a:gd name="connsiteX31" fmla="*/ 2313992 w 2388637"/>
              <a:gd name="connsiteY31" fmla="*/ 1212979 h 1250302"/>
              <a:gd name="connsiteX32" fmla="*/ 2341984 w 2388637"/>
              <a:gd name="connsiteY32" fmla="*/ 1231640 h 1250302"/>
              <a:gd name="connsiteX33" fmla="*/ 2369976 w 2388637"/>
              <a:gd name="connsiteY33" fmla="*/ 1240971 h 1250302"/>
              <a:gd name="connsiteX34" fmla="*/ 2388637 w 2388637"/>
              <a:gd name="connsiteY34" fmla="*/ 1250302 h 125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388637" h="1250302">
                <a:moveTo>
                  <a:pt x="0" y="0"/>
                </a:moveTo>
                <a:lnTo>
                  <a:pt x="895739" y="9330"/>
                </a:lnTo>
                <a:cubicBezTo>
                  <a:pt x="912481" y="9827"/>
                  <a:pt x="926349" y="23178"/>
                  <a:pt x="942392" y="27991"/>
                </a:cubicBezTo>
                <a:cubicBezTo>
                  <a:pt x="957582" y="32548"/>
                  <a:pt x="974000" y="32307"/>
                  <a:pt x="989045" y="37322"/>
                </a:cubicBezTo>
                <a:cubicBezTo>
                  <a:pt x="1020824" y="47915"/>
                  <a:pt x="1051131" y="62503"/>
                  <a:pt x="1082351" y="74644"/>
                </a:cubicBezTo>
                <a:cubicBezTo>
                  <a:pt x="1107118" y="84275"/>
                  <a:pt x="1132194" y="93096"/>
                  <a:pt x="1156996" y="102636"/>
                </a:cubicBezTo>
                <a:cubicBezTo>
                  <a:pt x="1172629" y="108649"/>
                  <a:pt x="1187400" y="117236"/>
                  <a:pt x="1203649" y="121298"/>
                </a:cubicBezTo>
                <a:lnTo>
                  <a:pt x="1240972" y="130628"/>
                </a:lnTo>
                <a:cubicBezTo>
                  <a:pt x="1265854" y="149289"/>
                  <a:pt x="1288947" y="170610"/>
                  <a:pt x="1315617" y="186612"/>
                </a:cubicBezTo>
                <a:cubicBezTo>
                  <a:pt x="1331168" y="195943"/>
                  <a:pt x="1348338" y="202994"/>
                  <a:pt x="1362270" y="214604"/>
                </a:cubicBezTo>
                <a:cubicBezTo>
                  <a:pt x="1385923" y="234315"/>
                  <a:pt x="1401966" y="262839"/>
                  <a:pt x="1427584" y="279918"/>
                </a:cubicBezTo>
                <a:cubicBezTo>
                  <a:pt x="1479624" y="314611"/>
                  <a:pt x="1508293" y="328436"/>
                  <a:pt x="1548882" y="382555"/>
                </a:cubicBezTo>
                <a:cubicBezTo>
                  <a:pt x="1567543" y="407437"/>
                  <a:pt x="1584955" y="433307"/>
                  <a:pt x="1604866" y="457200"/>
                </a:cubicBezTo>
                <a:cubicBezTo>
                  <a:pt x="1620417" y="475861"/>
                  <a:pt x="1636606" y="494009"/>
                  <a:pt x="1651519" y="513183"/>
                </a:cubicBezTo>
                <a:cubicBezTo>
                  <a:pt x="1658404" y="522035"/>
                  <a:pt x="1662796" y="532736"/>
                  <a:pt x="1670180" y="541175"/>
                </a:cubicBezTo>
                <a:cubicBezTo>
                  <a:pt x="1684662" y="557726"/>
                  <a:pt x="1702121" y="571481"/>
                  <a:pt x="1716833" y="587828"/>
                </a:cubicBezTo>
                <a:cubicBezTo>
                  <a:pt x="1730156" y="602631"/>
                  <a:pt x="1742207" y="618549"/>
                  <a:pt x="1754156" y="634481"/>
                </a:cubicBezTo>
                <a:cubicBezTo>
                  <a:pt x="1790528" y="682977"/>
                  <a:pt x="1753490" y="643012"/>
                  <a:pt x="1800809" y="699795"/>
                </a:cubicBezTo>
                <a:cubicBezTo>
                  <a:pt x="1806441" y="706553"/>
                  <a:pt x="1813250" y="712236"/>
                  <a:pt x="1819470" y="718457"/>
                </a:cubicBezTo>
                <a:cubicBezTo>
                  <a:pt x="1822580" y="727788"/>
                  <a:pt x="1824401" y="737652"/>
                  <a:pt x="1828800" y="746449"/>
                </a:cubicBezTo>
                <a:cubicBezTo>
                  <a:pt x="1871536" y="831919"/>
                  <a:pt x="1819190" y="689766"/>
                  <a:pt x="1875453" y="830424"/>
                </a:cubicBezTo>
                <a:cubicBezTo>
                  <a:pt x="1880216" y="842330"/>
                  <a:pt x="1880281" y="855739"/>
                  <a:pt x="1884784" y="867746"/>
                </a:cubicBezTo>
                <a:cubicBezTo>
                  <a:pt x="1889668" y="880770"/>
                  <a:pt x="1897796" y="892358"/>
                  <a:pt x="1903445" y="905069"/>
                </a:cubicBezTo>
                <a:cubicBezTo>
                  <a:pt x="1910247" y="920374"/>
                  <a:pt x="1914617" y="936741"/>
                  <a:pt x="1922107" y="951722"/>
                </a:cubicBezTo>
                <a:cubicBezTo>
                  <a:pt x="1927122" y="961752"/>
                  <a:pt x="1935204" y="969977"/>
                  <a:pt x="1940768" y="979714"/>
                </a:cubicBezTo>
                <a:cubicBezTo>
                  <a:pt x="1947669" y="991790"/>
                  <a:pt x="1952273" y="1005109"/>
                  <a:pt x="1959429" y="1017036"/>
                </a:cubicBezTo>
                <a:cubicBezTo>
                  <a:pt x="1970968" y="1036268"/>
                  <a:pt x="1984310" y="1054359"/>
                  <a:pt x="1996751" y="1073020"/>
                </a:cubicBezTo>
                <a:cubicBezTo>
                  <a:pt x="2002972" y="1082351"/>
                  <a:pt x="2004774" y="1097466"/>
                  <a:pt x="2015413" y="1101012"/>
                </a:cubicBezTo>
                <a:cubicBezTo>
                  <a:pt x="2061353" y="1116324"/>
                  <a:pt x="2033704" y="1108725"/>
                  <a:pt x="2099388" y="1119673"/>
                </a:cubicBezTo>
                <a:cubicBezTo>
                  <a:pt x="2249195" y="1179595"/>
                  <a:pt x="2032843" y="1096910"/>
                  <a:pt x="2202025" y="1147665"/>
                </a:cubicBezTo>
                <a:cubicBezTo>
                  <a:pt x="2247156" y="1161204"/>
                  <a:pt x="2229549" y="1162219"/>
                  <a:pt x="2258009" y="1184987"/>
                </a:cubicBezTo>
                <a:cubicBezTo>
                  <a:pt x="2283851" y="1205661"/>
                  <a:pt x="2284423" y="1203123"/>
                  <a:pt x="2313992" y="1212979"/>
                </a:cubicBezTo>
                <a:cubicBezTo>
                  <a:pt x="2323323" y="1219199"/>
                  <a:pt x="2331954" y="1226625"/>
                  <a:pt x="2341984" y="1231640"/>
                </a:cubicBezTo>
                <a:cubicBezTo>
                  <a:pt x="2350781" y="1236039"/>
                  <a:pt x="2360844" y="1237318"/>
                  <a:pt x="2369976" y="1240971"/>
                </a:cubicBezTo>
                <a:cubicBezTo>
                  <a:pt x="2376433" y="1243554"/>
                  <a:pt x="2382417" y="1247192"/>
                  <a:pt x="2388637" y="12503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Kombinationstegning 3"/>
          <p:cNvSpPr/>
          <p:nvPr/>
        </p:nvSpPr>
        <p:spPr>
          <a:xfrm>
            <a:off x="3079102" y="3909527"/>
            <a:ext cx="3489649" cy="205273"/>
          </a:xfrm>
          <a:custGeom>
            <a:avLst/>
            <a:gdLst>
              <a:gd name="connsiteX0" fmla="*/ 0 w 3489649"/>
              <a:gd name="connsiteY0" fmla="*/ 167951 h 205273"/>
              <a:gd name="connsiteX1" fmla="*/ 111967 w 3489649"/>
              <a:gd name="connsiteY1" fmla="*/ 83975 h 205273"/>
              <a:gd name="connsiteX2" fmla="*/ 139959 w 3489649"/>
              <a:gd name="connsiteY2" fmla="*/ 65314 h 205273"/>
              <a:gd name="connsiteX3" fmla="*/ 177282 w 3489649"/>
              <a:gd name="connsiteY3" fmla="*/ 55983 h 205273"/>
              <a:gd name="connsiteX4" fmla="*/ 233265 w 3489649"/>
              <a:gd name="connsiteY4" fmla="*/ 37322 h 205273"/>
              <a:gd name="connsiteX5" fmla="*/ 289249 w 3489649"/>
              <a:gd name="connsiteY5" fmla="*/ 111967 h 205273"/>
              <a:gd name="connsiteX6" fmla="*/ 307910 w 3489649"/>
              <a:gd name="connsiteY6" fmla="*/ 149289 h 205273"/>
              <a:gd name="connsiteX7" fmla="*/ 335902 w 3489649"/>
              <a:gd name="connsiteY7" fmla="*/ 205273 h 205273"/>
              <a:gd name="connsiteX8" fmla="*/ 363894 w 3489649"/>
              <a:gd name="connsiteY8" fmla="*/ 186612 h 205273"/>
              <a:gd name="connsiteX9" fmla="*/ 401216 w 3489649"/>
              <a:gd name="connsiteY9" fmla="*/ 167951 h 205273"/>
              <a:gd name="connsiteX10" fmla="*/ 494522 w 3489649"/>
              <a:gd name="connsiteY10" fmla="*/ 93306 h 205273"/>
              <a:gd name="connsiteX11" fmla="*/ 513184 w 3489649"/>
              <a:gd name="connsiteY11" fmla="*/ 65314 h 205273"/>
              <a:gd name="connsiteX12" fmla="*/ 569167 w 3489649"/>
              <a:gd name="connsiteY12" fmla="*/ 18661 h 205273"/>
              <a:gd name="connsiteX13" fmla="*/ 597159 w 3489649"/>
              <a:gd name="connsiteY13" fmla="*/ 9330 h 205273"/>
              <a:gd name="connsiteX14" fmla="*/ 643812 w 3489649"/>
              <a:gd name="connsiteY14" fmla="*/ 46653 h 205273"/>
              <a:gd name="connsiteX15" fmla="*/ 709127 w 3489649"/>
              <a:gd name="connsiteY15" fmla="*/ 130628 h 205273"/>
              <a:gd name="connsiteX16" fmla="*/ 746449 w 3489649"/>
              <a:gd name="connsiteY16" fmla="*/ 139959 h 205273"/>
              <a:gd name="connsiteX17" fmla="*/ 793102 w 3489649"/>
              <a:gd name="connsiteY17" fmla="*/ 121297 h 205273"/>
              <a:gd name="connsiteX18" fmla="*/ 849086 w 3489649"/>
              <a:gd name="connsiteY18" fmla="*/ 83975 h 205273"/>
              <a:gd name="connsiteX19" fmla="*/ 895739 w 3489649"/>
              <a:gd name="connsiteY19" fmla="*/ 102636 h 205273"/>
              <a:gd name="connsiteX20" fmla="*/ 914400 w 3489649"/>
              <a:gd name="connsiteY20" fmla="*/ 130628 h 205273"/>
              <a:gd name="connsiteX21" fmla="*/ 942392 w 3489649"/>
              <a:gd name="connsiteY21" fmla="*/ 149289 h 205273"/>
              <a:gd name="connsiteX22" fmla="*/ 1026367 w 3489649"/>
              <a:gd name="connsiteY22" fmla="*/ 139959 h 205273"/>
              <a:gd name="connsiteX23" fmla="*/ 1063690 w 3489649"/>
              <a:gd name="connsiteY23" fmla="*/ 121297 h 205273"/>
              <a:gd name="connsiteX24" fmla="*/ 1091682 w 3489649"/>
              <a:gd name="connsiteY24" fmla="*/ 111967 h 205273"/>
              <a:gd name="connsiteX25" fmla="*/ 1138335 w 3489649"/>
              <a:gd name="connsiteY25" fmla="*/ 93306 h 205273"/>
              <a:gd name="connsiteX26" fmla="*/ 1156996 w 3489649"/>
              <a:gd name="connsiteY26" fmla="*/ 74644 h 205273"/>
              <a:gd name="connsiteX27" fmla="*/ 1250302 w 3489649"/>
              <a:gd name="connsiteY27" fmla="*/ 46653 h 205273"/>
              <a:gd name="connsiteX28" fmla="*/ 1334278 w 3489649"/>
              <a:gd name="connsiteY28" fmla="*/ 65314 h 205273"/>
              <a:gd name="connsiteX29" fmla="*/ 1362269 w 3489649"/>
              <a:gd name="connsiteY29" fmla="*/ 93306 h 205273"/>
              <a:gd name="connsiteX30" fmla="*/ 1390261 w 3489649"/>
              <a:gd name="connsiteY30" fmla="*/ 102636 h 205273"/>
              <a:gd name="connsiteX31" fmla="*/ 1455576 w 3489649"/>
              <a:gd name="connsiteY31" fmla="*/ 46653 h 205273"/>
              <a:gd name="connsiteX32" fmla="*/ 1511559 w 3489649"/>
              <a:gd name="connsiteY32" fmla="*/ 55983 h 205273"/>
              <a:gd name="connsiteX33" fmla="*/ 1558212 w 3489649"/>
              <a:gd name="connsiteY33" fmla="*/ 93306 h 205273"/>
              <a:gd name="connsiteX34" fmla="*/ 1586204 w 3489649"/>
              <a:gd name="connsiteY34" fmla="*/ 139959 h 205273"/>
              <a:gd name="connsiteX35" fmla="*/ 1688841 w 3489649"/>
              <a:gd name="connsiteY35" fmla="*/ 121297 h 205273"/>
              <a:gd name="connsiteX36" fmla="*/ 1716833 w 3489649"/>
              <a:gd name="connsiteY36" fmla="*/ 102636 h 205273"/>
              <a:gd name="connsiteX37" fmla="*/ 1791478 w 3489649"/>
              <a:gd name="connsiteY37" fmla="*/ 65314 h 205273"/>
              <a:gd name="connsiteX38" fmla="*/ 1875453 w 3489649"/>
              <a:gd name="connsiteY38" fmla="*/ 18661 h 205273"/>
              <a:gd name="connsiteX39" fmla="*/ 1912776 w 3489649"/>
              <a:gd name="connsiteY39" fmla="*/ 27991 h 205273"/>
              <a:gd name="connsiteX40" fmla="*/ 1950098 w 3489649"/>
              <a:gd name="connsiteY40" fmla="*/ 83975 h 205273"/>
              <a:gd name="connsiteX41" fmla="*/ 1968759 w 3489649"/>
              <a:gd name="connsiteY41" fmla="*/ 111967 h 205273"/>
              <a:gd name="connsiteX42" fmla="*/ 1996751 w 3489649"/>
              <a:gd name="connsiteY42" fmla="*/ 121297 h 205273"/>
              <a:gd name="connsiteX43" fmla="*/ 2062065 w 3489649"/>
              <a:gd name="connsiteY43" fmla="*/ 83975 h 205273"/>
              <a:gd name="connsiteX44" fmla="*/ 2108718 w 3489649"/>
              <a:gd name="connsiteY44" fmla="*/ 65314 h 205273"/>
              <a:gd name="connsiteX45" fmla="*/ 2155371 w 3489649"/>
              <a:gd name="connsiteY45" fmla="*/ 37322 h 205273"/>
              <a:gd name="connsiteX46" fmla="*/ 2183363 w 3489649"/>
              <a:gd name="connsiteY46" fmla="*/ 18661 h 205273"/>
              <a:gd name="connsiteX47" fmla="*/ 2248678 w 3489649"/>
              <a:gd name="connsiteY47" fmla="*/ 0 h 205273"/>
              <a:gd name="connsiteX48" fmla="*/ 2304661 w 3489649"/>
              <a:gd name="connsiteY48" fmla="*/ 55983 h 205273"/>
              <a:gd name="connsiteX49" fmla="*/ 2341984 w 3489649"/>
              <a:gd name="connsiteY49" fmla="*/ 111967 h 205273"/>
              <a:gd name="connsiteX50" fmla="*/ 2388637 w 3489649"/>
              <a:gd name="connsiteY50" fmla="*/ 74644 h 205273"/>
              <a:gd name="connsiteX51" fmla="*/ 2463282 w 3489649"/>
              <a:gd name="connsiteY51" fmla="*/ 37322 h 205273"/>
              <a:gd name="connsiteX52" fmla="*/ 2491274 w 3489649"/>
              <a:gd name="connsiteY52" fmla="*/ 27991 h 205273"/>
              <a:gd name="connsiteX53" fmla="*/ 2519265 w 3489649"/>
              <a:gd name="connsiteY53" fmla="*/ 9330 h 205273"/>
              <a:gd name="connsiteX54" fmla="*/ 2668555 w 3489649"/>
              <a:gd name="connsiteY54" fmla="*/ 27991 h 205273"/>
              <a:gd name="connsiteX55" fmla="*/ 2743200 w 3489649"/>
              <a:gd name="connsiteY55" fmla="*/ 93306 h 205273"/>
              <a:gd name="connsiteX56" fmla="*/ 2780522 w 3489649"/>
              <a:gd name="connsiteY56" fmla="*/ 102636 h 205273"/>
              <a:gd name="connsiteX57" fmla="*/ 2873829 w 3489649"/>
              <a:gd name="connsiteY57" fmla="*/ 46653 h 205273"/>
              <a:gd name="connsiteX58" fmla="*/ 2901820 w 3489649"/>
              <a:gd name="connsiteY58" fmla="*/ 37322 h 205273"/>
              <a:gd name="connsiteX59" fmla="*/ 2976465 w 3489649"/>
              <a:gd name="connsiteY59" fmla="*/ 9330 h 205273"/>
              <a:gd name="connsiteX60" fmla="*/ 3041780 w 3489649"/>
              <a:gd name="connsiteY60" fmla="*/ 18661 h 205273"/>
              <a:gd name="connsiteX61" fmla="*/ 3051110 w 3489649"/>
              <a:gd name="connsiteY61" fmla="*/ 46653 h 205273"/>
              <a:gd name="connsiteX62" fmla="*/ 3088433 w 3489649"/>
              <a:gd name="connsiteY62" fmla="*/ 93306 h 205273"/>
              <a:gd name="connsiteX63" fmla="*/ 3237722 w 3489649"/>
              <a:gd name="connsiteY63" fmla="*/ 93306 h 205273"/>
              <a:gd name="connsiteX64" fmla="*/ 3284376 w 3489649"/>
              <a:gd name="connsiteY64" fmla="*/ 139959 h 205273"/>
              <a:gd name="connsiteX65" fmla="*/ 3442996 w 3489649"/>
              <a:gd name="connsiteY65" fmla="*/ 111967 h 205273"/>
              <a:gd name="connsiteX66" fmla="*/ 3470988 w 3489649"/>
              <a:gd name="connsiteY66" fmla="*/ 130628 h 205273"/>
              <a:gd name="connsiteX67" fmla="*/ 3489649 w 3489649"/>
              <a:gd name="connsiteY67" fmla="*/ 158620 h 20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89649" h="205273">
                <a:moveTo>
                  <a:pt x="0" y="167951"/>
                </a:moveTo>
                <a:cubicBezTo>
                  <a:pt x="73211" y="106941"/>
                  <a:pt x="35774" y="134770"/>
                  <a:pt x="111967" y="83975"/>
                </a:cubicBezTo>
                <a:cubicBezTo>
                  <a:pt x="121298" y="77755"/>
                  <a:pt x="129080" y="68034"/>
                  <a:pt x="139959" y="65314"/>
                </a:cubicBezTo>
                <a:cubicBezTo>
                  <a:pt x="152400" y="62204"/>
                  <a:pt x="164999" y="59668"/>
                  <a:pt x="177282" y="55983"/>
                </a:cubicBezTo>
                <a:cubicBezTo>
                  <a:pt x="196123" y="50331"/>
                  <a:pt x="233265" y="37322"/>
                  <a:pt x="233265" y="37322"/>
                </a:cubicBezTo>
                <a:cubicBezTo>
                  <a:pt x="259511" y="63566"/>
                  <a:pt x="268146" y="69761"/>
                  <a:pt x="289249" y="111967"/>
                </a:cubicBezTo>
                <a:cubicBezTo>
                  <a:pt x="295469" y="124408"/>
                  <a:pt x="301009" y="137213"/>
                  <a:pt x="307910" y="149289"/>
                </a:cubicBezTo>
                <a:cubicBezTo>
                  <a:pt x="336850" y="199935"/>
                  <a:pt x="318794" y="153951"/>
                  <a:pt x="335902" y="205273"/>
                </a:cubicBezTo>
                <a:cubicBezTo>
                  <a:pt x="345233" y="199053"/>
                  <a:pt x="354157" y="192176"/>
                  <a:pt x="363894" y="186612"/>
                </a:cubicBezTo>
                <a:cubicBezTo>
                  <a:pt x="375970" y="179711"/>
                  <a:pt x="390237" y="176490"/>
                  <a:pt x="401216" y="167951"/>
                </a:cubicBezTo>
                <a:cubicBezTo>
                  <a:pt x="535028" y="63873"/>
                  <a:pt x="367713" y="169389"/>
                  <a:pt x="494522" y="93306"/>
                </a:cubicBezTo>
                <a:cubicBezTo>
                  <a:pt x="500743" y="83975"/>
                  <a:pt x="506005" y="73929"/>
                  <a:pt x="513184" y="65314"/>
                </a:cubicBezTo>
                <a:cubicBezTo>
                  <a:pt x="527923" y="47627"/>
                  <a:pt x="548197" y="29146"/>
                  <a:pt x="569167" y="18661"/>
                </a:cubicBezTo>
                <a:cubicBezTo>
                  <a:pt x="577964" y="14262"/>
                  <a:pt x="587828" y="12440"/>
                  <a:pt x="597159" y="9330"/>
                </a:cubicBezTo>
                <a:cubicBezTo>
                  <a:pt x="612136" y="19314"/>
                  <a:pt x="633174" y="30696"/>
                  <a:pt x="643812" y="46653"/>
                </a:cubicBezTo>
                <a:cubicBezTo>
                  <a:pt x="662271" y="74341"/>
                  <a:pt x="668511" y="120474"/>
                  <a:pt x="709127" y="130628"/>
                </a:cubicBezTo>
                <a:lnTo>
                  <a:pt x="746449" y="139959"/>
                </a:lnTo>
                <a:cubicBezTo>
                  <a:pt x="762000" y="133738"/>
                  <a:pt x="778398" y="129317"/>
                  <a:pt x="793102" y="121297"/>
                </a:cubicBezTo>
                <a:cubicBezTo>
                  <a:pt x="812791" y="110557"/>
                  <a:pt x="849086" y="83975"/>
                  <a:pt x="849086" y="83975"/>
                </a:cubicBezTo>
                <a:cubicBezTo>
                  <a:pt x="864637" y="90195"/>
                  <a:pt x="882110" y="92901"/>
                  <a:pt x="895739" y="102636"/>
                </a:cubicBezTo>
                <a:cubicBezTo>
                  <a:pt x="904864" y="109154"/>
                  <a:pt x="906471" y="122699"/>
                  <a:pt x="914400" y="130628"/>
                </a:cubicBezTo>
                <a:cubicBezTo>
                  <a:pt x="922329" y="138557"/>
                  <a:pt x="933061" y="143069"/>
                  <a:pt x="942392" y="149289"/>
                </a:cubicBezTo>
                <a:cubicBezTo>
                  <a:pt x="970384" y="146179"/>
                  <a:pt x="998924" y="146292"/>
                  <a:pt x="1026367" y="139959"/>
                </a:cubicBezTo>
                <a:cubicBezTo>
                  <a:pt x="1039920" y="136831"/>
                  <a:pt x="1050905" y="126776"/>
                  <a:pt x="1063690" y="121297"/>
                </a:cubicBezTo>
                <a:cubicBezTo>
                  <a:pt x="1072730" y="117423"/>
                  <a:pt x="1082473" y="115420"/>
                  <a:pt x="1091682" y="111967"/>
                </a:cubicBezTo>
                <a:cubicBezTo>
                  <a:pt x="1107365" y="106086"/>
                  <a:pt x="1122784" y="99526"/>
                  <a:pt x="1138335" y="93306"/>
                </a:cubicBezTo>
                <a:cubicBezTo>
                  <a:pt x="1144555" y="87085"/>
                  <a:pt x="1149358" y="79009"/>
                  <a:pt x="1156996" y="74644"/>
                </a:cubicBezTo>
                <a:cubicBezTo>
                  <a:pt x="1190045" y="55759"/>
                  <a:pt x="1214049" y="53903"/>
                  <a:pt x="1250302" y="46653"/>
                </a:cubicBezTo>
                <a:cubicBezTo>
                  <a:pt x="1278294" y="52873"/>
                  <a:pt x="1307809" y="54285"/>
                  <a:pt x="1334278" y="65314"/>
                </a:cubicBezTo>
                <a:cubicBezTo>
                  <a:pt x="1346458" y="70389"/>
                  <a:pt x="1351290" y="85987"/>
                  <a:pt x="1362269" y="93306"/>
                </a:cubicBezTo>
                <a:cubicBezTo>
                  <a:pt x="1370452" y="98762"/>
                  <a:pt x="1380930" y="99526"/>
                  <a:pt x="1390261" y="102636"/>
                </a:cubicBezTo>
                <a:cubicBezTo>
                  <a:pt x="1393710" y="99187"/>
                  <a:pt x="1439589" y="48429"/>
                  <a:pt x="1455576" y="46653"/>
                </a:cubicBezTo>
                <a:cubicBezTo>
                  <a:pt x="1474379" y="44564"/>
                  <a:pt x="1492898" y="52873"/>
                  <a:pt x="1511559" y="55983"/>
                </a:cubicBezTo>
                <a:cubicBezTo>
                  <a:pt x="1524276" y="64461"/>
                  <a:pt x="1549347" y="78531"/>
                  <a:pt x="1558212" y="93306"/>
                </a:cubicBezTo>
                <a:cubicBezTo>
                  <a:pt x="1594550" y="153869"/>
                  <a:pt x="1538921" y="92673"/>
                  <a:pt x="1586204" y="139959"/>
                </a:cubicBezTo>
                <a:cubicBezTo>
                  <a:pt x="1620416" y="133738"/>
                  <a:pt x="1655406" y="130850"/>
                  <a:pt x="1688841" y="121297"/>
                </a:cubicBezTo>
                <a:cubicBezTo>
                  <a:pt x="1699624" y="118216"/>
                  <a:pt x="1706988" y="108006"/>
                  <a:pt x="1716833" y="102636"/>
                </a:cubicBezTo>
                <a:cubicBezTo>
                  <a:pt x="1741255" y="89315"/>
                  <a:pt x="1767624" y="79627"/>
                  <a:pt x="1791478" y="65314"/>
                </a:cubicBezTo>
                <a:cubicBezTo>
                  <a:pt x="1850058" y="30166"/>
                  <a:pt x="1821910" y="45432"/>
                  <a:pt x="1875453" y="18661"/>
                </a:cubicBezTo>
                <a:cubicBezTo>
                  <a:pt x="1887894" y="21771"/>
                  <a:pt x="1903125" y="19546"/>
                  <a:pt x="1912776" y="27991"/>
                </a:cubicBezTo>
                <a:cubicBezTo>
                  <a:pt x="1929655" y="42760"/>
                  <a:pt x="1937657" y="65314"/>
                  <a:pt x="1950098" y="83975"/>
                </a:cubicBezTo>
                <a:cubicBezTo>
                  <a:pt x="1956318" y="93306"/>
                  <a:pt x="1958120" y="108421"/>
                  <a:pt x="1968759" y="111967"/>
                </a:cubicBezTo>
                <a:lnTo>
                  <a:pt x="1996751" y="121297"/>
                </a:lnTo>
                <a:cubicBezTo>
                  <a:pt x="2064503" y="98715"/>
                  <a:pt x="1977336" y="131047"/>
                  <a:pt x="2062065" y="83975"/>
                </a:cubicBezTo>
                <a:cubicBezTo>
                  <a:pt x="2076706" y="75841"/>
                  <a:pt x="2093737" y="72804"/>
                  <a:pt x="2108718" y="65314"/>
                </a:cubicBezTo>
                <a:cubicBezTo>
                  <a:pt x="2124939" y="57204"/>
                  <a:pt x="2139992" y="46934"/>
                  <a:pt x="2155371" y="37322"/>
                </a:cubicBezTo>
                <a:cubicBezTo>
                  <a:pt x="2164880" y="31379"/>
                  <a:pt x="2173333" y="23676"/>
                  <a:pt x="2183363" y="18661"/>
                </a:cubicBezTo>
                <a:cubicBezTo>
                  <a:pt x="2196753" y="11966"/>
                  <a:pt x="2236714" y="2991"/>
                  <a:pt x="2248678" y="0"/>
                </a:cubicBezTo>
                <a:cubicBezTo>
                  <a:pt x="2267339" y="18661"/>
                  <a:pt x="2290022" y="34025"/>
                  <a:pt x="2304661" y="55983"/>
                </a:cubicBezTo>
                <a:lnTo>
                  <a:pt x="2341984" y="111967"/>
                </a:lnTo>
                <a:cubicBezTo>
                  <a:pt x="2357535" y="99526"/>
                  <a:pt x="2371676" y="85081"/>
                  <a:pt x="2388637" y="74644"/>
                </a:cubicBezTo>
                <a:cubicBezTo>
                  <a:pt x="2412329" y="60064"/>
                  <a:pt x="2436891" y="46119"/>
                  <a:pt x="2463282" y="37322"/>
                </a:cubicBezTo>
                <a:cubicBezTo>
                  <a:pt x="2472613" y="34212"/>
                  <a:pt x="2482477" y="32390"/>
                  <a:pt x="2491274" y="27991"/>
                </a:cubicBezTo>
                <a:cubicBezTo>
                  <a:pt x="2501304" y="22976"/>
                  <a:pt x="2509935" y="15550"/>
                  <a:pt x="2519265" y="9330"/>
                </a:cubicBezTo>
                <a:cubicBezTo>
                  <a:pt x="2569028" y="15550"/>
                  <a:pt x="2619480" y="17659"/>
                  <a:pt x="2668555" y="27991"/>
                </a:cubicBezTo>
                <a:cubicBezTo>
                  <a:pt x="2708728" y="36449"/>
                  <a:pt x="2700616" y="82660"/>
                  <a:pt x="2743200" y="93306"/>
                </a:cubicBezTo>
                <a:lnTo>
                  <a:pt x="2780522" y="102636"/>
                </a:lnTo>
                <a:cubicBezTo>
                  <a:pt x="2825067" y="69228"/>
                  <a:pt x="2816640" y="72070"/>
                  <a:pt x="2873829" y="46653"/>
                </a:cubicBezTo>
                <a:cubicBezTo>
                  <a:pt x="2882816" y="42659"/>
                  <a:pt x="2893023" y="41720"/>
                  <a:pt x="2901820" y="37322"/>
                </a:cubicBezTo>
                <a:cubicBezTo>
                  <a:pt x="2965887" y="5288"/>
                  <a:pt x="2886460" y="27332"/>
                  <a:pt x="2976465" y="9330"/>
                </a:cubicBezTo>
                <a:cubicBezTo>
                  <a:pt x="2998237" y="12440"/>
                  <a:pt x="3022109" y="8825"/>
                  <a:pt x="3041780" y="18661"/>
                </a:cubicBezTo>
                <a:cubicBezTo>
                  <a:pt x="3050577" y="23060"/>
                  <a:pt x="3046712" y="37856"/>
                  <a:pt x="3051110" y="46653"/>
                </a:cubicBezTo>
                <a:cubicBezTo>
                  <a:pt x="3062879" y="70192"/>
                  <a:pt x="3071077" y="75950"/>
                  <a:pt x="3088433" y="93306"/>
                </a:cubicBezTo>
                <a:cubicBezTo>
                  <a:pt x="3141760" y="82640"/>
                  <a:pt x="3177803" y="70836"/>
                  <a:pt x="3237722" y="93306"/>
                </a:cubicBezTo>
                <a:cubicBezTo>
                  <a:pt x="3258314" y="101028"/>
                  <a:pt x="3284376" y="139959"/>
                  <a:pt x="3284376" y="139959"/>
                </a:cubicBezTo>
                <a:cubicBezTo>
                  <a:pt x="3368943" y="83580"/>
                  <a:pt x="3318023" y="100605"/>
                  <a:pt x="3442996" y="111967"/>
                </a:cubicBezTo>
                <a:cubicBezTo>
                  <a:pt x="3452327" y="118187"/>
                  <a:pt x="3463059" y="122699"/>
                  <a:pt x="3470988" y="130628"/>
                </a:cubicBezTo>
                <a:cubicBezTo>
                  <a:pt x="3478917" y="138557"/>
                  <a:pt x="3489649" y="158620"/>
                  <a:pt x="3489649" y="1586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Kombinationstegning 4"/>
          <p:cNvSpPr/>
          <p:nvPr/>
        </p:nvSpPr>
        <p:spPr>
          <a:xfrm>
            <a:off x="2883159" y="3918857"/>
            <a:ext cx="4012163" cy="1679510"/>
          </a:xfrm>
          <a:custGeom>
            <a:avLst/>
            <a:gdLst>
              <a:gd name="connsiteX0" fmla="*/ 0 w 4012163"/>
              <a:gd name="connsiteY0" fmla="*/ 0 h 1679510"/>
              <a:gd name="connsiteX1" fmla="*/ 37323 w 4012163"/>
              <a:gd name="connsiteY1" fmla="*/ 158621 h 1679510"/>
              <a:gd name="connsiteX2" fmla="*/ 55984 w 4012163"/>
              <a:gd name="connsiteY2" fmla="*/ 233265 h 1679510"/>
              <a:gd name="connsiteX3" fmla="*/ 65314 w 4012163"/>
              <a:gd name="connsiteY3" fmla="*/ 279919 h 1679510"/>
              <a:gd name="connsiteX4" fmla="*/ 83976 w 4012163"/>
              <a:gd name="connsiteY4" fmla="*/ 335902 h 1679510"/>
              <a:gd name="connsiteX5" fmla="*/ 93306 w 4012163"/>
              <a:gd name="connsiteY5" fmla="*/ 373225 h 1679510"/>
              <a:gd name="connsiteX6" fmla="*/ 111968 w 4012163"/>
              <a:gd name="connsiteY6" fmla="*/ 466531 h 1679510"/>
              <a:gd name="connsiteX7" fmla="*/ 130629 w 4012163"/>
              <a:gd name="connsiteY7" fmla="*/ 513184 h 1679510"/>
              <a:gd name="connsiteX8" fmla="*/ 139959 w 4012163"/>
              <a:gd name="connsiteY8" fmla="*/ 550506 h 1679510"/>
              <a:gd name="connsiteX9" fmla="*/ 158621 w 4012163"/>
              <a:gd name="connsiteY9" fmla="*/ 587829 h 1679510"/>
              <a:gd name="connsiteX10" fmla="*/ 177282 w 4012163"/>
              <a:gd name="connsiteY10" fmla="*/ 634482 h 1679510"/>
              <a:gd name="connsiteX11" fmla="*/ 205274 w 4012163"/>
              <a:gd name="connsiteY11" fmla="*/ 737119 h 1679510"/>
              <a:gd name="connsiteX12" fmla="*/ 233265 w 4012163"/>
              <a:gd name="connsiteY12" fmla="*/ 774441 h 1679510"/>
              <a:gd name="connsiteX13" fmla="*/ 261257 w 4012163"/>
              <a:gd name="connsiteY13" fmla="*/ 839755 h 1679510"/>
              <a:gd name="connsiteX14" fmla="*/ 270588 w 4012163"/>
              <a:gd name="connsiteY14" fmla="*/ 867747 h 1679510"/>
              <a:gd name="connsiteX15" fmla="*/ 335902 w 4012163"/>
              <a:gd name="connsiteY15" fmla="*/ 933061 h 1679510"/>
              <a:gd name="connsiteX16" fmla="*/ 363894 w 4012163"/>
              <a:gd name="connsiteY16" fmla="*/ 961053 h 1679510"/>
              <a:gd name="connsiteX17" fmla="*/ 382555 w 4012163"/>
              <a:gd name="connsiteY17" fmla="*/ 989045 h 1679510"/>
              <a:gd name="connsiteX18" fmla="*/ 419878 w 4012163"/>
              <a:gd name="connsiteY18" fmla="*/ 998376 h 1679510"/>
              <a:gd name="connsiteX19" fmla="*/ 466531 w 4012163"/>
              <a:gd name="connsiteY19" fmla="*/ 1035698 h 1679510"/>
              <a:gd name="connsiteX20" fmla="*/ 494523 w 4012163"/>
              <a:gd name="connsiteY20" fmla="*/ 1063690 h 1679510"/>
              <a:gd name="connsiteX21" fmla="*/ 550506 w 4012163"/>
              <a:gd name="connsiteY21" fmla="*/ 1082351 h 1679510"/>
              <a:gd name="connsiteX22" fmla="*/ 615821 w 4012163"/>
              <a:gd name="connsiteY22" fmla="*/ 1110343 h 1679510"/>
              <a:gd name="connsiteX23" fmla="*/ 671804 w 4012163"/>
              <a:gd name="connsiteY23" fmla="*/ 1129004 h 1679510"/>
              <a:gd name="connsiteX24" fmla="*/ 774441 w 4012163"/>
              <a:gd name="connsiteY24" fmla="*/ 1175657 h 1679510"/>
              <a:gd name="connsiteX25" fmla="*/ 821094 w 4012163"/>
              <a:gd name="connsiteY25" fmla="*/ 1184988 h 1679510"/>
              <a:gd name="connsiteX26" fmla="*/ 877078 w 4012163"/>
              <a:gd name="connsiteY26" fmla="*/ 1212980 h 1679510"/>
              <a:gd name="connsiteX27" fmla="*/ 914400 w 4012163"/>
              <a:gd name="connsiteY27" fmla="*/ 1222310 h 1679510"/>
              <a:gd name="connsiteX28" fmla="*/ 989045 w 4012163"/>
              <a:gd name="connsiteY28" fmla="*/ 1259633 h 1679510"/>
              <a:gd name="connsiteX29" fmla="*/ 1035698 w 4012163"/>
              <a:gd name="connsiteY29" fmla="*/ 1278294 h 1679510"/>
              <a:gd name="connsiteX30" fmla="*/ 1119674 w 4012163"/>
              <a:gd name="connsiteY30" fmla="*/ 1315616 h 1679510"/>
              <a:gd name="connsiteX31" fmla="*/ 1156996 w 4012163"/>
              <a:gd name="connsiteY31" fmla="*/ 1334278 h 1679510"/>
              <a:gd name="connsiteX32" fmla="*/ 1231641 w 4012163"/>
              <a:gd name="connsiteY32" fmla="*/ 1362270 h 1679510"/>
              <a:gd name="connsiteX33" fmla="*/ 1268963 w 4012163"/>
              <a:gd name="connsiteY33" fmla="*/ 1371600 h 1679510"/>
              <a:gd name="connsiteX34" fmla="*/ 1343608 w 4012163"/>
              <a:gd name="connsiteY34" fmla="*/ 1399592 h 1679510"/>
              <a:gd name="connsiteX35" fmla="*/ 1408923 w 4012163"/>
              <a:gd name="connsiteY35" fmla="*/ 1427584 h 1679510"/>
              <a:gd name="connsiteX36" fmla="*/ 1446245 w 4012163"/>
              <a:gd name="connsiteY36" fmla="*/ 1436914 h 1679510"/>
              <a:gd name="connsiteX37" fmla="*/ 1464906 w 4012163"/>
              <a:gd name="connsiteY37" fmla="*/ 1455576 h 1679510"/>
              <a:gd name="connsiteX38" fmla="*/ 1492898 w 4012163"/>
              <a:gd name="connsiteY38" fmla="*/ 1464906 h 1679510"/>
              <a:gd name="connsiteX39" fmla="*/ 1530221 w 4012163"/>
              <a:gd name="connsiteY39" fmla="*/ 1483567 h 1679510"/>
              <a:gd name="connsiteX40" fmla="*/ 1558212 w 4012163"/>
              <a:gd name="connsiteY40" fmla="*/ 1492898 h 1679510"/>
              <a:gd name="connsiteX41" fmla="*/ 1586204 w 4012163"/>
              <a:gd name="connsiteY41" fmla="*/ 1511559 h 1679510"/>
              <a:gd name="connsiteX42" fmla="*/ 1623527 w 4012163"/>
              <a:gd name="connsiteY42" fmla="*/ 1520890 h 1679510"/>
              <a:gd name="connsiteX43" fmla="*/ 1660849 w 4012163"/>
              <a:gd name="connsiteY43" fmla="*/ 1539551 h 1679510"/>
              <a:gd name="connsiteX44" fmla="*/ 1810139 w 4012163"/>
              <a:gd name="connsiteY44" fmla="*/ 1567543 h 1679510"/>
              <a:gd name="connsiteX45" fmla="*/ 1940768 w 4012163"/>
              <a:gd name="connsiteY45" fmla="*/ 1576874 h 1679510"/>
              <a:gd name="connsiteX46" fmla="*/ 2463282 w 4012163"/>
              <a:gd name="connsiteY46" fmla="*/ 1567543 h 1679510"/>
              <a:gd name="connsiteX47" fmla="*/ 2528596 w 4012163"/>
              <a:gd name="connsiteY47" fmla="*/ 1558212 h 1679510"/>
              <a:gd name="connsiteX48" fmla="*/ 3303037 w 4012163"/>
              <a:gd name="connsiteY48" fmla="*/ 1567543 h 1679510"/>
              <a:gd name="connsiteX49" fmla="*/ 3377682 w 4012163"/>
              <a:gd name="connsiteY49" fmla="*/ 1576874 h 1679510"/>
              <a:gd name="connsiteX50" fmla="*/ 3405674 w 4012163"/>
              <a:gd name="connsiteY50" fmla="*/ 1586204 h 1679510"/>
              <a:gd name="connsiteX51" fmla="*/ 3470988 w 4012163"/>
              <a:gd name="connsiteY51" fmla="*/ 1595535 h 1679510"/>
              <a:gd name="connsiteX52" fmla="*/ 3545633 w 4012163"/>
              <a:gd name="connsiteY52" fmla="*/ 1614196 h 1679510"/>
              <a:gd name="connsiteX53" fmla="*/ 3592286 w 4012163"/>
              <a:gd name="connsiteY53" fmla="*/ 1623527 h 1679510"/>
              <a:gd name="connsiteX54" fmla="*/ 3638939 w 4012163"/>
              <a:gd name="connsiteY54" fmla="*/ 1642188 h 1679510"/>
              <a:gd name="connsiteX55" fmla="*/ 3722914 w 4012163"/>
              <a:gd name="connsiteY55" fmla="*/ 1660849 h 1679510"/>
              <a:gd name="connsiteX56" fmla="*/ 3778898 w 4012163"/>
              <a:gd name="connsiteY56" fmla="*/ 1679510 h 1679510"/>
              <a:gd name="connsiteX57" fmla="*/ 3937519 w 4012163"/>
              <a:gd name="connsiteY57" fmla="*/ 1670180 h 1679510"/>
              <a:gd name="connsiteX58" fmla="*/ 3956180 w 4012163"/>
              <a:gd name="connsiteY58" fmla="*/ 1642188 h 1679510"/>
              <a:gd name="connsiteX59" fmla="*/ 3993502 w 4012163"/>
              <a:gd name="connsiteY59" fmla="*/ 1614196 h 1679510"/>
              <a:gd name="connsiteX60" fmla="*/ 4012163 w 4012163"/>
              <a:gd name="connsiteY60" fmla="*/ 1595535 h 167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012163" h="1679510">
                <a:moveTo>
                  <a:pt x="0" y="0"/>
                </a:moveTo>
                <a:cubicBezTo>
                  <a:pt x="20623" y="164980"/>
                  <a:pt x="-7580" y="-20989"/>
                  <a:pt x="37323" y="158621"/>
                </a:cubicBezTo>
                <a:cubicBezTo>
                  <a:pt x="43543" y="183502"/>
                  <a:pt x="50955" y="208116"/>
                  <a:pt x="55984" y="233265"/>
                </a:cubicBezTo>
                <a:cubicBezTo>
                  <a:pt x="59094" y="248816"/>
                  <a:pt x="61141" y="264619"/>
                  <a:pt x="65314" y="279919"/>
                </a:cubicBezTo>
                <a:cubicBezTo>
                  <a:pt x="70490" y="298896"/>
                  <a:pt x="78324" y="317061"/>
                  <a:pt x="83976" y="335902"/>
                </a:cubicBezTo>
                <a:cubicBezTo>
                  <a:pt x="87661" y="348185"/>
                  <a:pt x="90619" y="360686"/>
                  <a:pt x="93306" y="373225"/>
                </a:cubicBezTo>
                <a:cubicBezTo>
                  <a:pt x="99952" y="404239"/>
                  <a:pt x="100188" y="437082"/>
                  <a:pt x="111968" y="466531"/>
                </a:cubicBezTo>
                <a:cubicBezTo>
                  <a:pt x="118188" y="482082"/>
                  <a:pt x="125333" y="497295"/>
                  <a:pt x="130629" y="513184"/>
                </a:cubicBezTo>
                <a:cubicBezTo>
                  <a:pt x="134684" y="525349"/>
                  <a:pt x="135456" y="538499"/>
                  <a:pt x="139959" y="550506"/>
                </a:cubicBezTo>
                <a:cubicBezTo>
                  <a:pt x="144843" y="563530"/>
                  <a:pt x="152972" y="575118"/>
                  <a:pt x="158621" y="587829"/>
                </a:cubicBezTo>
                <a:cubicBezTo>
                  <a:pt x="165423" y="603134"/>
                  <a:pt x="171986" y="618593"/>
                  <a:pt x="177282" y="634482"/>
                </a:cubicBezTo>
                <a:cubicBezTo>
                  <a:pt x="190218" y="673291"/>
                  <a:pt x="186418" y="695636"/>
                  <a:pt x="205274" y="737119"/>
                </a:cubicBezTo>
                <a:cubicBezTo>
                  <a:pt x="211709" y="751276"/>
                  <a:pt x="223935" y="762000"/>
                  <a:pt x="233265" y="774441"/>
                </a:cubicBezTo>
                <a:cubicBezTo>
                  <a:pt x="255148" y="840088"/>
                  <a:pt x="226667" y="759046"/>
                  <a:pt x="261257" y="839755"/>
                </a:cubicBezTo>
                <a:cubicBezTo>
                  <a:pt x="265131" y="848795"/>
                  <a:pt x="264444" y="860067"/>
                  <a:pt x="270588" y="867747"/>
                </a:cubicBezTo>
                <a:cubicBezTo>
                  <a:pt x="289822" y="891789"/>
                  <a:pt x="314131" y="911290"/>
                  <a:pt x="335902" y="933061"/>
                </a:cubicBezTo>
                <a:cubicBezTo>
                  <a:pt x="345233" y="942392"/>
                  <a:pt x="356575" y="950074"/>
                  <a:pt x="363894" y="961053"/>
                </a:cubicBezTo>
                <a:cubicBezTo>
                  <a:pt x="370114" y="970384"/>
                  <a:pt x="373224" y="982825"/>
                  <a:pt x="382555" y="989045"/>
                </a:cubicBezTo>
                <a:cubicBezTo>
                  <a:pt x="393225" y="996158"/>
                  <a:pt x="407437" y="995266"/>
                  <a:pt x="419878" y="998376"/>
                </a:cubicBezTo>
                <a:cubicBezTo>
                  <a:pt x="435429" y="1010817"/>
                  <a:pt x="451543" y="1022584"/>
                  <a:pt x="466531" y="1035698"/>
                </a:cubicBezTo>
                <a:cubicBezTo>
                  <a:pt x="476462" y="1044387"/>
                  <a:pt x="482988" y="1057282"/>
                  <a:pt x="494523" y="1063690"/>
                </a:cubicBezTo>
                <a:cubicBezTo>
                  <a:pt x="511718" y="1073243"/>
                  <a:pt x="532147" y="1075290"/>
                  <a:pt x="550506" y="1082351"/>
                </a:cubicBezTo>
                <a:cubicBezTo>
                  <a:pt x="572614" y="1090854"/>
                  <a:pt x="593713" y="1101840"/>
                  <a:pt x="615821" y="1110343"/>
                </a:cubicBezTo>
                <a:cubicBezTo>
                  <a:pt x="634180" y="1117404"/>
                  <a:pt x="653647" y="1121438"/>
                  <a:pt x="671804" y="1129004"/>
                </a:cubicBezTo>
                <a:cubicBezTo>
                  <a:pt x="722965" y="1150321"/>
                  <a:pt x="724314" y="1160619"/>
                  <a:pt x="774441" y="1175657"/>
                </a:cubicBezTo>
                <a:cubicBezTo>
                  <a:pt x="789631" y="1180214"/>
                  <a:pt x="805543" y="1181878"/>
                  <a:pt x="821094" y="1184988"/>
                </a:cubicBezTo>
                <a:cubicBezTo>
                  <a:pt x="839755" y="1194319"/>
                  <a:pt x="857706" y="1205231"/>
                  <a:pt x="877078" y="1212980"/>
                </a:cubicBezTo>
                <a:cubicBezTo>
                  <a:pt x="888984" y="1217742"/>
                  <a:pt x="902563" y="1217378"/>
                  <a:pt x="914400" y="1222310"/>
                </a:cubicBezTo>
                <a:cubicBezTo>
                  <a:pt x="940079" y="1233009"/>
                  <a:pt x="963216" y="1249302"/>
                  <a:pt x="989045" y="1259633"/>
                </a:cubicBezTo>
                <a:cubicBezTo>
                  <a:pt x="1004596" y="1265853"/>
                  <a:pt x="1020717" y="1270804"/>
                  <a:pt x="1035698" y="1278294"/>
                </a:cubicBezTo>
                <a:cubicBezTo>
                  <a:pt x="1116406" y="1318648"/>
                  <a:pt x="1048452" y="1297812"/>
                  <a:pt x="1119674" y="1315616"/>
                </a:cubicBezTo>
                <a:cubicBezTo>
                  <a:pt x="1132115" y="1321837"/>
                  <a:pt x="1144286" y="1328629"/>
                  <a:pt x="1156996" y="1334278"/>
                </a:cubicBezTo>
                <a:cubicBezTo>
                  <a:pt x="1174735" y="1342162"/>
                  <a:pt x="1210101" y="1356116"/>
                  <a:pt x="1231641" y="1362270"/>
                </a:cubicBezTo>
                <a:cubicBezTo>
                  <a:pt x="1243971" y="1365793"/>
                  <a:pt x="1256522" y="1368490"/>
                  <a:pt x="1268963" y="1371600"/>
                </a:cubicBezTo>
                <a:cubicBezTo>
                  <a:pt x="1303151" y="1405786"/>
                  <a:pt x="1274328" y="1384196"/>
                  <a:pt x="1343608" y="1399592"/>
                </a:cubicBezTo>
                <a:cubicBezTo>
                  <a:pt x="1381522" y="1408018"/>
                  <a:pt x="1367432" y="1412025"/>
                  <a:pt x="1408923" y="1427584"/>
                </a:cubicBezTo>
                <a:cubicBezTo>
                  <a:pt x="1420930" y="1432087"/>
                  <a:pt x="1433804" y="1433804"/>
                  <a:pt x="1446245" y="1436914"/>
                </a:cubicBezTo>
                <a:cubicBezTo>
                  <a:pt x="1452465" y="1443135"/>
                  <a:pt x="1457363" y="1451050"/>
                  <a:pt x="1464906" y="1455576"/>
                </a:cubicBezTo>
                <a:cubicBezTo>
                  <a:pt x="1473340" y="1460636"/>
                  <a:pt x="1483858" y="1461032"/>
                  <a:pt x="1492898" y="1464906"/>
                </a:cubicBezTo>
                <a:cubicBezTo>
                  <a:pt x="1505683" y="1470385"/>
                  <a:pt x="1517436" y="1478088"/>
                  <a:pt x="1530221" y="1483567"/>
                </a:cubicBezTo>
                <a:cubicBezTo>
                  <a:pt x="1539261" y="1487441"/>
                  <a:pt x="1549415" y="1488500"/>
                  <a:pt x="1558212" y="1492898"/>
                </a:cubicBezTo>
                <a:cubicBezTo>
                  <a:pt x="1568242" y="1497913"/>
                  <a:pt x="1575897" y="1507142"/>
                  <a:pt x="1586204" y="1511559"/>
                </a:cubicBezTo>
                <a:cubicBezTo>
                  <a:pt x="1597991" y="1516611"/>
                  <a:pt x="1611520" y="1516387"/>
                  <a:pt x="1623527" y="1520890"/>
                </a:cubicBezTo>
                <a:cubicBezTo>
                  <a:pt x="1636550" y="1525774"/>
                  <a:pt x="1647654" y="1535153"/>
                  <a:pt x="1660849" y="1539551"/>
                </a:cubicBezTo>
                <a:cubicBezTo>
                  <a:pt x="1711400" y="1556401"/>
                  <a:pt x="1757385" y="1562747"/>
                  <a:pt x="1810139" y="1567543"/>
                </a:cubicBezTo>
                <a:cubicBezTo>
                  <a:pt x="1853614" y="1571495"/>
                  <a:pt x="1897225" y="1573764"/>
                  <a:pt x="1940768" y="1576874"/>
                </a:cubicBezTo>
                <a:lnTo>
                  <a:pt x="2463282" y="1567543"/>
                </a:lnTo>
                <a:cubicBezTo>
                  <a:pt x="2485263" y="1566845"/>
                  <a:pt x="2506604" y="1558212"/>
                  <a:pt x="2528596" y="1558212"/>
                </a:cubicBezTo>
                <a:cubicBezTo>
                  <a:pt x="2786762" y="1558212"/>
                  <a:pt x="3044890" y="1564433"/>
                  <a:pt x="3303037" y="1567543"/>
                </a:cubicBezTo>
                <a:cubicBezTo>
                  <a:pt x="3327919" y="1570653"/>
                  <a:pt x="3353011" y="1572388"/>
                  <a:pt x="3377682" y="1576874"/>
                </a:cubicBezTo>
                <a:cubicBezTo>
                  <a:pt x="3387359" y="1578633"/>
                  <a:pt x="3396030" y="1584275"/>
                  <a:pt x="3405674" y="1586204"/>
                </a:cubicBezTo>
                <a:cubicBezTo>
                  <a:pt x="3427239" y="1590517"/>
                  <a:pt x="3449423" y="1591222"/>
                  <a:pt x="3470988" y="1595535"/>
                </a:cubicBezTo>
                <a:cubicBezTo>
                  <a:pt x="3496137" y="1600565"/>
                  <a:pt x="3520642" y="1608429"/>
                  <a:pt x="3545633" y="1614196"/>
                </a:cubicBezTo>
                <a:cubicBezTo>
                  <a:pt x="3561086" y="1617762"/>
                  <a:pt x="3577096" y="1618970"/>
                  <a:pt x="3592286" y="1623527"/>
                </a:cubicBezTo>
                <a:cubicBezTo>
                  <a:pt x="3608329" y="1628340"/>
                  <a:pt x="3623050" y="1636891"/>
                  <a:pt x="3638939" y="1642188"/>
                </a:cubicBezTo>
                <a:cubicBezTo>
                  <a:pt x="3676658" y="1654761"/>
                  <a:pt x="3682222" y="1649752"/>
                  <a:pt x="3722914" y="1660849"/>
                </a:cubicBezTo>
                <a:cubicBezTo>
                  <a:pt x="3741892" y="1666025"/>
                  <a:pt x="3760237" y="1673290"/>
                  <a:pt x="3778898" y="1679510"/>
                </a:cubicBezTo>
                <a:cubicBezTo>
                  <a:pt x="3831772" y="1676400"/>
                  <a:pt x="3885690" y="1681091"/>
                  <a:pt x="3937519" y="1670180"/>
                </a:cubicBezTo>
                <a:cubicBezTo>
                  <a:pt x="3948492" y="1667870"/>
                  <a:pt x="3948251" y="1650118"/>
                  <a:pt x="3956180" y="1642188"/>
                </a:cubicBezTo>
                <a:cubicBezTo>
                  <a:pt x="3967176" y="1631192"/>
                  <a:pt x="3981555" y="1624152"/>
                  <a:pt x="3993502" y="1614196"/>
                </a:cubicBezTo>
                <a:cubicBezTo>
                  <a:pt x="4000260" y="1608564"/>
                  <a:pt x="4005943" y="1601755"/>
                  <a:pt x="4012163" y="1595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838200" y="3200400"/>
            <a:ext cx="1147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Grønlands</a:t>
            </a:r>
            <a:br>
              <a:rPr lang="da-DK" dirty="0"/>
            </a:br>
            <a:r>
              <a:rPr lang="da-DK" dirty="0"/>
              <a:t>isen</a:t>
            </a:r>
          </a:p>
          <a:p>
            <a:pPr algn="ctr"/>
            <a:r>
              <a:rPr lang="da-DK" i="1" u="sng" dirty="0"/>
              <a:t>Smelter </a:t>
            </a:r>
          </a:p>
        </p:txBody>
      </p:sp>
      <p:sp>
        <p:nvSpPr>
          <p:cNvPr id="7" name="Ligebenet trekant 6"/>
          <p:cNvSpPr/>
          <p:nvPr/>
        </p:nvSpPr>
        <p:spPr>
          <a:xfrm>
            <a:off x="3317033" y="3745166"/>
            <a:ext cx="638436" cy="4397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Opadbuet pil 9"/>
          <p:cNvSpPr/>
          <p:nvPr/>
        </p:nvSpPr>
        <p:spPr>
          <a:xfrm rot="4890035">
            <a:off x="4077478" y="4414535"/>
            <a:ext cx="1427583" cy="8164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3753281" y="2239364"/>
            <a:ext cx="4429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Varmere vand + mindre saltkoncentration</a:t>
            </a:r>
          </a:p>
          <a:p>
            <a:r>
              <a:rPr lang="da-DK" dirty="0">
                <a:sym typeface="Wingdings" panose="05000000000000000000" pitchFamily="2" charset="2"/>
              </a:rPr>
              <a:t> Nedsynkningen ophører </a:t>
            </a:r>
            <a:br>
              <a:rPr lang="da-DK" dirty="0">
                <a:sym typeface="Wingdings" panose="05000000000000000000" pitchFamily="2" charset="2"/>
              </a:rPr>
            </a:br>
            <a:r>
              <a:rPr lang="da-DK" dirty="0">
                <a:sym typeface="Wingdings" panose="05000000000000000000" pitchFamily="2" charset="2"/>
              </a:rPr>
              <a:t> Goldstrømmen svækkes / ophører</a:t>
            </a:r>
            <a:endParaRPr lang="da-DK" dirty="0"/>
          </a:p>
        </p:txBody>
      </p:sp>
      <p:sp>
        <p:nvSpPr>
          <p:cNvPr id="12" name="Venstrepil 11"/>
          <p:cNvSpPr/>
          <p:nvPr/>
        </p:nvSpPr>
        <p:spPr>
          <a:xfrm>
            <a:off x="5467739" y="3508496"/>
            <a:ext cx="2715208" cy="6764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Varme </a:t>
            </a:r>
            <a:r>
              <a:rPr lang="da-DK" dirty="0" err="1"/>
              <a:t>golfstrøm</a:t>
            </a:r>
            <a:r>
              <a:rPr lang="da-DK" dirty="0"/>
              <a:t> </a:t>
            </a:r>
          </a:p>
        </p:txBody>
      </p:sp>
      <p:sp>
        <p:nvSpPr>
          <p:cNvPr id="13" name="Højrepil 12"/>
          <p:cNvSpPr/>
          <p:nvPr/>
        </p:nvSpPr>
        <p:spPr>
          <a:xfrm>
            <a:off x="2071396" y="2799184"/>
            <a:ext cx="1343608" cy="1047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ferskvand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1093471" y="1679861"/>
            <a:ext cx="240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Opvarmning ved arktisk</a:t>
            </a:r>
            <a:br>
              <a:rPr lang="da-DK" dirty="0"/>
            </a:br>
            <a:r>
              <a:rPr lang="da-DK" dirty="0">
                <a:sym typeface="Wingdings" panose="05000000000000000000" pitchFamily="2" charset="2"/>
              </a:rPr>
              <a:t> is afsmeltning </a:t>
            </a:r>
            <a:endParaRPr lang="da-DK" dirty="0"/>
          </a:p>
        </p:txBody>
      </p:sp>
      <p:sp>
        <p:nvSpPr>
          <p:cNvPr id="15" name="Tekstfelt 14"/>
          <p:cNvSpPr txBox="1"/>
          <p:nvPr/>
        </p:nvSpPr>
        <p:spPr>
          <a:xfrm>
            <a:off x="8398861" y="4478459"/>
            <a:ext cx="319408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dirty="0">
                <a:sym typeface="Wingdings" panose="05000000000000000000" pitchFamily="2" charset="2"/>
              </a:rPr>
              <a:t>Koldere klima i Nordatlanten …. </a:t>
            </a:r>
            <a:br>
              <a:rPr lang="da-DK" dirty="0">
                <a:sym typeface="Wingdings" panose="05000000000000000000" pitchFamily="2" charset="2"/>
              </a:rPr>
            </a:br>
            <a:r>
              <a:rPr lang="da-DK" dirty="0">
                <a:sym typeface="Wingdings" panose="05000000000000000000" pitchFamily="2" charset="2"/>
              </a:rPr>
              <a:t>En  ny istid  … som følge af </a:t>
            </a:r>
            <a:br>
              <a:rPr lang="da-DK" dirty="0">
                <a:sym typeface="Wingdings" panose="05000000000000000000" pitchFamily="2" charset="2"/>
              </a:rPr>
            </a:br>
            <a:r>
              <a:rPr lang="da-DK" dirty="0">
                <a:sym typeface="Wingdings" panose="05000000000000000000" pitchFamily="2" charset="2"/>
              </a:rPr>
              <a:t>global opvarmning  …!!!! ???</a:t>
            </a:r>
            <a:endParaRPr lang="da-DK" dirty="0"/>
          </a:p>
        </p:txBody>
      </p:sp>
      <p:pic>
        <p:nvPicPr>
          <p:cNvPr id="6146" name="Picture 2" descr="http://s3.thcdn.com/productimg/0/600/600/21/10818321-1371124327-445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526">
            <a:off x="8803905" y="519279"/>
            <a:ext cx="2923527" cy="38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DFBE7264-1E59-4D42-AA6E-963E0187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379A-75C5-41D6-9467-2D5159389097}" type="datetime1">
              <a:rPr lang="da-DK" smtClean="0"/>
              <a:t>10-11-2021</a:t>
            </a:fld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A6223DDF-A425-41DE-9E8F-21DEB312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© Otto Leholt | www.hf-kurset.dk/otto/georafi/</a:t>
            </a:r>
            <a:endParaRPr lang="da-DK" dirty="0"/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489E2CB7-DD02-4E23-979F-AECB7BBF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43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E508F-6493-4E8B-B587-016D60B5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Klimasystemet – simpel or not </a:t>
            </a:r>
            <a:r>
              <a:rPr lang="da-DK" i="1" u="sng" dirty="0"/>
              <a:t>so</a:t>
            </a:r>
            <a:r>
              <a:rPr lang="da-DK" dirty="0"/>
              <a:t> simpel!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D0F0130E-3223-46FA-8BA4-EE532808A006}"/>
              </a:ext>
            </a:extLst>
          </p:cNvPr>
          <p:cNvGrpSpPr/>
          <p:nvPr/>
        </p:nvGrpSpPr>
        <p:grpSpPr>
          <a:xfrm>
            <a:off x="1658213" y="2221630"/>
            <a:ext cx="2585965" cy="2212719"/>
            <a:chOff x="838200" y="1592365"/>
            <a:chExt cx="2585965" cy="2212719"/>
          </a:xfrm>
        </p:grpSpPr>
        <p:cxnSp>
          <p:nvCxnSpPr>
            <p:cNvPr id="4" name="Lige pilforbindelse 3">
              <a:extLst>
                <a:ext uri="{FF2B5EF4-FFF2-40B4-BE49-F238E27FC236}">
                  <a16:creationId xmlns:a16="http://schemas.microsoft.com/office/drawing/2014/main" id="{AA0A2EDC-07E3-4874-93DD-DC51A9B7C893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3805084"/>
              <a:ext cx="229829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Lige pilforbindelse 4">
              <a:extLst>
                <a:ext uri="{FF2B5EF4-FFF2-40B4-BE49-F238E27FC236}">
                  <a16:creationId xmlns:a16="http://schemas.microsoft.com/office/drawing/2014/main" id="{394DB553-6FC6-4E69-8598-BCC639DB5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200" y="1907458"/>
              <a:ext cx="0" cy="18976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660BEC27-1E77-46C5-9DB3-BFC25EC59D8F}"/>
                </a:ext>
              </a:extLst>
            </p:cNvPr>
            <p:cNvCxnSpPr/>
            <p:nvPr/>
          </p:nvCxnSpPr>
          <p:spPr>
            <a:xfrm flipV="1">
              <a:off x="1002890" y="2212258"/>
              <a:ext cx="1602658" cy="143551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30055579-8D6F-4E92-BA2E-71A7D7E1B511}"/>
                </a:ext>
              </a:extLst>
            </p:cNvPr>
            <p:cNvSpPr txBox="1"/>
            <p:nvPr/>
          </p:nvSpPr>
          <p:spPr>
            <a:xfrm>
              <a:off x="2848815" y="3357094"/>
              <a:ext cx="575350" cy="369332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CO2</a:t>
              </a:r>
            </a:p>
          </p:txBody>
        </p: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4D35DDA0-4A24-4EA4-A59A-2A99A31BCA04}"/>
                </a:ext>
              </a:extLst>
            </p:cNvPr>
            <p:cNvSpPr txBox="1"/>
            <p:nvPr/>
          </p:nvSpPr>
          <p:spPr>
            <a:xfrm>
              <a:off x="838200" y="1592365"/>
              <a:ext cx="386644" cy="369332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°C</a:t>
              </a:r>
            </a:p>
          </p:txBody>
        </p:sp>
      </p:grpSp>
      <p:sp>
        <p:nvSpPr>
          <p:cNvPr id="13" name="Tekstfelt 12">
            <a:extLst>
              <a:ext uri="{FF2B5EF4-FFF2-40B4-BE49-F238E27FC236}">
                <a16:creationId xmlns:a16="http://schemas.microsoft.com/office/drawing/2014/main" id="{8ED4CF2D-0051-45E4-BC2B-379E314D9FA0}"/>
              </a:ext>
            </a:extLst>
          </p:cNvPr>
          <p:cNvSpPr txBox="1"/>
          <p:nvPr/>
        </p:nvSpPr>
        <p:spPr>
          <a:xfrm>
            <a:off x="2044857" y="1215759"/>
            <a:ext cx="225940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Klimasystemet som </a:t>
            </a:r>
            <a:br>
              <a:rPr lang="da-DK" sz="2000" dirty="0"/>
            </a:br>
            <a:r>
              <a:rPr lang="da-DK" sz="2000" dirty="0"/>
              <a:t>et ‘</a:t>
            </a:r>
            <a:r>
              <a:rPr lang="da-DK" sz="2000" b="1" dirty="0"/>
              <a:t>lineært</a:t>
            </a:r>
            <a:r>
              <a:rPr lang="da-DK" sz="2000" dirty="0"/>
              <a:t> system’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875129E-92DC-43D6-BF03-D8C78251EA43}"/>
              </a:ext>
            </a:extLst>
          </p:cNvPr>
          <p:cNvSpPr txBox="1"/>
          <p:nvPr/>
        </p:nvSpPr>
        <p:spPr>
          <a:xfrm>
            <a:off x="884805" y="5257695"/>
            <a:ext cx="47241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Mere Co2 i atmosfæren -&gt; stigende temperatur</a:t>
            </a:r>
          </a:p>
        </p:txBody>
      </p:sp>
      <p:pic>
        <p:nvPicPr>
          <p:cNvPr id="15" name="Grafik 14" descr="Badge 1">
            <a:extLst>
              <a:ext uri="{FF2B5EF4-FFF2-40B4-BE49-F238E27FC236}">
                <a16:creationId xmlns:a16="http://schemas.microsoft.com/office/drawing/2014/main" id="{30FF8C7A-8615-465D-81CE-8386846DA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8979" y="1211075"/>
            <a:ext cx="683924" cy="683924"/>
          </a:xfrm>
          <a:prstGeom prst="rect">
            <a:avLst/>
          </a:prstGeom>
        </p:spPr>
      </p:pic>
      <p:pic>
        <p:nvPicPr>
          <p:cNvPr id="16" name="Grafik 15" descr="Badge">
            <a:extLst>
              <a:ext uri="{FF2B5EF4-FFF2-40B4-BE49-F238E27FC236}">
                <a16:creationId xmlns:a16="http://schemas.microsoft.com/office/drawing/2014/main" id="{30CA0156-77E3-4A26-819A-C49E1EAD4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27987" y="1281821"/>
            <a:ext cx="716824" cy="71682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DEE13CED-829E-488D-99BA-44C428E06360}"/>
              </a:ext>
            </a:extLst>
          </p:cNvPr>
          <p:cNvSpPr txBox="1"/>
          <p:nvPr/>
        </p:nvSpPr>
        <p:spPr>
          <a:xfrm>
            <a:off x="870306" y="5721966"/>
            <a:ext cx="473867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Reducer vi CO2 udslippet -&gt; falder temperaturen</a:t>
            </a:r>
          </a:p>
        </p:txBody>
      </p:sp>
      <p:pic>
        <p:nvPicPr>
          <p:cNvPr id="22" name="Grafik 21" descr="Smilende ansigt">
            <a:extLst>
              <a:ext uri="{FF2B5EF4-FFF2-40B4-BE49-F238E27FC236}">
                <a16:creationId xmlns:a16="http://schemas.microsoft.com/office/drawing/2014/main" id="{8F145ED2-C93E-43CA-8200-1397EF4FBB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643896" y="6091298"/>
            <a:ext cx="547539" cy="547539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0C43CB70-9C0B-4F39-901B-A21C0CB24BB7}"/>
              </a:ext>
            </a:extLst>
          </p:cNvPr>
          <p:cNvSpPr txBox="1"/>
          <p:nvPr/>
        </p:nvSpPr>
        <p:spPr>
          <a:xfrm>
            <a:off x="7507468" y="1215759"/>
            <a:ext cx="227748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Klimasystemet som </a:t>
            </a:r>
            <a:br>
              <a:rPr lang="da-DK" sz="2000" dirty="0"/>
            </a:br>
            <a:r>
              <a:rPr lang="da-DK" sz="2000" dirty="0"/>
              <a:t>et ‘</a:t>
            </a:r>
            <a:r>
              <a:rPr lang="da-DK" sz="2000" b="1" dirty="0"/>
              <a:t>kaotisk</a:t>
            </a:r>
            <a:r>
              <a:rPr lang="da-DK" sz="2000" dirty="0"/>
              <a:t> system’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39878BA-818D-41BA-82EE-E54F06C81EB4}"/>
              </a:ext>
            </a:extLst>
          </p:cNvPr>
          <p:cNvSpPr/>
          <p:nvPr/>
        </p:nvSpPr>
        <p:spPr>
          <a:xfrm>
            <a:off x="7758034" y="2896695"/>
            <a:ext cx="2143432" cy="873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Atmosfærens temperatur </a:t>
            </a:r>
            <a:endParaRPr lang="da-DK" dirty="0"/>
          </a:p>
        </p:txBody>
      </p:sp>
      <p:grpSp>
        <p:nvGrpSpPr>
          <p:cNvPr id="56" name="Gruppe 55">
            <a:extLst>
              <a:ext uri="{FF2B5EF4-FFF2-40B4-BE49-F238E27FC236}">
                <a16:creationId xmlns:a16="http://schemas.microsoft.com/office/drawing/2014/main" id="{87C8BC89-7DFE-4921-8506-0E9404A303D1}"/>
              </a:ext>
            </a:extLst>
          </p:cNvPr>
          <p:cNvGrpSpPr/>
          <p:nvPr/>
        </p:nvGrpSpPr>
        <p:grpSpPr>
          <a:xfrm>
            <a:off x="6969653" y="2499620"/>
            <a:ext cx="1097234" cy="613570"/>
            <a:chOff x="6969653" y="2499620"/>
            <a:chExt cx="1097234" cy="613570"/>
          </a:xfrm>
        </p:grpSpPr>
        <p:sp>
          <p:nvSpPr>
            <p:cNvPr id="28" name="Tekstfelt 27">
              <a:extLst>
                <a:ext uri="{FF2B5EF4-FFF2-40B4-BE49-F238E27FC236}">
                  <a16:creationId xmlns:a16="http://schemas.microsoft.com/office/drawing/2014/main" id="{C647A5B5-0983-4270-B6EA-8294D5BB07C3}"/>
                </a:ext>
              </a:extLst>
            </p:cNvPr>
            <p:cNvSpPr txBox="1"/>
            <p:nvPr/>
          </p:nvSpPr>
          <p:spPr>
            <a:xfrm>
              <a:off x="6969653" y="2499620"/>
              <a:ext cx="57535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CO2</a:t>
              </a:r>
            </a:p>
          </p:txBody>
        </p:sp>
        <p:cxnSp>
          <p:nvCxnSpPr>
            <p:cNvPr id="35" name="Lige pilforbindelse 34">
              <a:extLst>
                <a:ext uri="{FF2B5EF4-FFF2-40B4-BE49-F238E27FC236}">
                  <a16:creationId xmlns:a16="http://schemas.microsoft.com/office/drawing/2014/main" id="{488827BB-7656-435C-BCB7-9CEA61797166}"/>
                </a:ext>
              </a:extLst>
            </p:cNvPr>
            <p:cNvCxnSpPr>
              <a:cxnSpLocks/>
            </p:cNvCxnSpPr>
            <p:nvPr/>
          </p:nvCxnSpPr>
          <p:spPr>
            <a:xfrm>
              <a:off x="7580190" y="2693302"/>
              <a:ext cx="486697" cy="419888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6F678E3A-C87E-43E5-AA6C-0F84DB9B3BB0}"/>
              </a:ext>
            </a:extLst>
          </p:cNvPr>
          <p:cNvGrpSpPr/>
          <p:nvPr/>
        </p:nvGrpSpPr>
        <p:grpSpPr>
          <a:xfrm>
            <a:off x="7902319" y="2112936"/>
            <a:ext cx="1882631" cy="880561"/>
            <a:chOff x="7902319" y="2112936"/>
            <a:chExt cx="1882631" cy="880561"/>
          </a:xfrm>
        </p:grpSpPr>
        <p:sp>
          <p:nvSpPr>
            <p:cNvPr id="29" name="Tekstfelt 28">
              <a:extLst>
                <a:ext uri="{FF2B5EF4-FFF2-40B4-BE49-F238E27FC236}">
                  <a16:creationId xmlns:a16="http://schemas.microsoft.com/office/drawing/2014/main" id="{537905B7-B4A4-419D-B1A4-2CDD7E5B0C9B}"/>
                </a:ext>
              </a:extLst>
            </p:cNvPr>
            <p:cNvSpPr txBox="1"/>
            <p:nvPr/>
          </p:nvSpPr>
          <p:spPr>
            <a:xfrm>
              <a:off x="7902319" y="2112936"/>
              <a:ext cx="188263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Vanddamp / skyer</a:t>
              </a:r>
            </a:p>
          </p:txBody>
        </p:sp>
        <p:cxnSp>
          <p:nvCxnSpPr>
            <p:cNvPr id="36" name="Lige pilforbindelse 35">
              <a:extLst>
                <a:ext uri="{FF2B5EF4-FFF2-40B4-BE49-F238E27FC236}">
                  <a16:creationId xmlns:a16="http://schemas.microsoft.com/office/drawing/2014/main" id="{9420B664-BD8D-4C9C-AB38-809D3F72C802}"/>
                </a:ext>
              </a:extLst>
            </p:cNvPr>
            <p:cNvCxnSpPr>
              <a:cxnSpLocks/>
            </p:cNvCxnSpPr>
            <p:nvPr/>
          </p:nvCxnSpPr>
          <p:spPr>
            <a:xfrm>
              <a:off x="8843635" y="2513020"/>
              <a:ext cx="0" cy="480477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F1D40F39-7903-4A6C-B924-969A7AF5BD09}"/>
              </a:ext>
            </a:extLst>
          </p:cNvPr>
          <p:cNvGrpSpPr/>
          <p:nvPr/>
        </p:nvGrpSpPr>
        <p:grpSpPr>
          <a:xfrm>
            <a:off x="9620384" y="2533913"/>
            <a:ext cx="1232454" cy="606757"/>
            <a:chOff x="9620384" y="2533913"/>
            <a:chExt cx="1232454" cy="606757"/>
          </a:xfrm>
        </p:grpSpPr>
        <p:sp>
          <p:nvSpPr>
            <p:cNvPr id="30" name="Tekstfelt 29">
              <a:extLst>
                <a:ext uri="{FF2B5EF4-FFF2-40B4-BE49-F238E27FC236}">
                  <a16:creationId xmlns:a16="http://schemas.microsoft.com/office/drawing/2014/main" id="{33E3C85D-1B48-456C-9F61-93D9704E24D9}"/>
                </a:ext>
              </a:extLst>
            </p:cNvPr>
            <p:cNvSpPr txBox="1"/>
            <p:nvPr/>
          </p:nvSpPr>
          <p:spPr>
            <a:xfrm>
              <a:off x="9948423" y="2533913"/>
              <a:ext cx="90441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Albedo </a:t>
              </a:r>
            </a:p>
          </p:txBody>
        </p:sp>
        <p:cxnSp>
          <p:nvCxnSpPr>
            <p:cNvPr id="39" name="Lige pilforbindelse 38">
              <a:extLst>
                <a:ext uri="{FF2B5EF4-FFF2-40B4-BE49-F238E27FC236}">
                  <a16:creationId xmlns:a16="http://schemas.microsoft.com/office/drawing/2014/main" id="{C23AD72B-2185-4E90-AB2F-6F0C09EFC1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20384" y="2852485"/>
              <a:ext cx="392419" cy="288185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26CE5EC8-2A2F-4A11-9D36-734322056C1D}"/>
              </a:ext>
            </a:extLst>
          </p:cNvPr>
          <p:cNvGrpSpPr/>
          <p:nvPr/>
        </p:nvGrpSpPr>
        <p:grpSpPr>
          <a:xfrm>
            <a:off x="6889227" y="3565326"/>
            <a:ext cx="1452251" cy="847322"/>
            <a:chOff x="6889227" y="3565326"/>
            <a:chExt cx="1452251" cy="847322"/>
          </a:xfrm>
        </p:grpSpPr>
        <p:sp>
          <p:nvSpPr>
            <p:cNvPr id="33" name="Tekstfelt 32">
              <a:extLst>
                <a:ext uri="{FF2B5EF4-FFF2-40B4-BE49-F238E27FC236}">
                  <a16:creationId xmlns:a16="http://schemas.microsoft.com/office/drawing/2014/main" id="{03E785AD-6509-40A5-ADE7-FBD22EA3C205}"/>
                </a:ext>
              </a:extLst>
            </p:cNvPr>
            <p:cNvSpPr txBox="1"/>
            <p:nvPr/>
          </p:nvSpPr>
          <p:spPr>
            <a:xfrm>
              <a:off x="6889227" y="3766317"/>
              <a:ext cx="1362938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Oceanerne /</a:t>
              </a:r>
              <a:br>
                <a:rPr lang="da-DK" dirty="0"/>
              </a:br>
              <a:r>
                <a:rPr lang="da-DK" dirty="0"/>
                <a:t>havstrømme</a:t>
              </a:r>
            </a:p>
          </p:txBody>
        </p:sp>
        <p:cxnSp>
          <p:nvCxnSpPr>
            <p:cNvPr id="40" name="Lige pilforbindelse 39">
              <a:extLst>
                <a:ext uri="{FF2B5EF4-FFF2-40B4-BE49-F238E27FC236}">
                  <a16:creationId xmlns:a16="http://schemas.microsoft.com/office/drawing/2014/main" id="{9FD767E5-516C-401E-905E-BF887AF892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5684" y="3565326"/>
              <a:ext cx="435794" cy="243972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pe 58">
            <a:extLst>
              <a:ext uri="{FF2B5EF4-FFF2-40B4-BE49-F238E27FC236}">
                <a16:creationId xmlns:a16="http://schemas.microsoft.com/office/drawing/2014/main" id="{779D7894-22A6-4993-981E-872D6C997121}"/>
              </a:ext>
            </a:extLst>
          </p:cNvPr>
          <p:cNvGrpSpPr/>
          <p:nvPr/>
        </p:nvGrpSpPr>
        <p:grpSpPr>
          <a:xfrm>
            <a:off x="9194979" y="3514732"/>
            <a:ext cx="1651525" cy="877237"/>
            <a:chOff x="9194979" y="3514732"/>
            <a:chExt cx="1651525" cy="877237"/>
          </a:xfrm>
        </p:grpSpPr>
        <p:sp>
          <p:nvSpPr>
            <p:cNvPr id="31" name="Tekstfelt 30">
              <a:extLst>
                <a:ext uri="{FF2B5EF4-FFF2-40B4-BE49-F238E27FC236}">
                  <a16:creationId xmlns:a16="http://schemas.microsoft.com/office/drawing/2014/main" id="{22246924-53B3-4502-845B-0C9A74D8B21D}"/>
                </a:ext>
              </a:extLst>
            </p:cNvPr>
            <p:cNvSpPr txBox="1"/>
            <p:nvPr/>
          </p:nvSpPr>
          <p:spPr>
            <a:xfrm>
              <a:off x="9453495" y="3745638"/>
              <a:ext cx="1393009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Vegetation / </a:t>
              </a:r>
              <a:br>
                <a:rPr lang="da-DK" dirty="0"/>
              </a:br>
              <a:r>
                <a:rPr lang="da-DK" dirty="0"/>
                <a:t>fotosyntese</a:t>
              </a:r>
            </a:p>
          </p:txBody>
        </p:sp>
        <p:cxnSp>
          <p:nvCxnSpPr>
            <p:cNvPr id="41" name="Lige pilforbindelse 40">
              <a:extLst>
                <a:ext uri="{FF2B5EF4-FFF2-40B4-BE49-F238E27FC236}">
                  <a16:creationId xmlns:a16="http://schemas.microsoft.com/office/drawing/2014/main" id="{474886F4-3992-446E-8DCA-A257071C2B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94979" y="3514732"/>
              <a:ext cx="425405" cy="308437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kstfelt 53">
            <a:extLst>
              <a:ext uri="{FF2B5EF4-FFF2-40B4-BE49-F238E27FC236}">
                <a16:creationId xmlns:a16="http://schemas.microsoft.com/office/drawing/2014/main" id="{EE576A48-649F-4E3C-A0FF-04E055542713}"/>
              </a:ext>
            </a:extLst>
          </p:cNvPr>
          <p:cNvSpPr txBox="1"/>
          <p:nvPr/>
        </p:nvSpPr>
        <p:spPr>
          <a:xfrm>
            <a:off x="6854349" y="4690609"/>
            <a:ext cx="443788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Der er ikke kun </a:t>
            </a:r>
            <a:r>
              <a:rPr lang="da-DK" i="1" dirty="0">
                <a:solidFill>
                  <a:schemeClr val="bg1"/>
                </a:solidFill>
              </a:rPr>
              <a:t>én</a:t>
            </a:r>
            <a:r>
              <a:rPr lang="da-DK" dirty="0">
                <a:solidFill>
                  <a:schemeClr val="bg1"/>
                </a:solidFill>
              </a:rPr>
              <a:t> faktor (CO2), som påvirker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klimasystemet , men </a:t>
            </a:r>
            <a:r>
              <a:rPr lang="da-DK" i="1" u="sng" dirty="0">
                <a:solidFill>
                  <a:schemeClr val="bg1"/>
                </a:solidFill>
              </a:rPr>
              <a:t>mange</a:t>
            </a:r>
            <a:r>
              <a:rPr lang="da-DK" dirty="0">
                <a:solidFill>
                  <a:schemeClr val="bg1"/>
                </a:solidFill>
              </a:rPr>
              <a:t> faktorer!</a:t>
            </a:r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99626C39-DA30-41C2-91D1-47AC032C7968}"/>
              </a:ext>
            </a:extLst>
          </p:cNvPr>
          <p:cNvSpPr txBox="1"/>
          <p:nvPr/>
        </p:nvSpPr>
        <p:spPr>
          <a:xfrm>
            <a:off x="984230" y="4749690"/>
            <a:ext cx="412786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Klimasystemet er styret af </a:t>
            </a:r>
            <a:r>
              <a:rPr lang="da-DK" i="1" u="sng" dirty="0">
                <a:solidFill>
                  <a:schemeClr val="bg1"/>
                </a:solidFill>
              </a:rPr>
              <a:t>én</a:t>
            </a:r>
            <a:r>
              <a:rPr lang="da-DK" dirty="0">
                <a:solidFill>
                  <a:schemeClr val="bg1"/>
                </a:solidFill>
              </a:rPr>
              <a:t> faktor – CO2</a:t>
            </a:r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0DD7C1F0-F377-48A8-934F-796852F5A04D}"/>
              </a:ext>
            </a:extLst>
          </p:cNvPr>
          <p:cNvSpPr txBox="1"/>
          <p:nvPr/>
        </p:nvSpPr>
        <p:spPr>
          <a:xfrm>
            <a:off x="6188624" y="5481175"/>
            <a:ext cx="572951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Hermed er klimasystemets udvikling mindre forudsigeligt,</a:t>
            </a:r>
            <a:br>
              <a:rPr lang="da-DK" dirty="0"/>
            </a:br>
            <a:r>
              <a:rPr lang="da-DK" dirty="0"/>
              <a:t>og dermed mere kaotisk ….</a:t>
            </a:r>
            <a:br>
              <a:rPr lang="da-DK" dirty="0"/>
            </a:br>
            <a:r>
              <a:rPr lang="da-DK" dirty="0"/>
              <a:t>og desværre også sværere at forstå – endsige kontrollere </a:t>
            </a:r>
            <a:r>
              <a:rPr lang="da-DK" dirty="0">
                <a:sym typeface="Wingdings" panose="05000000000000000000" pitchFamily="2" charset="2"/>
              </a:rPr>
              <a:t> </a:t>
            </a:r>
            <a:endParaRPr lang="da-DK" dirty="0"/>
          </a:p>
        </p:txBody>
      </p:sp>
      <p:sp>
        <p:nvSpPr>
          <p:cNvPr id="62" name="Pladsholder til dato 61">
            <a:extLst>
              <a:ext uri="{FF2B5EF4-FFF2-40B4-BE49-F238E27FC236}">
                <a16:creationId xmlns:a16="http://schemas.microsoft.com/office/drawing/2014/main" id="{F4C00D5A-74CE-4F2F-91D2-D0FED7B3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4B24-024C-464B-9832-D32B1C8A238A}" type="datetime1">
              <a:rPr lang="da-DK" smtClean="0"/>
              <a:t>10-11-2021</a:t>
            </a:fld>
            <a:endParaRPr lang="da-DK"/>
          </a:p>
        </p:txBody>
      </p:sp>
      <p:sp>
        <p:nvSpPr>
          <p:cNvPr id="63" name="Pladsholder til sidefod 62">
            <a:extLst>
              <a:ext uri="{FF2B5EF4-FFF2-40B4-BE49-F238E27FC236}">
                <a16:creationId xmlns:a16="http://schemas.microsoft.com/office/drawing/2014/main" id="{CCB69067-2D5F-4656-917E-0231371B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64" name="Pladsholder til slidenummer 63">
            <a:extLst>
              <a:ext uri="{FF2B5EF4-FFF2-40B4-BE49-F238E27FC236}">
                <a16:creationId xmlns:a16="http://schemas.microsoft.com/office/drawing/2014/main" id="{641CD454-CC36-423F-B317-21A2CF28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65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4" grpId="0" animBg="1"/>
      <p:bldP spid="32" grpId="0" animBg="1"/>
      <p:bldP spid="54" grpId="0" animBg="1"/>
      <p:bldP spid="55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betyder feedback i klimasystemet?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3872123" y="5444339"/>
            <a:ext cx="4763292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Positiv eller negativ har altså intet at gøre med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om det er </a:t>
            </a:r>
            <a:r>
              <a:rPr lang="da-DK" i="1" u="sng" dirty="0">
                <a:solidFill>
                  <a:schemeClr val="bg1"/>
                </a:solidFill>
              </a:rPr>
              <a:t>godt eller skidt</a:t>
            </a:r>
            <a:r>
              <a:rPr lang="da-DK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da-DK" dirty="0">
                <a:solidFill>
                  <a:schemeClr val="bg1"/>
                </a:solidFill>
              </a:rPr>
              <a:t>Det handler alene om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hvorvidt processen forstærkes eller modvirkes</a:t>
            </a:r>
          </a:p>
        </p:txBody>
      </p:sp>
      <p:pic>
        <p:nvPicPr>
          <p:cNvPr id="5" name="Grafik 4" descr="Badge 1">
            <a:extLst>
              <a:ext uri="{FF2B5EF4-FFF2-40B4-BE49-F238E27FC236}">
                <a16:creationId xmlns:a16="http://schemas.microsoft.com/office/drawing/2014/main" id="{6C3C1698-27CC-4CA2-BF21-FDEE49EC0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8979" y="1211075"/>
            <a:ext cx="683924" cy="683924"/>
          </a:xfrm>
          <a:prstGeom prst="rect">
            <a:avLst/>
          </a:prstGeom>
        </p:spPr>
      </p:pic>
      <p:pic>
        <p:nvPicPr>
          <p:cNvPr id="6" name="Grafik 5" descr="Badge">
            <a:extLst>
              <a:ext uri="{FF2B5EF4-FFF2-40B4-BE49-F238E27FC236}">
                <a16:creationId xmlns:a16="http://schemas.microsoft.com/office/drawing/2014/main" id="{2251D642-49A7-4315-A0AF-803B83FCF4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87837" y="1186586"/>
            <a:ext cx="716824" cy="716824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383EEBEA-291C-4CD5-89E5-8A3D5228BA76}"/>
              </a:ext>
            </a:extLst>
          </p:cNvPr>
          <p:cNvSpPr txBox="1"/>
          <p:nvPr/>
        </p:nvSpPr>
        <p:spPr>
          <a:xfrm>
            <a:off x="1241653" y="2198223"/>
            <a:ext cx="437908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sz="1800" u="sng" dirty="0"/>
              <a:t>Positiv</a:t>
            </a:r>
            <a:r>
              <a:rPr lang="da-DK" sz="1800" dirty="0"/>
              <a:t> feedback betyder, at processen </a:t>
            </a:r>
            <a:br>
              <a:rPr lang="da-DK" sz="1800" dirty="0"/>
            </a:br>
            <a:r>
              <a:rPr lang="da-DK" sz="1800" dirty="0"/>
              <a:t>(i vores eksempel den globale  opvarmning) </a:t>
            </a:r>
            <a:br>
              <a:rPr lang="da-DK" sz="1800" dirty="0"/>
            </a:br>
            <a:r>
              <a:rPr lang="da-DK" sz="1800" b="1" dirty="0"/>
              <a:t>forstærkes / bliver selvforstærkende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B9027C4-250D-454D-A5F7-4A0A559AEAEB}"/>
              </a:ext>
            </a:extLst>
          </p:cNvPr>
          <p:cNvSpPr txBox="1"/>
          <p:nvPr/>
        </p:nvSpPr>
        <p:spPr>
          <a:xfrm>
            <a:off x="1978784" y="1341876"/>
            <a:ext cx="227555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Positiv feedback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59CDA58B-6DD2-47CA-8B64-BFD8CEA91879}"/>
              </a:ext>
            </a:extLst>
          </p:cNvPr>
          <p:cNvSpPr txBox="1"/>
          <p:nvPr/>
        </p:nvSpPr>
        <p:spPr>
          <a:xfrm>
            <a:off x="7807043" y="1304546"/>
            <a:ext cx="240617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Negativ feedback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B98981F-A345-4D2A-B7A0-E3C677A3B619}"/>
              </a:ext>
            </a:extLst>
          </p:cNvPr>
          <p:cNvSpPr txBox="1"/>
          <p:nvPr/>
        </p:nvSpPr>
        <p:spPr>
          <a:xfrm>
            <a:off x="7029206" y="2193915"/>
            <a:ext cx="437908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sz="1800" u="sng" dirty="0"/>
              <a:t>Negativ</a:t>
            </a:r>
            <a:r>
              <a:rPr lang="da-DK" sz="1800" dirty="0"/>
              <a:t> feedback betyder, at processen </a:t>
            </a:r>
            <a:br>
              <a:rPr lang="da-DK" sz="1800" dirty="0"/>
            </a:br>
            <a:r>
              <a:rPr lang="da-DK" sz="1800" dirty="0"/>
              <a:t>(i vores eksempel den globale  opvarmning) </a:t>
            </a:r>
            <a:br>
              <a:rPr lang="da-DK" sz="1800" dirty="0"/>
            </a:br>
            <a:r>
              <a:rPr lang="da-DK" sz="1800" b="1" dirty="0"/>
              <a:t>modvirkes / svækkes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DBB9D36-3B98-41B5-9A54-A80CA66358C7}"/>
              </a:ext>
            </a:extLst>
          </p:cNvPr>
          <p:cNvSpPr txBox="1"/>
          <p:nvPr/>
        </p:nvSpPr>
        <p:spPr>
          <a:xfrm>
            <a:off x="2519540" y="3314262"/>
            <a:ext cx="119404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Eksempel: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DBC363DB-624F-4BC3-9373-038E207838EA}"/>
              </a:ext>
            </a:extLst>
          </p:cNvPr>
          <p:cNvSpPr txBox="1"/>
          <p:nvPr/>
        </p:nvSpPr>
        <p:spPr>
          <a:xfrm>
            <a:off x="8390354" y="3314262"/>
            <a:ext cx="119404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Eksempel: 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6CB6C7C-D4FD-4C56-ADD0-C2695E91CD67}"/>
              </a:ext>
            </a:extLst>
          </p:cNvPr>
          <p:cNvSpPr txBox="1"/>
          <p:nvPr/>
        </p:nvSpPr>
        <p:spPr>
          <a:xfrm>
            <a:off x="1241652" y="3982864"/>
            <a:ext cx="4306563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600" dirty="0"/>
              <a:t>Når isen smelter , absorberes mere</a:t>
            </a:r>
            <a:br>
              <a:rPr lang="da-DK" sz="1600" dirty="0"/>
            </a:br>
            <a:r>
              <a:rPr lang="da-DK" sz="1600" dirty="0"/>
              <a:t>solstråling som omdannes til varme. Atmosfæren opvarmes og mere is smelter osv.</a:t>
            </a:r>
            <a:br>
              <a:rPr lang="da-DK" sz="1600" dirty="0"/>
            </a:br>
            <a:endParaRPr lang="da-DK" sz="16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2FEF6C7C-FFB7-4845-8971-51E0FB16AB07}"/>
              </a:ext>
            </a:extLst>
          </p:cNvPr>
          <p:cNvSpPr txBox="1"/>
          <p:nvPr/>
        </p:nvSpPr>
        <p:spPr>
          <a:xfrm>
            <a:off x="7261419" y="3982864"/>
            <a:ext cx="3842142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dirty="0"/>
              <a:t>I et varmere klima er der mere fordampning</a:t>
            </a:r>
            <a:br>
              <a:rPr lang="da-DK" sz="1600" dirty="0"/>
            </a:br>
            <a:r>
              <a:rPr lang="da-DK" sz="1600" dirty="0"/>
              <a:t>og skyerne har albedo-effekt </a:t>
            </a:r>
            <a:br>
              <a:rPr lang="da-DK" sz="1600" dirty="0"/>
            </a:br>
            <a:r>
              <a:rPr lang="da-DK" sz="1600" dirty="0"/>
              <a:t>(reflekterer solstrålingen) </a:t>
            </a:r>
            <a:br>
              <a:rPr lang="da-DK" sz="1600" dirty="0"/>
            </a:br>
            <a:r>
              <a:rPr lang="da-DK" sz="1600" dirty="0"/>
              <a:t>og reducerer opvarmningen</a:t>
            </a:r>
          </a:p>
        </p:txBody>
      </p:sp>
      <p:sp>
        <p:nvSpPr>
          <p:cNvPr id="20" name="Pladsholder til dato 19">
            <a:extLst>
              <a:ext uri="{FF2B5EF4-FFF2-40B4-BE49-F238E27FC236}">
                <a16:creationId xmlns:a16="http://schemas.microsoft.com/office/drawing/2014/main" id="{9FF836AC-F038-41FA-B124-1EC64D6B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1DAD-DB73-4A4D-BFA5-B36BA5DAF4A6}" type="datetime1">
              <a:rPr lang="da-DK" smtClean="0"/>
              <a:t>10-11-2021</a:t>
            </a:fld>
            <a:endParaRPr lang="da-DK"/>
          </a:p>
        </p:txBody>
      </p:sp>
      <p:sp>
        <p:nvSpPr>
          <p:cNvPr id="21" name="Pladsholder til sidefod 20">
            <a:extLst>
              <a:ext uri="{FF2B5EF4-FFF2-40B4-BE49-F238E27FC236}">
                <a16:creationId xmlns:a16="http://schemas.microsoft.com/office/drawing/2014/main" id="{C8BD2AB4-10CE-422D-B085-8EB07195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22" name="Pladsholder til slidenummer 21">
            <a:extLst>
              <a:ext uri="{FF2B5EF4-FFF2-40B4-BE49-F238E27FC236}">
                <a16:creationId xmlns:a16="http://schemas.microsoft.com/office/drawing/2014/main" id="{F5C5293D-0866-4B08-AD3B-73A419B9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515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rming in part of Antarctic peninsula may have hit new record high | CBC.ca">
            <a:extLst>
              <a:ext uri="{FF2B5EF4-FFF2-40B4-BE49-F238E27FC236}">
                <a16:creationId xmlns:a16="http://schemas.microsoft.com/office/drawing/2014/main" id="{96079FB1-E106-4D12-9AEF-9FC59A0D4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69310"/>
            <a:ext cx="9704388" cy="54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arming in part of Antarctic peninsula may have hit new record high | CBC.ca">
            <a:extLst>
              <a:ext uri="{FF2B5EF4-FFF2-40B4-BE49-F238E27FC236}">
                <a16:creationId xmlns:a16="http://schemas.microsoft.com/office/drawing/2014/main" id="{D2FEE082-914E-45AB-AE9A-6AF4A55AA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85850" y="-259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Feedback ved isafsmeltningen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4818727" y="1327069"/>
            <a:ext cx="536135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/>
              <a:t>Isen / sneens hvide farve har høj albedoeffekt</a:t>
            </a:r>
            <a:br>
              <a:rPr lang="da-DK" dirty="0"/>
            </a:br>
            <a:r>
              <a:rPr lang="da-DK" dirty="0"/>
              <a:t>dvs. at sollyset reflekteres og dermed ikke </a:t>
            </a:r>
            <a:br>
              <a:rPr lang="da-DK" dirty="0"/>
            </a:br>
            <a:r>
              <a:rPr lang="da-DK" dirty="0"/>
              <a:t>opvarmer jorden / atmosfæren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E44F6F8-693C-4B08-97EF-81877C020936}"/>
              </a:ext>
            </a:extLst>
          </p:cNvPr>
          <p:cNvSpPr txBox="1"/>
          <p:nvPr/>
        </p:nvSpPr>
        <p:spPr>
          <a:xfrm>
            <a:off x="8810886" y="4724790"/>
            <a:ext cx="279089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b="1" dirty="0"/>
              <a:t>Positiv feedback 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da processen (opvarmning) </a:t>
            </a:r>
            <a:br>
              <a:rPr lang="da-DK" dirty="0"/>
            </a:br>
            <a:r>
              <a:rPr lang="da-DK" dirty="0"/>
              <a:t>nu forstærkes</a:t>
            </a:r>
          </a:p>
        </p:txBody>
      </p:sp>
      <p:sp>
        <p:nvSpPr>
          <p:cNvPr id="8" name="Pil: højre 7">
            <a:extLst>
              <a:ext uri="{FF2B5EF4-FFF2-40B4-BE49-F238E27FC236}">
                <a16:creationId xmlns:a16="http://schemas.microsoft.com/office/drawing/2014/main" id="{9E799604-E1E4-45A0-8F19-73E8FABEF92F}"/>
              </a:ext>
            </a:extLst>
          </p:cNvPr>
          <p:cNvSpPr/>
          <p:nvPr/>
        </p:nvSpPr>
        <p:spPr>
          <a:xfrm rot="18832055">
            <a:off x="2796593" y="1205764"/>
            <a:ext cx="1795946" cy="10238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Albedo </a:t>
            </a:r>
          </a:p>
        </p:txBody>
      </p:sp>
      <p:sp>
        <p:nvSpPr>
          <p:cNvPr id="9" name="Pil: højre 8">
            <a:extLst>
              <a:ext uri="{FF2B5EF4-FFF2-40B4-BE49-F238E27FC236}">
                <a16:creationId xmlns:a16="http://schemas.microsoft.com/office/drawing/2014/main" id="{1BDBF7FC-1806-47B8-BDDD-4B122B31E8B6}"/>
              </a:ext>
            </a:extLst>
          </p:cNvPr>
          <p:cNvSpPr/>
          <p:nvPr/>
        </p:nvSpPr>
        <p:spPr>
          <a:xfrm rot="2705567">
            <a:off x="1194087" y="1388247"/>
            <a:ext cx="1795946" cy="10512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chemeClr val="tx1"/>
                </a:solidFill>
              </a:rPr>
              <a:t>Kortbølget indstråling</a:t>
            </a:r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2FF7852A-9056-4CDF-94E4-3C86065CBA9E}"/>
              </a:ext>
            </a:extLst>
          </p:cNvPr>
          <p:cNvSpPr/>
          <p:nvPr/>
        </p:nvSpPr>
        <p:spPr>
          <a:xfrm rot="2705567">
            <a:off x="4875633" y="4291653"/>
            <a:ext cx="1795946" cy="10512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chemeClr val="tx1"/>
                </a:solidFill>
              </a:rPr>
              <a:t>Kortbølget indstråling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E17ABA1-DC13-4E67-A5DB-044EC254CFB9}"/>
              </a:ext>
            </a:extLst>
          </p:cNvPr>
          <p:cNvSpPr txBox="1"/>
          <p:nvPr/>
        </p:nvSpPr>
        <p:spPr>
          <a:xfrm>
            <a:off x="4353279" y="5742234"/>
            <a:ext cx="4248534" cy="646331"/>
          </a:xfrm>
          <a:prstGeom prst="rect">
            <a:avLst/>
          </a:prstGeom>
          <a:solidFill>
            <a:srgbClr val="FFC000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Den mørke overflade absorberer solstråling</a:t>
            </a:r>
            <a:br>
              <a:rPr lang="da-DK" dirty="0"/>
            </a:br>
            <a:r>
              <a:rPr lang="da-DK" dirty="0"/>
              <a:t>og opvarmer jorden </a:t>
            </a:r>
          </a:p>
        </p:txBody>
      </p:sp>
      <p:sp>
        <p:nvSpPr>
          <p:cNvPr id="16" name="Pil: højre 15">
            <a:extLst>
              <a:ext uri="{FF2B5EF4-FFF2-40B4-BE49-F238E27FC236}">
                <a16:creationId xmlns:a16="http://schemas.microsoft.com/office/drawing/2014/main" id="{324AF5E7-1172-4061-9104-9788FE226299}"/>
              </a:ext>
            </a:extLst>
          </p:cNvPr>
          <p:cNvSpPr/>
          <p:nvPr/>
        </p:nvSpPr>
        <p:spPr>
          <a:xfrm rot="18832055">
            <a:off x="6461062" y="3760519"/>
            <a:ext cx="2008502" cy="14827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>
                <a:solidFill>
                  <a:schemeClr val="bg1"/>
                </a:solidFill>
              </a:rPr>
              <a:t>Langbølget</a:t>
            </a:r>
            <a:r>
              <a:rPr lang="da-DK" dirty="0">
                <a:solidFill>
                  <a:schemeClr val="bg1"/>
                </a:solidFill>
              </a:rPr>
              <a:t> varmestråling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9" name="Grafik 18" descr="Badge 1">
            <a:extLst>
              <a:ext uri="{FF2B5EF4-FFF2-40B4-BE49-F238E27FC236}">
                <a16:creationId xmlns:a16="http://schemas.microsoft.com/office/drawing/2014/main" id="{C6647703-B648-4BD9-8021-A1857AB9DF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1924" y="1074800"/>
            <a:ext cx="683924" cy="683924"/>
          </a:xfrm>
          <a:prstGeom prst="rect">
            <a:avLst/>
          </a:prstGeom>
        </p:spPr>
      </p:pic>
      <p:pic>
        <p:nvPicPr>
          <p:cNvPr id="21" name="Grafik 20" descr="Badge">
            <a:extLst>
              <a:ext uri="{FF2B5EF4-FFF2-40B4-BE49-F238E27FC236}">
                <a16:creationId xmlns:a16="http://schemas.microsoft.com/office/drawing/2014/main" id="{79065668-B67C-410D-B3A2-8AEFBADF4B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94867" y="3751817"/>
            <a:ext cx="716824" cy="716824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6841FF57-3FAD-488F-B08A-A53B43876093}"/>
              </a:ext>
            </a:extLst>
          </p:cNvPr>
          <p:cNvSpPr txBox="1"/>
          <p:nvPr/>
        </p:nvSpPr>
        <p:spPr>
          <a:xfrm>
            <a:off x="8360968" y="3709478"/>
            <a:ext cx="359386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Nu tilføres atmosfæren mere varme </a:t>
            </a:r>
          </a:p>
        </p:txBody>
      </p:sp>
      <p:sp>
        <p:nvSpPr>
          <p:cNvPr id="23" name="Pladsholder til dato 22">
            <a:extLst>
              <a:ext uri="{FF2B5EF4-FFF2-40B4-BE49-F238E27FC236}">
                <a16:creationId xmlns:a16="http://schemas.microsoft.com/office/drawing/2014/main" id="{FCC49260-1654-481E-87E5-DC5E187B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6169-A4F8-4B40-9C32-6AB1630AB65E}" type="datetime1">
              <a:rPr lang="da-DK" smtClean="0"/>
              <a:t>10-11-2021</a:t>
            </a:fld>
            <a:endParaRPr lang="da-DK"/>
          </a:p>
        </p:txBody>
      </p:sp>
      <p:sp>
        <p:nvSpPr>
          <p:cNvPr id="24" name="Pladsholder til sidefod 23">
            <a:extLst>
              <a:ext uri="{FF2B5EF4-FFF2-40B4-BE49-F238E27FC236}">
                <a16:creationId xmlns:a16="http://schemas.microsoft.com/office/drawing/2014/main" id="{E58AD007-A0A1-4360-917D-CA5A677C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© Otto Leholt | www.hf-kurset.dk/otto/georafi/</a:t>
            </a:r>
            <a:endParaRPr lang="da-DK" dirty="0"/>
          </a:p>
        </p:txBody>
      </p:sp>
      <p:sp>
        <p:nvSpPr>
          <p:cNvPr id="25" name="Pladsholder til slidenummer 24">
            <a:extLst>
              <a:ext uri="{FF2B5EF4-FFF2-40B4-BE49-F238E27FC236}">
                <a16:creationId xmlns:a16="http://schemas.microsoft.com/office/drawing/2014/main" id="{EC9AD164-1307-43EB-8501-493FB547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79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8" grpId="0" animBg="1"/>
      <p:bldP spid="9" grpId="0" animBg="1"/>
      <p:bldP spid="12" grpId="0" animBg="1"/>
      <p:bldP spid="14" grpId="0" animBg="1"/>
      <p:bldP spid="1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've been studying a glacier in Peru for 14 years – and it may reach the  point of no return in the next 30">
            <a:extLst>
              <a:ext uri="{FF2B5EF4-FFF2-40B4-BE49-F238E27FC236}">
                <a16:creationId xmlns:a16="http://schemas.microsoft.com/office/drawing/2014/main" id="{B8263D7A-1A84-45D9-BD52-974032A6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80" y="1049127"/>
            <a:ext cx="7184571" cy="538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Feedback fra permafrost / tundraen  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120531" y="2220989"/>
            <a:ext cx="337836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dirty="0"/>
              <a:t>I et varmere klima vil </a:t>
            </a:r>
            <a:br>
              <a:rPr lang="da-DK" dirty="0"/>
            </a:br>
            <a:r>
              <a:rPr lang="da-DK" dirty="0"/>
              <a:t>permafrosten i de </a:t>
            </a:r>
            <a:br>
              <a:rPr lang="da-DK" dirty="0"/>
            </a:br>
            <a:r>
              <a:rPr lang="da-DK" dirty="0"/>
              <a:t>arktiske områder (tundraen) tø op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779720" y="2218130"/>
            <a:ext cx="482575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Hermed frigøres metan (drivhusgas) </a:t>
            </a:r>
            <a:br>
              <a:rPr lang="da-DK" dirty="0"/>
            </a:br>
            <a:r>
              <a:rPr lang="da-DK" dirty="0"/>
              <a:t>fra biologiske nedbrydningsprocesser </a:t>
            </a:r>
            <a:br>
              <a:rPr lang="da-DK" dirty="0"/>
            </a:br>
            <a:r>
              <a:rPr lang="da-DK" dirty="0"/>
              <a:t>i jorden / sumpe </a:t>
            </a:r>
          </a:p>
        </p:txBody>
      </p:sp>
      <p:sp>
        <p:nvSpPr>
          <p:cNvPr id="7" name="Tekstfelt 6"/>
          <p:cNvSpPr txBox="1"/>
          <p:nvPr/>
        </p:nvSpPr>
        <p:spPr>
          <a:xfrm rot="21173357">
            <a:off x="4567727" y="1340983"/>
            <a:ext cx="3249736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Metan-bomben ….!!!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9152906" y="2220096"/>
            <a:ext cx="2377440" cy="6155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Positiv feedback</a:t>
            </a:r>
            <a:r>
              <a:rPr lang="da-DK" dirty="0"/>
              <a:t/>
            </a:r>
            <a:br>
              <a:rPr lang="da-DK" dirty="0"/>
            </a:br>
            <a:r>
              <a:rPr lang="da-DK" sz="1600" dirty="0"/>
              <a:t>Opvarmningen forstærkes</a:t>
            </a:r>
            <a:endParaRPr lang="da-DK" dirty="0"/>
          </a:p>
        </p:txBody>
      </p:sp>
      <p:sp>
        <p:nvSpPr>
          <p:cNvPr id="10" name="Pil: opadgående 9">
            <a:extLst>
              <a:ext uri="{FF2B5EF4-FFF2-40B4-BE49-F238E27FC236}">
                <a16:creationId xmlns:a16="http://schemas.microsoft.com/office/drawing/2014/main" id="{4BEF7A6A-4A81-489C-A2DA-048ECBA2A780}"/>
              </a:ext>
            </a:extLst>
          </p:cNvPr>
          <p:cNvSpPr/>
          <p:nvPr/>
        </p:nvSpPr>
        <p:spPr>
          <a:xfrm>
            <a:off x="4884537" y="3208478"/>
            <a:ext cx="1968137" cy="1069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Metan</a:t>
            </a:r>
          </a:p>
        </p:txBody>
      </p:sp>
      <p:sp>
        <p:nvSpPr>
          <p:cNvPr id="11" name="Nedadgående pil 4">
            <a:extLst>
              <a:ext uri="{FF2B5EF4-FFF2-40B4-BE49-F238E27FC236}">
                <a16:creationId xmlns:a16="http://schemas.microsoft.com/office/drawing/2014/main" id="{89B8AFCE-518E-4523-91E1-6B7401C75702}"/>
              </a:ext>
            </a:extLst>
          </p:cNvPr>
          <p:cNvSpPr/>
          <p:nvPr/>
        </p:nvSpPr>
        <p:spPr>
          <a:xfrm rot="16200000">
            <a:off x="8264239" y="2376415"/>
            <a:ext cx="799684" cy="606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Picture 2" descr="Skov / plantevækst og globalopvarmning">
            <a:extLst>
              <a:ext uri="{FF2B5EF4-FFF2-40B4-BE49-F238E27FC236}">
                <a16:creationId xmlns:a16="http://schemas.microsoft.com/office/drawing/2014/main" id="{922481D2-D4E4-4629-AF4E-6299112EB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0" y="5146766"/>
            <a:ext cx="3162416" cy="17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felt 8"/>
          <p:cNvSpPr txBox="1"/>
          <p:nvPr/>
        </p:nvSpPr>
        <p:spPr>
          <a:xfrm rot="363886">
            <a:off x="7631150" y="3916457"/>
            <a:ext cx="4087193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/>
              <a:t>Men – hvad så når plantevæksten </a:t>
            </a:r>
            <a:br>
              <a:rPr lang="da-DK" dirty="0"/>
            </a:br>
            <a:r>
              <a:rPr lang="da-DK" dirty="0"/>
              <a:t>nu breder sig i de tidligere tundra-</a:t>
            </a:r>
            <a:br>
              <a:rPr lang="da-DK" dirty="0"/>
            </a:br>
            <a:r>
              <a:rPr lang="da-DK" dirty="0"/>
              <a:t>områder  </a:t>
            </a:r>
            <a:br>
              <a:rPr lang="da-DK" dirty="0"/>
            </a:br>
            <a:r>
              <a:rPr lang="da-DK" dirty="0"/>
              <a:t>(fra Polart-&gt;  tempereret  klima) ?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Vil plantevæksten optage  mere</a:t>
            </a:r>
            <a:br>
              <a:rPr lang="da-DK" dirty="0"/>
            </a:br>
            <a:r>
              <a:rPr lang="da-DK" dirty="0"/>
              <a:t>CO2  fra luften … ?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Hvad bliver netto-resultatet af dette ?</a:t>
            </a:r>
          </a:p>
        </p:txBody>
      </p:sp>
      <p:sp>
        <p:nvSpPr>
          <p:cNvPr id="5" name="Nedadgående pil 4"/>
          <p:cNvSpPr/>
          <p:nvPr/>
        </p:nvSpPr>
        <p:spPr>
          <a:xfrm rot="16200000">
            <a:off x="3365864" y="2322190"/>
            <a:ext cx="653143" cy="6792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dato 11">
            <a:extLst>
              <a:ext uri="{FF2B5EF4-FFF2-40B4-BE49-F238E27FC236}">
                <a16:creationId xmlns:a16="http://schemas.microsoft.com/office/drawing/2014/main" id="{6CEC006F-FB03-41D6-8606-00C7FB438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8839-BBDC-4B1C-B29B-5D9DD5173D73}" type="datetime1">
              <a:rPr lang="da-DK" smtClean="0"/>
              <a:t>10-11-2021</a:t>
            </a:fld>
            <a:endParaRPr lang="da-DK"/>
          </a:p>
        </p:txBody>
      </p:sp>
      <p:sp>
        <p:nvSpPr>
          <p:cNvPr id="14" name="Pladsholder til sidefod 13">
            <a:extLst>
              <a:ext uri="{FF2B5EF4-FFF2-40B4-BE49-F238E27FC236}">
                <a16:creationId xmlns:a16="http://schemas.microsoft.com/office/drawing/2014/main" id="{EC002E47-A9DB-4763-847F-D97A297D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C0FB48A4-6AF7-4B63-AEDC-F82CCC0E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948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s, mer de glace, klima forandring, klimabeskyttelse, kold, hav, landskab,  varme, natur, ocean, kyst | Pikist">
            <a:extLst>
              <a:ext uri="{FF2B5EF4-FFF2-40B4-BE49-F238E27FC236}">
                <a16:creationId xmlns:a16="http://schemas.microsoft.com/office/drawing/2014/main" id="{2A3C589B-A168-4CE9-A1EE-1CE20081A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15" y="2080325"/>
            <a:ext cx="5296597" cy="343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/>
              <a:t>Feedback fra oceanerne </a:t>
            </a:r>
          </a:p>
        </p:txBody>
      </p:sp>
      <p:sp>
        <p:nvSpPr>
          <p:cNvPr id="15" name="Nedadgående pil 14"/>
          <p:cNvSpPr/>
          <p:nvPr/>
        </p:nvSpPr>
        <p:spPr>
          <a:xfrm>
            <a:off x="7758729" y="3025520"/>
            <a:ext cx="2384561" cy="15597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sz="3200" dirty="0"/>
              <a:t>CO2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93D0C67-B461-42E4-8384-2E6DB53367AF}"/>
              </a:ext>
            </a:extLst>
          </p:cNvPr>
          <p:cNvSpPr txBox="1"/>
          <p:nvPr/>
        </p:nvSpPr>
        <p:spPr>
          <a:xfrm>
            <a:off x="7348513" y="4769274"/>
            <a:ext cx="3596947" cy="646331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Koldt ocean – </a:t>
            </a:r>
            <a:r>
              <a:rPr lang="da-DK" u="sng" dirty="0">
                <a:solidFill>
                  <a:schemeClr val="bg1"/>
                </a:solidFill>
              </a:rPr>
              <a:t>optager mere CO2 </a:t>
            </a:r>
            <a:r>
              <a:rPr lang="da-DK" dirty="0">
                <a:solidFill>
                  <a:schemeClr val="bg1"/>
                </a:solidFill>
              </a:rPr>
              <a:t>fra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atmosfæren end det varme ocean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53ED672-92FC-4E81-8E10-84FF703E38EF}"/>
              </a:ext>
            </a:extLst>
          </p:cNvPr>
          <p:cNvSpPr txBox="1"/>
          <p:nvPr/>
        </p:nvSpPr>
        <p:spPr>
          <a:xfrm>
            <a:off x="7841564" y="2296775"/>
            <a:ext cx="26108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u="sng" dirty="0"/>
              <a:t>Mindre</a:t>
            </a:r>
            <a:r>
              <a:rPr lang="da-DK" dirty="0"/>
              <a:t> CO2 i atmosfæren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6B9CFFD-6533-491A-9E82-1ABD61BA7F09}"/>
              </a:ext>
            </a:extLst>
          </p:cNvPr>
          <p:cNvSpPr txBox="1"/>
          <p:nvPr/>
        </p:nvSpPr>
        <p:spPr>
          <a:xfrm>
            <a:off x="2530951" y="949993"/>
            <a:ext cx="7496348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Havets evne til at optage CO2 fra atmosfæren afhænger af havtemperaturen</a:t>
            </a:r>
          </a:p>
        </p:txBody>
      </p:sp>
      <p:pic>
        <p:nvPicPr>
          <p:cNvPr id="14" name="Grafik 13" descr="Badge">
            <a:extLst>
              <a:ext uri="{FF2B5EF4-FFF2-40B4-BE49-F238E27FC236}">
                <a16:creationId xmlns:a16="http://schemas.microsoft.com/office/drawing/2014/main" id="{BBFEBC19-A070-48BE-B67C-4223485E2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22013" y="1398184"/>
            <a:ext cx="716824" cy="716824"/>
          </a:xfrm>
          <a:prstGeom prst="rect">
            <a:avLst/>
          </a:prstGeom>
        </p:spPr>
      </p:pic>
      <p:pic>
        <p:nvPicPr>
          <p:cNvPr id="16" name="Picture 2" descr="Oceanerne og globalopvarmning">
            <a:extLst>
              <a:ext uri="{FF2B5EF4-FFF2-40B4-BE49-F238E27FC236}">
                <a16:creationId xmlns:a16="http://schemas.microsoft.com/office/drawing/2014/main" id="{AB497DAA-D531-4984-93E8-8B49A22D7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33" y="2110555"/>
            <a:ext cx="5092653" cy="340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9CF4FDB6-84AB-4EA1-A356-731D43DAFA59}"/>
              </a:ext>
            </a:extLst>
          </p:cNvPr>
          <p:cNvSpPr txBox="1"/>
          <p:nvPr/>
        </p:nvSpPr>
        <p:spPr>
          <a:xfrm>
            <a:off x="1472049" y="4764658"/>
            <a:ext cx="3769173" cy="646331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Et varmt ocean – </a:t>
            </a:r>
            <a:r>
              <a:rPr lang="da-DK" b="1" u="sng" dirty="0">
                <a:solidFill>
                  <a:schemeClr val="bg1"/>
                </a:solidFill>
              </a:rPr>
              <a:t>optager mindre CO2 </a:t>
            </a:r>
            <a:r>
              <a:rPr lang="da-DK" dirty="0">
                <a:solidFill>
                  <a:schemeClr val="bg1"/>
                </a:solidFill>
              </a:rPr>
              <a:t/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end et koldt ocean 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4FCB702D-CC81-4AD2-A1B4-62E6BBDE7F9F}"/>
              </a:ext>
            </a:extLst>
          </p:cNvPr>
          <p:cNvSpPr txBox="1"/>
          <p:nvPr/>
        </p:nvSpPr>
        <p:spPr>
          <a:xfrm>
            <a:off x="1248474" y="2296775"/>
            <a:ext cx="4096827" cy="369332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Dermed ophobes </a:t>
            </a:r>
            <a:r>
              <a:rPr lang="da-DK" b="1" dirty="0"/>
              <a:t>mere CO2 </a:t>
            </a:r>
            <a:r>
              <a:rPr lang="da-DK" dirty="0"/>
              <a:t>i atmosfæren</a:t>
            </a:r>
          </a:p>
        </p:txBody>
      </p:sp>
      <p:sp>
        <p:nvSpPr>
          <p:cNvPr id="19" name="Nedadgående pil 14">
            <a:extLst>
              <a:ext uri="{FF2B5EF4-FFF2-40B4-BE49-F238E27FC236}">
                <a16:creationId xmlns:a16="http://schemas.microsoft.com/office/drawing/2014/main" id="{E843C2BE-7311-41D0-BC5C-DC98E93E62C7}"/>
              </a:ext>
            </a:extLst>
          </p:cNvPr>
          <p:cNvSpPr/>
          <p:nvPr/>
        </p:nvSpPr>
        <p:spPr>
          <a:xfrm>
            <a:off x="2801785" y="3055750"/>
            <a:ext cx="1180280" cy="15597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CO2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177DEC37-6E97-468E-97FD-5F0F11C69D40}"/>
              </a:ext>
            </a:extLst>
          </p:cNvPr>
          <p:cNvSpPr txBox="1"/>
          <p:nvPr/>
        </p:nvSpPr>
        <p:spPr>
          <a:xfrm>
            <a:off x="1083135" y="5704869"/>
            <a:ext cx="442749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b="1" dirty="0"/>
              <a:t>Positiv feedback </a:t>
            </a:r>
            <a:r>
              <a:rPr lang="da-DK" dirty="0"/>
              <a:t>– </a:t>
            </a:r>
            <a:br>
              <a:rPr lang="da-DK" dirty="0"/>
            </a:br>
            <a:r>
              <a:rPr lang="da-DK" dirty="0"/>
              <a:t>da opvarmningen nu bliver  selvforstærkende</a:t>
            </a:r>
          </a:p>
        </p:txBody>
      </p:sp>
      <p:pic>
        <p:nvPicPr>
          <p:cNvPr id="21" name="Grafik 20" descr="Badge 1">
            <a:extLst>
              <a:ext uri="{FF2B5EF4-FFF2-40B4-BE49-F238E27FC236}">
                <a16:creationId xmlns:a16="http://schemas.microsoft.com/office/drawing/2014/main" id="{83F51360-D5D9-4134-AE2D-ACE00E1F3A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6365" y="1448144"/>
            <a:ext cx="683924" cy="68392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98F94C5-9159-4856-8F8B-73E88A68791C}"/>
              </a:ext>
            </a:extLst>
          </p:cNvPr>
          <p:cNvSpPr txBox="1"/>
          <p:nvPr/>
        </p:nvSpPr>
        <p:spPr>
          <a:xfrm>
            <a:off x="1469958" y="1592088"/>
            <a:ext cx="325339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I et varmere klima sker følgende: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F4E4D66-B8C9-46F1-8B27-37988CBEC2B1}"/>
              </a:ext>
            </a:extLst>
          </p:cNvPr>
          <p:cNvSpPr txBox="1"/>
          <p:nvPr/>
        </p:nvSpPr>
        <p:spPr>
          <a:xfrm>
            <a:off x="7038837" y="1579601"/>
            <a:ext cx="479971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Under istiderne / i det arktiske hav sker følgende: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575F50E-54F8-4F18-AF88-D0EA965C305C}"/>
              </a:ext>
            </a:extLst>
          </p:cNvPr>
          <p:cNvSpPr txBox="1"/>
          <p:nvPr/>
        </p:nvSpPr>
        <p:spPr>
          <a:xfrm>
            <a:off x="7869783" y="5700876"/>
            <a:ext cx="255441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b="1" dirty="0"/>
              <a:t>Negativ feedback </a:t>
            </a:r>
            <a:r>
              <a:rPr lang="da-DK" dirty="0"/>
              <a:t>– </a:t>
            </a:r>
            <a:br>
              <a:rPr lang="da-DK" dirty="0"/>
            </a:br>
            <a:r>
              <a:rPr lang="da-DK" dirty="0"/>
              <a:t>modvirker opvarmningen</a:t>
            </a:r>
          </a:p>
        </p:txBody>
      </p:sp>
      <p:sp>
        <p:nvSpPr>
          <p:cNvPr id="23" name="Pladsholder til dato 22">
            <a:extLst>
              <a:ext uri="{FF2B5EF4-FFF2-40B4-BE49-F238E27FC236}">
                <a16:creationId xmlns:a16="http://schemas.microsoft.com/office/drawing/2014/main" id="{EBD36B26-BEAA-4DE0-A91B-811E859FF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4F08-2E81-4053-B358-A0D73E158A88}" type="datetime1">
              <a:rPr lang="da-DK" smtClean="0"/>
              <a:t>10-11-2021</a:t>
            </a:fld>
            <a:endParaRPr lang="da-DK"/>
          </a:p>
        </p:txBody>
      </p:sp>
      <p:sp>
        <p:nvSpPr>
          <p:cNvPr id="25" name="Pladsholder til sidefod 24">
            <a:extLst>
              <a:ext uri="{FF2B5EF4-FFF2-40B4-BE49-F238E27FC236}">
                <a16:creationId xmlns:a16="http://schemas.microsoft.com/office/drawing/2014/main" id="{2C91B786-86D4-4843-B0CA-6B0D85B1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26" name="Pladsholder til slidenummer 25">
            <a:extLst>
              <a:ext uri="{FF2B5EF4-FFF2-40B4-BE49-F238E27FC236}">
                <a16:creationId xmlns:a16="http://schemas.microsoft.com/office/drawing/2014/main" id="{097A985A-6C93-44BF-BD19-690BB1E9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93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8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4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kov / plantevækst og globalopvarmning">
            <a:extLst>
              <a:ext uri="{FF2B5EF4-FFF2-40B4-BE49-F238E27FC236}">
                <a16:creationId xmlns:a16="http://schemas.microsoft.com/office/drawing/2014/main" id="{396C3B1C-BE7E-4863-8CBC-5823B85E0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4" y="2120359"/>
            <a:ext cx="7162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Feedback fra plantevæksten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2753033" y="1203717"/>
            <a:ext cx="6017342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Varmere klima-&gt; længere vækstperiode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  <a:sym typeface="Wingdings" panose="05000000000000000000" pitchFamily="2" charset="2"/>
              </a:rPr>
              <a:t> øget plantevækst og fotosyntese 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6" name="Nedadgående pil 15"/>
          <p:cNvSpPr/>
          <p:nvPr/>
        </p:nvSpPr>
        <p:spPr>
          <a:xfrm>
            <a:off x="4814647" y="2208139"/>
            <a:ext cx="1894114" cy="135539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sz="2800" dirty="0"/>
              <a:t>CO2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5644767-A9FD-4B51-9C6A-C54617F8AA8E}"/>
              </a:ext>
            </a:extLst>
          </p:cNvPr>
          <p:cNvSpPr txBox="1"/>
          <p:nvPr/>
        </p:nvSpPr>
        <p:spPr>
          <a:xfrm>
            <a:off x="1504335" y="4906172"/>
            <a:ext cx="870154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Negativ feedback </a:t>
            </a:r>
            <a:r>
              <a:rPr lang="da-DK" dirty="0"/>
              <a:t>– da øget temperatur -&gt; </a:t>
            </a:r>
            <a:br>
              <a:rPr lang="da-DK" dirty="0"/>
            </a:br>
            <a:r>
              <a:rPr lang="da-DK" dirty="0"/>
              <a:t>længere vækstperiode + udbredelse af løvfældende skov i arktiske egne</a:t>
            </a:r>
            <a:br>
              <a:rPr lang="da-DK" dirty="0"/>
            </a:br>
            <a:r>
              <a:rPr lang="da-DK" dirty="0"/>
              <a:t>-&gt; </a:t>
            </a:r>
            <a:r>
              <a:rPr lang="da-DK" b="1" dirty="0"/>
              <a:t>større optag af CO2 fra atmosfæren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BD772D-FDD5-42B8-87F4-C6A3CC8C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DF16-6B7C-46ED-B21D-25AEDFD07C73}" type="datetime1">
              <a:rPr lang="da-DK" smtClean="0"/>
              <a:t>10-11-2021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85E9D9-C8FE-42C8-B6C3-92DD8E6B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Otto Leholt | www.hf-kurset.dk/otto/georafi/</a:t>
            </a: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F31A644-6090-4B6E-A864-B7269B52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62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end din sky - 6 skytyper, der er gode at kende | Samvirke">
            <a:extLst>
              <a:ext uri="{FF2B5EF4-FFF2-40B4-BE49-F238E27FC236}">
                <a16:creationId xmlns:a16="http://schemas.microsoft.com/office/drawing/2014/main" id="{BABA0BCE-142B-4E3B-94FD-BDD77EABA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28" y="2488780"/>
            <a:ext cx="7382704" cy="41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29025" y="-33655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Feedback fra skyerne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2972654" y="940817"/>
            <a:ext cx="5891046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I et varmere  klima-&gt; Større fordampning -&gt; Flere skyer !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3746164" y="1516370"/>
            <a:ext cx="4699671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Men skyerne giver både </a:t>
            </a:r>
            <a:r>
              <a:rPr lang="da-DK" u="sng" dirty="0"/>
              <a:t>positiv-</a:t>
            </a:r>
            <a:r>
              <a:rPr lang="da-DK" dirty="0"/>
              <a:t> og </a:t>
            </a:r>
            <a:r>
              <a:rPr lang="da-DK" u="sng" dirty="0"/>
              <a:t>negativ</a:t>
            </a:r>
            <a:r>
              <a:rPr lang="da-DK" dirty="0"/>
              <a:t> feedback i forhold til opvarmningen!</a:t>
            </a:r>
          </a:p>
        </p:txBody>
      </p:sp>
      <p:sp>
        <p:nvSpPr>
          <p:cNvPr id="6" name="Nedadgående pil 5"/>
          <p:cNvSpPr/>
          <p:nvPr/>
        </p:nvSpPr>
        <p:spPr>
          <a:xfrm rot="19630725">
            <a:off x="3081720" y="2594998"/>
            <a:ext cx="495812" cy="1224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Nedadgående pil 6"/>
          <p:cNvSpPr/>
          <p:nvPr/>
        </p:nvSpPr>
        <p:spPr>
          <a:xfrm rot="13118100">
            <a:off x="4173661" y="2628326"/>
            <a:ext cx="209725" cy="1224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Højrepil 8"/>
          <p:cNvSpPr/>
          <p:nvPr/>
        </p:nvSpPr>
        <p:spPr>
          <a:xfrm rot="16200000">
            <a:off x="7369665" y="4557628"/>
            <a:ext cx="414470" cy="8365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Højrepil 9"/>
          <p:cNvSpPr/>
          <p:nvPr/>
        </p:nvSpPr>
        <p:spPr>
          <a:xfrm rot="5400000">
            <a:off x="8462112" y="4633262"/>
            <a:ext cx="376342" cy="7233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/>
          <p:cNvSpPr txBox="1"/>
          <p:nvPr/>
        </p:nvSpPr>
        <p:spPr>
          <a:xfrm>
            <a:off x="7158641" y="4327356"/>
            <a:ext cx="175483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Positiv feedback 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2798771" y="4388606"/>
            <a:ext cx="185403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Negativ feedback 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4340049" y="5641860"/>
            <a:ext cx="3210751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dirty="0"/>
              <a:t>Hvad vil netto-resultatet blive?</a:t>
            </a:r>
            <a:br>
              <a:rPr lang="da-DK" dirty="0"/>
            </a:br>
            <a:r>
              <a:rPr lang="da-DK" dirty="0"/>
              <a:t>Hvilken effekt vil være stærkest?</a:t>
            </a:r>
          </a:p>
          <a:p>
            <a:pPr algn="ctr"/>
            <a:r>
              <a:rPr lang="da-DK" dirty="0"/>
              <a:t>Eller vil det ene måske opveje </a:t>
            </a:r>
            <a:br>
              <a:rPr lang="da-DK" dirty="0"/>
            </a:br>
            <a:r>
              <a:rPr lang="da-DK" dirty="0"/>
              <a:t>det andet ..?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6D5BE7C1-67DD-42FD-BBBA-9DB18D4BE408}"/>
              </a:ext>
            </a:extLst>
          </p:cNvPr>
          <p:cNvSpPr txBox="1"/>
          <p:nvPr/>
        </p:nvSpPr>
        <p:spPr>
          <a:xfrm>
            <a:off x="2734940" y="3784399"/>
            <a:ext cx="198169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Øget albedo effekt 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D2475765-A593-47B3-99F2-A1D7638A4435}"/>
              </a:ext>
            </a:extLst>
          </p:cNvPr>
          <p:cNvSpPr txBox="1"/>
          <p:nvPr/>
        </p:nvSpPr>
        <p:spPr>
          <a:xfrm>
            <a:off x="7035083" y="3794984"/>
            <a:ext cx="197688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Øget drivhuseffekt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465E4F6-8AC8-441B-A3B1-22227759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C6D-FABD-43F0-92D8-1C824B1C1C63}" type="datetime1">
              <a:rPr lang="da-DK" smtClean="0"/>
              <a:t>10-11-2021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E30F6AF-9991-4865-8433-F5A56715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© Otto Leholt | www.hf-kurset.dk/otto/georafi/</a:t>
            </a:r>
            <a:endParaRPr lang="da-DK" dirty="0"/>
          </a:p>
        </p:txBody>
      </p:sp>
      <p:sp>
        <p:nvSpPr>
          <p:cNvPr id="14" name="Pladsholder til slidenummer 13">
            <a:extLst>
              <a:ext uri="{FF2B5EF4-FFF2-40B4-BE49-F238E27FC236}">
                <a16:creationId xmlns:a16="http://schemas.microsoft.com/office/drawing/2014/main" id="{FFC5685C-8E37-42C4-8B37-435EBFCA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2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3175">
          <a:solidFill>
            <a:schemeClr val="bg1">
              <a:lumMod val="85000"/>
            </a:schemeClr>
          </a:solidFill>
        </a:ln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1185</Words>
  <Application>Microsoft Office PowerPoint</Application>
  <PresentationFormat>Widescreen</PresentationFormat>
  <Paragraphs>195</Paragraphs>
  <Slides>21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Office-tema</vt:lpstr>
      <vt:lpstr>Brugerdefineret design</vt:lpstr>
      <vt:lpstr>Global opvarmning – 2. del  </vt:lpstr>
      <vt:lpstr>Klimasystemets kompleksitet</vt:lpstr>
      <vt:lpstr>Klimasystemet – simpel or not so simpel!</vt:lpstr>
      <vt:lpstr>Hvad betyder feedback i klimasystemet?</vt:lpstr>
      <vt:lpstr>Feedback ved isafsmeltningen</vt:lpstr>
      <vt:lpstr>Feedback fra permafrost / tundraen  </vt:lpstr>
      <vt:lpstr>Feedback fra oceanerne </vt:lpstr>
      <vt:lpstr>Feedback fra plantevæksten</vt:lpstr>
      <vt:lpstr>Feedback fra skyerne</vt:lpstr>
      <vt:lpstr>Forvirret ….</vt:lpstr>
      <vt:lpstr>Strålingsbalancen og global opvarmning</vt:lpstr>
      <vt:lpstr>PowerPoint-præsentation</vt:lpstr>
      <vt:lpstr>Positiv feedback fra isafsmeltning #1  </vt:lpstr>
      <vt:lpstr>Negativ feedback – fra skyerne # 2</vt:lpstr>
      <vt:lpstr>Positiv feedback- fra skyerne : # 3</vt:lpstr>
      <vt:lpstr>PowerPoint-præsentation</vt:lpstr>
      <vt:lpstr>Konsekvenserne  af global opvarmning!</vt:lpstr>
      <vt:lpstr>1) Forskydning af klima- og plantebælter</vt:lpstr>
      <vt:lpstr>Oceanernes betydning for klimaet ….</vt:lpstr>
      <vt:lpstr>”Grønlandspumpen” (1) </vt:lpstr>
      <vt:lpstr>Grønlandspumpen (2)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opvarmning – 2. del  </dc:title>
  <dc:creator>otto leholt</dc:creator>
  <cp:lastModifiedBy>Otto Leholt</cp:lastModifiedBy>
  <cp:revision>13</cp:revision>
  <dcterms:created xsi:type="dcterms:W3CDTF">2020-11-05T05:35:12Z</dcterms:created>
  <dcterms:modified xsi:type="dcterms:W3CDTF">2021-11-10T08:53:21Z</dcterms:modified>
</cp:coreProperties>
</file>