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68" r:id="rId3"/>
    <p:sldId id="269" r:id="rId4"/>
    <p:sldId id="270" r:id="rId5"/>
    <p:sldId id="308" r:id="rId6"/>
    <p:sldId id="402" r:id="rId7"/>
    <p:sldId id="265" r:id="rId8"/>
    <p:sldId id="266" r:id="rId9"/>
    <p:sldId id="267" r:id="rId10"/>
    <p:sldId id="258" r:id="rId11"/>
    <p:sldId id="259" r:id="rId12"/>
    <p:sldId id="257" r:id="rId13"/>
    <p:sldId id="260" r:id="rId14"/>
    <p:sldId id="354" r:id="rId15"/>
    <p:sldId id="318" r:id="rId16"/>
    <p:sldId id="404" r:id="rId17"/>
    <p:sldId id="322" r:id="rId18"/>
    <p:sldId id="323" r:id="rId19"/>
    <p:sldId id="319" r:id="rId20"/>
    <p:sldId id="320" r:id="rId21"/>
    <p:sldId id="352" r:id="rId22"/>
    <p:sldId id="409" r:id="rId23"/>
    <p:sldId id="355" r:id="rId24"/>
    <p:sldId id="321" r:id="rId25"/>
    <p:sldId id="324" r:id="rId26"/>
    <p:sldId id="401" r:id="rId27"/>
    <p:sldId id="385" r:id="rId28"/>
    <p:sldId id="406" r:id="rId29"/>
    <p:sldId id="387" r:id="rId30"/>
    <p:sldId id="390" r:id="rId31"/>
    <p:sldId id="391" r:id="rId32"/>
    <p:sldId id="403" r:id="rId33"/>
    <p:sldId id="392" r:id="rId34"/>
    <p:sldId id="405" r:id="rId35"/>
    <p:sldId id="393" r:id="rId36"/>
    <p:sldId id="263" r:id="rId37"/>
    <p:sldId id="264" r:id="rId38"/>
    <p:sldId id="407" r:id="rId39"/>
    <p:sldId id="396" r:id="rId40"/>
    <p:sldId id="397" r:id="rId41"/>
    <p:sldId id="379" r:id="rId42"/>
    <p:sldId id="408" r:id="rId43"/>
    <p:sldId id="399" r:id="rId44"/>
  </p:sldIdLst>
  <p:sldSz cx="12192000" cy="6858000"/>
  <p:notesSz cx="6858000" cy="9144000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Standardsektion" id="{0B064D6F-C863-465D-AC2E-A9D984B73A03}">
          <p14:sldIdLst>
            <p14:sldId id="256"/>
            <p14:sldId id="268"/>
            <p14:sldId id="269"/>
            <p14:sldId id="270"/>
            <p14:sldId id="308"/>
            <p14:sldId id="402"/>
          </p14:sldIdLst>
        </p14:section>
        <p14:section name="Solhøjde og breddegrad" id="{F8ACC04D-55E1-404D-83D4-F234D9766749}">
          <p14:sldIdLst>
            <p14:sldId id="265"/>
            <p14:sldId id="266"/>
            <p14:sldId id="267"/>
          </p14:sldIdLst>
        </p14:section>
        <p14:section name="Lufttryk" id="{6AB4C905-0449-4CDF-B40E-CF7C7F910F9F}">
          <p14:sldIdLst>
            <p14:sldId id="258"/>
            <p14:sldId id="259"/>
            <p14:sldId id="257"/>
            <p14:sldId id="260"/>
            <p14:sldId id="354"/>
            <p14:sldId id="318"/>
          </p14:sldIdLst>
        </p14:section>
        <p14:section name="Globale vindsystem" id="{9386F31B-7F04-4468-9263-7A98C2B20426}">
          <p14:sldIdLst>
            <p14:sldId id="404"/>
            <p14:sldId id="322"/>
            <p14:sldId id="323"/>
            <p14:sldId id="319"/>
            <p14:sldId id="320"/>
            <p14:sldId id="352"/>
            <p14:sldId id="409"/>
            <p14:sldId id="355"/>
            <p14:sldId id="321"/>
            <p14:sldId id="324"/>
            <p14:sldId id="401"/>
            <p14:sldId id="385"/>
            <p14:sldId id="406"/>
            <p14:sldId id="387"/>
            <p14:sldId id="390"/>
            <p14:sldId id="391"/>
          </p14:sldIdLst>
        </p14:section>
        <p14:section name="Monsunregn" id="{420ABDE8-B5D7-41A8-953E-5421247979D0}">
          <p14:sldIdLst>
            <p14:sldId id="403"/>
            <p14:sldId id="392"/>
            <p14:sldId id="405"/>
            <p14:sldId id="393"/>
            <p14:sldId id="263"/>
            <p14:sldId id="264"/>
            <p14:sldId id="407"/>
          </p14:sldIdLst>
        </p14:section>
        <p14:section name="Klima- plantebælter" id="{BFEFF247-3EE6-4116-95A0-92A3CB7EDFB3}">
          <p14:sldIdLst>
            <p14:sldId id="396"/>
            <p14:sldId id="397"/>
            <p14:sldId id="379"/>
            <p14:sldId id="408"/>
            <p14:sldId id="3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5B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3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21EE2-34C1-4DDF-A8E3-2EEEA551F856}" type="datetimeFigureOut">
              <a:rPr lang="da-DK" smtClean="0"/>
              <a:t>03-10-2022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17397-80BD-42B4-AB77-CE04A7FE319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09983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17397-80BD-42B4-AB77-CE04A7FE319A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48689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17397-80BD-42B4-AB77-CE04A7FE319A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0314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0772D-468B-4F78-A3DA-2F6C303BF091}" type="datetimeFigureOut">
              <a:rPr lang="da-DK"/>
              <a:pPr>
                <a:defRPr/>
              </a:pPr>
              <a:t>03-10-2022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558C8-F153-45EE-A371-721357CEACCC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8665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34002-A529-4BB9-A0FB-66350BD66661}" type="datetimeFigureOut">
              <a:rPr lang="da-DK"/>
              <a:pPr>
                <a:defRPr/>
              </a:pPr>
              <a:t>03-10-2022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D6CA0-2113-4E9D-A4F2-72F5D0B588E1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29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FB02D-1857-440D-95E1-9F72105289C2}" type="datetimeFigureOut">
              <a:rPr lang="da-DK"/>
              <a:pPr>
                <a:defRPr/>
              </a:pPr>
              <a:t>03-10-2022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53BDD-FE5C-496A-A5E3-786D02B69454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599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AE173-7008-439B-A645-4C09872ECF4E}" type="datetimeFigureOut">
              <a:rPr lang="da-DK"/>
              <a:pPr>
                <a:defRPr/>
              </a:pPr>
              <a:t>03-10-2022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2B5FF-A606-4CA2-B4BC-EE9E30802391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849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4592D-1D76-422E-B7F9-D9561F0959BB}" type="datetimeFigureOut">
              <a:rPr lang="da-DK"/>
              <a:pPr>
                <a:defRPr/>
              </a:pPr>
              <a:t>03-10-2022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20EC0-246A-4861-9E9A-5B660D852782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7844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F8FC3-B0D0-4BB9-B5DD-D268C18ED5D7}" type="datetimeFigureOut">
              <a:rPr lang="da-DK"/>
              <a:pPr>
                <a:defRPr/>
              </a:pPr>
              <a:t>03-10-2022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F4577-25FC-44AB-9803-4C7008E85D41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121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8BF68-1EFC-4022-9A46-E9DCFF2ABCC0}" type="datetimeFigureOut">
              <a:rPr lang="da-DK"/>
              <a:pPr>
                <a:defRPr/>
              </a:pPr>
              <a:t>03-10-2022</a:t>
            </a:fld>
            <a:endParaRPr lang="da-DK"/>
          </a:p>
        </p:txBody>
      </p:sp>
      <p:sp>
        <p:nvSpPr>
          <p:cNvPr id="8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8C2B5-7384-4ED7-A588-2EF1E643A3B9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3679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9F91F-41DD-4136-8488-E5DAD0FD2F24}" type="datetimeFigureOut">
              <a:rPr lang="da-DK"/>
              <a:pPr>
                <a:defRPr/>
              </a:pPr>
              <a:t>03-10-2022</a:t>
            </a:fld>
            <a:endParaRPr lang="da-DK"/>
          </a:p>
        </p:txBody>
      </p:sp>
      <p:sp>
        <p:nvSpPr>
          <p:cNvPr id="4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5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7B1C8-75A4-42BE-9CDB-2900869EEA3E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  <p:pic>
        <p:nvPicPr>
          <p:cNvPr id="7" name="Grafik 6" descr="Hjem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8264C26-AC16-4500-A704-FF5FA6DCB2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82400" y="92075"/>
            <a:ext cx="486835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3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94C17-15E9-49DB-B2ED-A3942950249F}" type="datetimeFigureOut">
              <a:rPr lang="da-DK"/>
              <a:pPr>
                <a:defRPr/>
              </a:pPr>
              <a:t>03-10-2022</a:t>
            </a:fld>
            <a:endParaRPr lang="da-DK"/>
          </a:p>
        </p:txBody>
      </p:sp>
      <p:sp>
        <p:nvSpPr>
          <p:cNvPr id="3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4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0FBAD-8A45-4A8B-B1F5-E3BA747095B3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6842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A42D4-3242-428F-8413-7368F12F082E}" type="datetimeFigureOut">
              <a:rPr lang="da-DK"/>
              <a:pPr>
                <a:defRPr/>
              </a:pPr>
              <a:t>03-10-2022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DD6FC-206F-499A-99B4-E4230031CE79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9830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15F4A-E699-41E2-9978-E47994AD2E15}" type="datetimeFigureOut">
              <a:rPr lang="da-DK"/>
              <a:pPr>
                <a:defRPr/>
              </a:pPr>
              <a:t>03-10-2022</a:t>
            </a:fld>
            <a:endParaRPr lang="da-DK"/>
          </a:p>
        </p:txBody>
      </p:sp>
      <p:sp>
        <p:nvSpPr>
          <p:cNvPr id="6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E5A097-7DDF-4CB0-9888-063C635CF236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9630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dsholder til titel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i master</a:t>
            </a:r>
          </a:p>
        </p:txBody>
      </p:sp>
      <p:sp>
        <p:nvSpPr>
          <p:cNvPr id="1027" name="Pladsholder til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/>
              <a:t>Klik for at redigere i master</a:t>
            </a:r>
          </a:p>
          <a:p>
            <a:pPr lvl="1"/>
            <a:r>
              <a:rPr lang="da-DK" altLang="da-DK"/>
              <a:t>Andet niveau</a:t>
            </a:r>
          </a:p>
          <a:p>
            <a:pPr lvl="2"/>
            <a:r>
              <a:rPr lang="da-DK" altLang="da-DK"/>
              <a:t>Tredje niveau</a:t>
            </a:r>
          </a:p>
          <a:p>
            <a:pPr lvl="3"/>
            <a:r>
              <a:rPr lang="da-DK" altLang="da-DK"/>
              <a:t>Fjerde niveau</a:t>
            </a:r>
          </a:p>
          <a:p>
            <a:pPr lvl="4"/>
            <a:r>
              <a:rPr lang="da-DK" alt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F77B31-01EE-4B7C-B80A-27424709130C}" type="datetimeFigureOut">
              <a:rPr lang="da-DK"/>
              <a:pPr>
                <a:defRPr/>
              </a:pPr>
              <a:t>03-10-2022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ED5B24-6A44-4D63-9455-8D93D384AB41}" type="slidenum">
              <a:rPr lang="da-DK"/>
              <a:pPr>
                <a:defRPr/>
              </a:pPr>
              <a:t>‹nr.›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3" Type="http://schemas.openxmlformats.org/officeDocument/2006/relationships/slide" Target="slide10.xml"/><Relationship Id="rId7" Type="http://schemas.openxmlformats.org/officeDocument/2006/relationships/slide" Target="slide2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32.xml"/><Relationship Id="rId5" Type="http://schemas.openxmlformats.org/officeDocument/2006/relationships/slide" Target="slide16.xml"/><Relationship Id="rId4" Type="http://schemas.openxmlformats.org/officeDocument/2006/relationships/slide" Target="slide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dShqcBUatwQ?feature=oembed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61.sv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sv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sidder, bord, dækket, sne&#10;&#10;Automatisk genereret beskrivelse">
            <a:extLst>
              <a:ext uri="{FF2B5EF4-FFF2-40B4-BE49-F238E27FC236}">
                <a16:creationId xmlns:a16="http://schemas.microsoft.com/office/drawing/2014/main" id="{CA4853CD-565C-4262-8F21-303DC3238D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2" r="-1" b="5594"/>
          <a:stretch/>
        </p:blipFill>
        <p:spPr>
          <a:xfrm>
            <a:off x="5395390" y="1030424"/>
            <a:ext cx="5272611" cy="47971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27992" y="204048"/>
            <a:ext cx="6137275" cy="1470025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a-DK" sz="6000" dirty="0">
                <a:solidFill>
                  <a:schemeClr val="bg1">
                    <a:lumMod val="95000"/>
                  </a:schemeClr>
                </a:solidFill>
              </a:rPr>
              <a:t>Klimatologi</a:t>
            </a:r>
            <a:endParaRPr lang="da-DK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a-DK" sz="2000" dirty="0"/>
              <a:t>otto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694D3579-D506-479A-BF92-A8C84416BCC2}"/>
              </a:ext>
            </a:extLst>
          </p:cNvPr>
          <p:cNvSpPr txBox="1"/>
          <p:nvPr/>
        </p:nvSpPr>
        <p:spPr>
          <a:xfrm>
            <a:off x="2130784" y="1943105"/>
            <a:ext cx="1393908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da-DK" dirty="0"/>
              <a:t>Atmosfæren</a:t>
            </a:r>
            <a:r>
              <a:rPr lang="da-DK" dirty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</p:txBody>
      </p:sp>
      <p:sp>
        <p:nvSpPr>
          <p:cNvPr id="7" name="Tekstfelt 6">
            <a:hlinkClick r:id="rId3" action="ppaction://hlinksldjump"/>
            <a:extLst>
              <a:ext uri="{FF2B5EF4-FFF2-40B4-BE49-F238E27FC236}">
                <a16:creationId xmlns:a16="http://schemas.microsoft.com/office/drawing/2014/main" id="{CD6CB8DF-B09C-45C3-8C4C-35EAF6E695E3}"/>
              </a:ext>
            </a:extLst>
          </p:cNvPr>
          <p:cNvSpPr txBox="1"/>
          <p:nvPr/>
        </p:nvSpPr>
        <p:spPr>
          <a:xfrm>
            <a:off x="2130784" y="2965019"/>
            <a:ext cx="1945533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da-DK" dirty="0"/>
              <a:t>Lufttryk –termiske </a:t>
            </a:r>
            <a:endParaRPr lang="da-DK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9" name="Tekstfelt 8">
            <a:hlinkClick r:id="rId4" action="ppaction://hlinksldjump"/>
            <a:extLst>
              <a:ext uri="{FF2B5EF4-FFF2-40B4-BE49-F238E27FC236}">
                <a16:creationId xmlns:a16="http://schemas.microsoft.com/office/drawing/2014/main" id="{A15EE121-E22F-4F65-9FC4-C1949EA0B695}"/>
              </a:ext>
            </a:extLst>
          </p:cNvPr>
          <p:cNvSpPr txBox="1"/>
          <p:nvPr/>
        </p:nvSpPr>
        <p:spPr>
          <a:xfrm>
            <a:off x="2130784" y="2454062"/>
            <a:ext cx="25200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da-DK" dirty="0"/>
              <a:t>Solhøjde og opvarmning</a:t>
            </a:r>
            <a:endParaRPr lang="da-DK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1" name="Tekstfelt 10">
            <a:hlinkClick r:id="rId5" action="ppaction://hlinksldjump"/>
            <a:extLst>
              <a:ext uri="{FF2B5EF4-FFF2-40B4-BE49-F238E27FC236}">
                <a16:creationId xmlns:a16="http://schemas.microsoft.com/office/drawing/2014/main" id="{DFD50895-A2A1-4D3D-B4EE-B4F2FA9092A4}"/>
              </a:ext>
            </a:extLst>
          </p:cNvPr>
          <p:cNvSpPr txBox="1"/>
          <p:nvPr/>
        </p:nvSpPr>
        <p:spPr>
          <a:xfrm>
            <a:off x="2130784" y="3475976"/>
            <a:ext cx="200875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da-DK" dirty="0"/>
              <a:t>Globale </a:t>
            </a:r>
            <a:r>
              <a:rPr lang="da-DK" dirty="0" err="1"/>
              <a:t>vindsystem</a:t>
            </a:r>
            <a:endParaRPr lang="da-DK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kstfelt 12">
            <a:hlinkClick r:id="rId6" action="ppaction://hlinksldjump"/>
            <a:extLst>
              <a:ext uri="{FF2B5EF4-FFF2-40B4-BE49-F238E27FC236}">
                <a16:creationId xmlns:a16="http://schemas.microsoft.com/office/drawing/2014/main" id="{CC2635BB-C08F-4DC4-B2E4-901F0BC35AA0}"/>
              </a:ext>
            </a:extLst>
          </p:cNvPr>
          <p:cNvSpPr txBox="1"/>
          <p:nvPr/>
        </p:nvSpPr>
        <p:spPr>
          <a:xfrm>
            <a:off x="2130784" y="4497890"/>
            <a:ext cx="237270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da-DK" dirty="0"/>
              <a:t>Monsunregn i </a:t>
            </a:r>
            <a:r>
              <a:rPr lang="da-DK" dirty="0" err="1"/>
              <a:t>SØ.Asien</a:t>
            </a:r>
            <a:endParaRPr lang="da-DK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kstfelt 14">
            <a:hlinkClick r:id="rId7" action="ppaction://hlinksldjump"/>
            <a:extLst>
              <a:ext uri="{FF2B5EF4-FFF2-40B4-BE49-F238E27FC236}">
                <a16:creationId xmlns:a16="http://schemas.microsoft.com/office/drawing/2014/main" id="{A3413D12-0C43-4C76-95FD-CBE0AB979E3B}"/>
              </a:ext>
            </a:extLst>
          </p:cNvPr>
          <p:cNvSpPr txBox="1"/>
          <p:nvPr/>
        </p:nvSpPr>
        <p:spPr>
          <a:xfrm>
            <a:off x="2130784" y="3986933"/>
            <a:ext cx="1830181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da-DK" dirty="0"/>
              <a:t>Nedbørsdannelse</a:t>
            </a:r>
            <a:endParaRPr lang="da-DK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Tekstfelt 16">
            <a:hlinkClick r:id="rId8" action="ppaction://hlinksldjump"/>
            <a:extLst>
              <a:ext uri="{FF2B5EF4-FFF2-40B4-BE49-F238E27FC236}">
                <a16:creationId xmlns:a16="http://schemas.microsoft.com/office/drawing/2014/main" id="{051B4CB1-AF4F-499E-B417-EDA41D4D84C0}"/>
              </a:ext>
            </a:extLst>
          </p:cNvPr>
          <p:cNvSpPr txBox="1"/>
          <p:nvPr/>
        </p:nvSpPr>
        <p:spPr>
          <a:xfrm>
            <a:off x="2130784" y="5015914"/>
            <a:ext cx="25200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da-DK" dirty="0"/>
              <a:t>Klima-og plantebælter</a:t>
            </a:r>
            <a:endParaRPr lang="da-DK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/>
              <a:t>Lufttrykket 1</a:t>
            </a:r>
          </a:p>
        </p:txBody>
      </p:sp>
      <p:cxnSp>
        <p:nvCxnSpPr>
          <p:cNvPr id="5" name="Lige forbindelse 4"/>
          <p:cNvCxnSpPr>
            <a:cxnSpLocks/>
          </p:cNvCxnSpPr>
          <p:nvPr/>
        </p:nvCxnSpPr>
        <p:spPr>
          <a:xfrm>
            <a:off x="2135560" y="5661025"/>
            <a:ext cx="7129090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ktangel 5"/>
          <p:cNvSpPr/>
          <p:nvPr/>
        </p:nvSpPr>
        <p:spPr>
          <a:xfrm>
            <a:off x="3575720" y="1268760"/>
            <a:ext cx="864096" cy="4320480"/>
          </a:xfrm>
          <a:prstGeom prst="rect">
            <a:avLst/>
          </a:prstGeom>
          <a:gradFill>
            <a:gsLst>
              <a:gs pos="0">
                <a:srgbClr val="5E9EFF">
                  <a:lumMod val="3000"/>
                </a:srgbClr>
              </a:gs>
              <a:gs pos="22000">
                <a:srgbClr val="85C2FF">
                  <a:alpha val="76000"/>
                  <a:lumMod val="88000"/>
                </a:srgbClr>
              </a:gs>
              <a:gs pos="62000">
                <a:srgbClr val="C4D6EB"/>
              </a:gs>
              <a:gs pos="100000">
                <a:srgbClr val="FFEBFA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8" name="Tekstboks 7"/>
          <p:cNvSpPr txBox="1">
            <a:spLocks noChangeArrowheads="1"/>
          </p:cNvSpPr>
          <p:nvPr/>
        </p:nvSpPr>
        <p:spPr bwMode="auto">
          <a:xfrm>
            <a:off x="4008439" y="6038850"/>
            <a:ext cx="411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/>
              <a:t>Normal tryk ved jordoverfladen 1013 hPa</a:t>
            </a:r>
          </a:p>
        </p:txBody>
      </p:sp>
      <p:cxnSp>
        <p:nvCxnSpPr>
          <p:cNvPr id="10" name="Lige pilforbindelse 9"/>
          <p:cNvCxnSpPr/>
          <p:nvPr/>
        </p:nvCxnSpPr>
        <p:spPr>
          <a:xfrm flipV="1">
            <a:off x="1919288" y="981075"/>
            <a:ext cx="0" cy="46101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5" name="Tekstboks 11"/>
          <p:cNvSpPr txBox="1">
            <a:spLocks noChangeArrowheads="1"/>
          </p:cNvSpPr>
          <p:nvPr/>
        </p:nvSpPr>
        <p:spPr bwMode="auto">
          <a:xfrm>
            <a:off x="3472075" y="5219908"/>
            <a:ext cx="10517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dirty="0">
                <a:solidFill>
                  <a:schemeClr val="bg1"/>
                </a:solidFill>
              </a:rPr>
              <a:t>1013 hPa</a:t>
            </a:r>
          </a:p>
        </p:txBody>
      </p:sp>
      <p:cxnSp>
        <p:nvCxnSpPr>
          <p:cNvPr id="17" name="Lige forbindelse 16"/>
          <p:cNvCxnSpPr/>
          <p:nvPr/>
        </p:nvCxnSpPr>
        <p:spPr>
          <a:xfrm>
            <a:off x="2208214" y="2430463"/>
            <a:ext cx="7488237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kstboks 2"/>
          <p:cNvSpPr txBox="1">
            <a:spLocks noChangeArrowheads="1"/>
          </p:cNvSpPr>
          <p:nvPr/>
        </p:nvSpPr>
        <p:spPr bwMode="auto">
          <a:xfrm>
            <a:off x="4782127" y="1739498"/>
            <a:ext cx="51847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b="1" dirty="0"/>
              <a:t>Definition</a:t>
            </a:r>
            <a:r>
              <a:rPr lang="da-DK" altLang="da-DK" dirty="0"/>
              <a:t>: lufttrykket = </a:t>
            </a:r>
            <a:br>
              <a:rPr lang="da-DK" altLang="da-DK" dirty="0"/>
            </a:br>
            <a:r>
              <a:rPr lang="da-DK" altLang="da-DK" dirty="0"/>
              <a:t>trykket af en luftsøjle over </a:t>
            </a:r>
            <a:r>
              <a:rPr lang="da-DK" altLang="da-DK" u="sng" dirty="0"/>
              <a:t>et givent sted</a:t>
            </a:r>
            <a:endParaRPr lang="da-DK" altLang="da-DK" dirty="0"/>
          </a:p>
        </p:txBody>
      </p:sp>
      <p:sp>
        <p:nvSpPr>
          <p:cNvPr id="4" name="Tekstboks 3"/>
          <p:cNvSpPr txBox="1">
            <a:spLocks noChangeArrowheads="1"/>
          </p:cNvSpPr>
          <p:nvPr/>
        </p:nvSpPr>
        <p:spPr bwMode="auto">
          <a:xfrm>
            <a:off x="2007581" y="2061531"/>
            <a:ext cx="760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dirty="0"/>
              <a:t>10 km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41F4CE0C-485F-472E-B80D-5AFC3EE6EA6E}"/>
              </a:ext>
            </a:extLst>
          </p:cNvPr>
          <p:cNvSpPr txBox="1"/>
          <p:nvPr/>
        </p:nvSpPr>
        <p:spPr>
          <a:xfrm>
            <a:off x="4655841" y="5013177"/>
            <a:ext cx="5071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altLang="da-DK" dirty="0"/>
              <a:t>Normaltrykket ved jordoverfladen = </a:t>
            </a:r>
            <a:br>
              <a:rPr lang="da-DK" altLang="da-DK" dirty="0"/>
            </a:br>
            <a:r>
              <a:rPr lang="da-DK" altLang="da-DK" dirty="0"/>
              <a:t>1 atmosfæres tryk = vægten af en vandsøjle på 10 m</a:t>
            </a:r>
            <a:endParaRPr lang="da-DK" dirty="0"/>
          </a:p>
        </p:txBody>
      </p:sp>
      <p:pic>
        <p:nvPicPr>
          <p:cNvPr id="9" name="Grafik 8" descr="Mand">
            <a:extLst>
              <a:ext uri="{FF2B5EF4-FFF2-40B4-BE49-F238E27FC236}">
                <a16:creationId xmlns:a16="http://schemas.microsoft.com/office/drawing/2014/main" id="{B8EA2ED3-BB44-42C0-A519-05BC54857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45296" y="4710733"/>
            <a:ext cx="914400" cy="914400"/>
          </a:xfrm>
          <a:prstGeom prst="rect">
            <a:avLst/>
          </a:prstGeom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C1F5649E-ACC0-4A4A-A090-9F7891DE4947}"/>
              </a:ext>
            </a:extLst>
          </p:cNvPr>
          <p:cNvGrpSpPr/>
          <p:nvPr/>
        </p:nvGrpSpPr>
        <p:grpSpPr>
          <a:xfrm>
            <a:off x="2577299" y="2060575"/>
            <a:ext cx="1897194" cy="971866"/>
            <a:chOff x="1053299" y="2060575"/>
            <a:chExt cx="1897194" cy="971866"/>
          </a:xfrm>
        </p:grpSpPr>
        <p:sp>
          <p:nvSpPr>
            <p:cNvPr id="13" name="Tekstboks 12"/>
            <p:cNvSpPr txBox="1">
              <a:spLocks noChangeArrowheads="1"/>
            </p:cNvSpPr>
            <p:nvPr/>
          </p:nvSpPr>
          <p:spPr bwMode="auto">
            <a:xfrm>
              <a:off x="2017043" y="2060575"/>
              <a:ext cx="93345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da-DK" altLang="da-DK" dirty="0"/>
                <a:t>250 hPa</a:t>
              </a:r>
            </a:p>
          </p:txBody>
        </p:sp>
        <p:pic>
          <p:nvPicPr>
            <p:cNvPr id="12" name="Grafik 11" descr="Fly">
              <a:extLst>
                <a:ext uri="{FF2B5EF4-FFF2-40B4-BE49-F238E27FC236}">
                  <a16:creationId xmlns:a16="http://schemas.microsoft.com/office/drawing/2014/main" id="{23CB80CB-0491-4C0C-8BFF-2E583652E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5400000">
              <a:off x="1053299" y="2118041"/>
              <a:ext cx="914400" cy="914400"/>
            </a:xfrm>
            <a:prstGeom prst="rect">
              <a:avLst/>
            </a:prstGeom>
          </p:spPr>
        </p:pic>
      </p:grpSp>
      <p:sp>
        <p:nvSpPr>
          <p:cNvPr id="11" name="Tekstfelt 10">
            <a:extLst>
              <a:ext uri="{FF2B5EF4-FFF2-40B4-BE49-F238E27FC236}">
                <a16:creationId xmlns:a16="http://schemas.microsoft.com/office/drawing/2014/main" id="{D54DB216-044F-44BE-AA64-D88098F62973}"/>
              </a:ext>
            </a:extLst>
          </p:cNvPr>
          <p:cNvSpPr txBox="1"/>
          <p:nvPr/>
        </p:nvSpPr>
        <p:spPr>
          <a:xfrm>
            <a:off x="5015880" y="3032442"/>
            <a:ext cx="2411558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sz="2400" dirty="0"/>
              <a:t>Lufttrykket falder </a:t>
            </a:r>
            <a:br>
              <a:rPr lang="da-DK" sz="2400" dirty="0"/>
            </a:br>
            <a:r>
              <a:rPr lang="da-DK" sz="2400" dirty="0"/>
              <a:t>altid med højden </a:t>
            </a:r>
          </a:p>
        </p:txBody>
      </p:sp>
      <p:sp>
        <p:nvSpPr>
          <p:cNvPr id="16" name="Pil: nedad 15">
            <a:extLst>
              <a:ext uri="{FF2B5EF4-FFF2-40B4-BE49-F238E27FC236}">
                <a16:creationId xmlns:a16="http://schemas.microsoft.com/office/drawing/2014/main" id="{54EBAD6D-2915-4163-8858-9B8200828141}"/>
              </a:ext>
            </a:extLst>
          </p:cNvPr>
          <p:cNvSpPr/>
          <p:nvPr/>
        </p:nvSpPr>
        <p:spPr>
          <a:xfrm>
            <a:off x="3754485" y="2913240"/>
            <a:ext cx="507682" cy="158548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4" grpId="0"/>
      <p:bldP spid="2" grpId="0"/>
      <p:bldP spid="11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/>
          <p:cNvSpPr/>
          <p:nvPr/>
        </p:nvSpPr>
        <p:spPr>
          <a:xfrm>
            <a:off x="8120063" y="1705604"/>
            <a:ext cx="864096" cy="3888432"/>
          </a:xfrm>
          <a:prstGeom prst="rect">
            <a:avLst/>
          </a:prstGeom>
          <a:gradFill flip="none" rotWithShape="1">
            <a:gsLst>
              <a:gs pos="0">
                <a:srgbClr val="5E9EFF">
                  <a:lumMod val="3000"/>
                </a:srgbClr>
              </a:gs>
              <a:gs pos="22000">
                <a:srgbClr val="85C2FF">
                  <a:alpha val="76000"/>
                  <a:lumMod val="88000"/>
                </a:srgbClr>
              </a:gs>
              <a:gs pos="62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2006742" y="18445"/>
            <a:ext cx="8229600" cy="1143000"/>
          </a:xfrm>
        </p:spPr>
        <p:txBody>
          <a:bodyPr/>
          <a:lstStyle/>
          <a:p>
            <a:pPr eaLnBrk="1" hangingPunct="1"/>
            <a:r>
              <a:rPr lang="da-DK" altLang="da-DK" dirty="0"/>
              <a:t>Lufttrykket - 2</a:t>
            </a:r>
          </a:p>
        </p:txBody>
      </p:sp>
      <p:sp>
        <p:nvSpPr>
          <p:cNvPr id="4" name="Rektangel 3"/>
          <p:cNvSpPr/>
          <p:nvPr/>
        </p:nvSpPr>
        <p:spPr>
          <a:xfrm rot="10800000">
            <a:off x="3435102" y="1604318"/>
            <a:ext cx="864096" cy="3986857"/>
          </a:xfrm>
          <a:prstGeom prst="rect">
            <a:avLst/>
          </a:prstGeom>
          <a:gradFill flip="none" rotWithShape="1">
            <a:gsLst>
              <a:gs pos="0">
                <a:srgbClr val="5E9EFF">
                  <a:lumMod val="53000"/>
                </a:srgbClr>
              </a:gs>
              <a:gs pos="22000">
                <a:srgbClr val="85C2FF">
                  <a:alpha val="76000"/>
                  <a:lumMod val="88000"/>
                </a:srgbClr>
              </a:gs>
              <a:gs pos="62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5126" name="Tekstboks 4"/>
          <p:cNvSpPr txBox="1">
            <a:spLocks noChangeArrowheads="1"/>
          </p:cNvSpPr>
          <p:nvPr/>
        </p:nvSpPr>
        <p:spPr bwMode="auto">
          <a:xfrm>
            <a:off x="3341687" y="5122863"/>
            <a:ext cx="1050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dirty="0"/>
              <a:t>1000 hPa</a:t>
            </a:r>
          </a:p>
        </p:txBody>
      </p:sp>
      <p:cxnSp>
        <p:nvCxnSpPr>
          <p:cNvPr id="7" name="Lige forbindelse 6"/>
          <p:cNvCxnSpPr>
            <a:cxnSpLocks/>
          </p:cNvCxnSpPr>
          <p:nvPr/>
        </p:nvCxnSpPr>
        <p:spPr>
          <a:xfrm>
            <a:off x="2207568" y="5661025"/>
            <a:ext cx="7057082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boks 8"/>
          <p:cNvSpPr txBox="1">
            <a:spLocks noChangeArrowheads="1"/>
          </p:cNvSpPr>
          <p:nvPr/>
        </p:nvSpPr>
        <p:spPr bwMode="auto">
          <a:xfrm>
            <a:off x="4008439" y="6038850"/>
            <a:ext cx="4111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dirty="0"/>
              <a:t>Normal tryk ved jordoverfladen 1013 hPa</a:t>
            </a:r>
          </a:p>
        </p:txBody>
      </p:sp>
      <p:cxnSp>
        <p:nvCxnSpPr>
          <p:cNvPr id="10" name="Lige pilforbindelse 9"/>
          <p:cNvCxnSpPr/>
          <p:nvPr/>
        </p:nvCxnSpPr>
        <p:spPr>
          <a:xfrm flipV="1">
            <a:off x="1919289" y="1340769"/>
            <a:ext cx="793" cy="42504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kstboks 10"/>
          <p:cNvSpPr txBox="1">
            <a:spLocks noChangeArrowheads="1"/>
          </p:cNvSpPr>
          <p:nvPr/>
        </p:nvSpPr>
        <p:spPr bwMode="auto">
          <a:xfrm>
            <a:off x="1897650" y="1984645"/>
            <a:ext cx="760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dirty="0"/>
              <a:t>10 km</a:t>
            </a:r>
          </a:p>
        </p:txBody>
      </p:sp>
      <p:sp>
        <p:nvSpPr>
          <p:cNvPr id="5135" name="Tekstboks 11"/>
          <p:cNvSpPr txBox="1">
            <a:spLocks noChangeArrowheads="1"/>
          </p:cNvSpPr>
          <p:nvPr/>
        </p:nvSpPr>
        <p:spPr bwMode="auto">
          <a:xfrm>
            <a:off x="5534025" y="5226248"/>
            <a:ext cx="1052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dirty="0"/>
              <a:t>1013 hPa</a:t>
            </a:r>
          </a:p>
        </p:txBody>
      </p:sp>
      <p:sp>
        <p:nvSpPr>
          <p:cNvPr id="13" name="Tekstboks 12"/>
          <p:cNvSpPr txBox="1">
            <a:spLocks noChangeArrowheads="1"/>
          </p:cNvSpPr>
          <p:nvPr/>
        </p:nvSpPr>
        <p:spPr bwMode="auto">
          <a:xfrm>
            <a:off x="3435102" y="2012979"/>
            <a:ext cx="934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dirty="0"/>
              <a:t>280 hPa</a:t>
            </a:r>
          </a:p>
        </p:txBody>
      </p:sp>
      <p:cxnSp>
        <p:nvCxnSpPr>
          <p:cNvPr id="16" name="Lige pilforbindelse 15"/>
          <p:cNvCxnSpPr/>
          <p:nvPr/>
        </p:nvCxnSpPr>
        <p:spPr>
          <a:xfrm flipV="1">
            <a:off x="3867149" y="2430464"/>
            <a:ext cx="1" cy="243869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forbindelse 17"/>
          <p:cNvCxnSpPr/>
          <p:nvPr/>
        </p:nvCxnSpPr>
        <p:spPr>
          <a:xfrm>
            <a:off x="1703389" y="2349500"/>
            <a:ext cx="7705725" cy="0"/>
          </a:xfrm>
          <a:prstGeom prst="line">
            <a:avLst/>
          </a:prstGeom>
          <a:ln w="1905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boks 18"/>
          <p:cNvSpPr txBox="1">
            <a:spLocks noChangeArrowheads="1"/>
          </p:cNvSpPr>
          <p:nvPr/>
        </p:nvSpPr>
        <p:spPr bwMode="auto">
          <a:xfrm>
            <a:off x="3680755" y="1682180"/>
            <a:ext cx="3449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sz="2000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0" name="Tekstboks 19"/>
          <p:cNvSpPr txBox="1">
            <a:spLocks noChangeArrowheads="1"/>
          </p:cNvSpPr>
          <p:nvPr/>
        </p:nvSpPr>
        <p:spPr bwMode="auto">
          <a:xfrm>
            <a:off x="8410447" y="1713990"/>
            <a:ext cx="292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sz="2000" dirty="0"/>
              <a:t>L</a:t>
            </a:r>
          </a:p>
        </p:txBody>
      </p:sp>
      <p:sp>
        <p:nvSpPr>
          <p:cNvPr id="21" name="Tekstboks 11"/>
          <p:cNvSpPr txBox="1">
            <a:spLocks noChangeArrowheads="1"/>
          </p:cNvSpPr>
          <p:nvPr/>
        </p:nvSpPr>
        <p:spPr bwMode="auto">
          <a:xfrm>
            <a:off x="8025855" y="5134815"/>
            <a:ext cx="10517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dirty="0">
                <a:solidFill>
                  <a:schemeClr val="bg1"/>
                </a:solidFill>
              </a:rPr>
              <a:t>1020 hPa</a:t>
            </a:r>
          </a:p>
        </p:txBody>
      </p:sp>
      <p:sp>
        <p:nvSpPr>
          <p:cNvPr id="22" name="Tekstboks 21"/>
          <p:cNvSpPr txBox="1">
            <a:spLocks noChangeArrowheads="1"/>
          </p:cNvSpPr>
          <p:nvPr/>
        </p:nvSpPr>
        <p:spPr bwMode="auto">
          <a:xfrm>
            <a:off x="5654817" y="1972618"/>
            <a:ext cx="9334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dirty="0"/>
              <a:t>250 hPa</a:t>
            </a:r>
          </a:p>
        </p:txBody>
      </p:sp>
      <p:sp>
        <p:nvSpPr>
          <p:cNvPr id="23" name="Tekstboks 22"/>
          <p:cNvSpPr txBox="1">
            <a:spLocks noChangeArrowheads="1"/>
          </p:cNvSpPr>
          <p:nvPr/>
        </p:nvSpPr>
        <p:spPr bwMode="auto">
          <a:xfrm>
            <a:off x="8120064" y="1983689"/>
            <a:ext cx="9347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dirty="0"/>
              <a:t>220 hPa</a:t>
            </a:r>
          </a:p>
        </p:txBody>
      </p:sp>
      <p:sp>
        <p:nvSpPr>
          <p:cNvPr id="24" name="Tekstboks 23"/>
          <p:cNvSpPr txBox="1">
            <a:spLocks noChangeArrowheads="1"/>
          </p:cNvSpPr>
          <p:nvPr/>
        </p:nvSpPr>
        <p:spPr bwMode="auto">
          <a:xfrm>
            <a:off x="8357549" y="4800541"/>
            <a:ext cx="3449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sz="2000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25" name="Tekstboks 24"/>
          <p:cNvSpPr txBox="1">
            <a:spLocks noChangeArrowheads="1"/>
          </p:cNvSpPr>
          <p:nvPr/>
        </p:nvSpPr>
        <p:spPr bwMode="auto">
          <a:xfrm>
            <a:off x="3721115" y="4869160"/>
            <a:ext cx="2920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sz="2000" dirty="0"/>
              <a:t>L</a:t>
            </a:r>
          </a:p>
        </p:txBody>
      </p:sp>
      <p:cxnSp>
        <p:nvCxnSpPr>
          <p:cNvPr id="26" name="Lige pilforbindelse 25"/>
          <p:cNvCxnSpPr/>
          <p:nvPr/>
        </p:nvCxnSpPr>
        <p:spPr>
          <a:xfrm>
            <a:off x="8556481" y="2430464"/>
            <a:ext cx="0" cy="222267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Højrepil 26"/>
          <p:cNvSpPr/>
          <p:nvPr/>
        </p:nvSpPr>
        <p:spPr>
          <a:xfrm>
            <a:off x="4660228" y="1624803"/>
            <a:ext cx="3168352" cy="378395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vind</a:t>
            </a:r>
          </a:p>
        </p:txBody>
      </p:sp>
      <p:sp>
        <p:nvSpPr>
          <p:cNvPr id="28" name="Venstrepil 27"/>
          <p:cNvSpPr/>
          <p:nvPr/>
        </p:nvSpPr>
        <p:spPr>
          <a:xfrm>
            <a:off x="4519005" y="4955725"/>
            <a:ext cx="3442022" cy="334274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>
                <a:solidFill>
                  <a:schemeClr val="tx1"/>
                </a:solidFill>
              </a:rPr>
              <a:t>vind</a:t>
            </a:r>
          </a:p>
        </p:txBody>
      </p:sp>
      <p:sp>
        <p:nvSpPr>
          <p:cNvPr id="29" name="Tekstboks 28"/>
          <p:cNvSpPr txBox="1"/>
          <p:nvPr/>
        </p:nvSpPr>
        <p:spPr>
          <a:xfrm>
            <a:off x="3485541" y="5712542"/>
            <a:ext cx="751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rgbClr val="FF0000"/>
                </a:solidFill>
              </a:rPr>
              <a:t>varmt</a:t>
            </a:r>
          </a:p>
        </p:txBody>
      </p:sp>
      <p:sp>
        <p:nvSpPr>
          <p:cNvPr id="33" name="Tekstboks 32"/>
          <p:cNvSpPr txBox="1"/>
          <p:nvPr/>
        </p:nvSpPr>
        <p:spPr>
          <a:xfrm>
            <a:off x="8231863" y="5747407"/>
            <a:ext cx="67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b="1" dirty="0">
                <a:solidFill>
                  <a:srgbClr val="00B0F0"/>
                </a:solidFill>
              </a:rPr>
              <a:t>koldt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126" grpId="0"/>
      <p:bldP spid="9" grpId="0"/>
      <p:bldP spid="11" grpId="0"/>
      <p:bldP spid="5135" grpId="0"/>
      <p:bldP spid="13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 animBg="1"/>
      <p:bldP spid="28" grpId="0" animBg="1"/>
      <p:bldP spid="29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a-DK" altLang="da-DK"/>
              <a:t>Termiske tryk</a:t>
            </a:r>
          </a:p>
        </p:txBody>
      </p:sp>
      <p:cxnSp>
        <p:nvCxnSpPr>
          <p:cNvPr id="5" name="Lige forbindelse 4"/>
          <p:cNvCxnSpPr/>
          <p:nvPr/>
        </p:nvCxnSpPr>
        <p:spPr>
          <a:xfrm>
            <a:off x="2927351" y="5229225"/>
            <a:ext cx="6048375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/>
        </p:nvSpPr>
        <p:spPr>
          <a:xfrm>
            <a:off x="1992314" y="549275"/>
            <a:ext cx="503237" cy="50323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7" name="Kombinationstegning 6"/>
          <p:cNvSpPr/>
          <p:nvPr/>
        </p:nvSpPr>
        <p:spPr>
          <a:xfrm>
            <a:off x="2351089" y="1125538"/>
            <a:ext cx="909637" cy="3852862"/>
          </a:xfrm>
          <a:custGeom>
            <a:avLst/>
            <a:gdLst>
              <a:gd name="connsiteX0" fmla="*/ 0 w 665853"/>
              <a:gd name="connsiteY0" fmla="*/ 0 h 3205018"/>
              <a:gd name="connsiteX1" fmla="*/ 18472 w 665853"/>
              <a:gd name="connsiteY1" fmla="*/ 120073 h 3205018"/>
              <a:gd name="connsiteX2" fmla="*/ 27709 w 665853"/>
              <a:gd name="connsiteY2" fmla="*/ 147782 h 3205018"/>
              <a:gd name="connsiteX3" fmla="*/ 64654 w 665853"/>
              <a:gd name="connsiteY3" fmla="*/ 193964 h 3205018"/>
              <a:gd name="connsiteX4" fmla="*/ 92363 w 665853"/>
              <a:gd name="connsiteY4" fmla="*/ 203200 h 3205018"/>
              <a:gd name="connsiteX5" fmla="*/ 129309 w 665853"/>
              <a:gd name="connsiteY5" fmla="*/ 230909 h 3205018"/>
              <a:gd name="connsiteX6" fmla="*/ 157018 w 665853"/>
              <a:gd name="connsiteY6" fmla="*/ 249382 h 3205018"/>
              <a:gd name="connsiteX7" fmla="*/ 147781 w 665853"/>
              <a:gd name="connsiteY7" fmla="*/ 332509 h 3205018"/>
              <a:gd name="connsiteX8" fmla="*/ 138545 w 665853"/>
              <a:gd name="connsiteY8" fmla="*/ 434109 h 3205018"/>
              <a:gd name="connsiteX9" fmla="*/ 147781 w 665853"/>
              <a:gd name="connsiteY9" fmla="*/ 637309 h 3205018"/>
              <a:gd name="connsiteX10" fmla="*/ 157018 w 665853"/>
              <a:gd name="connsiteY10" fmla="*/ 683491 h 3205018"/>
              <a:gd name="connsiteX11" fmla="*/ 175490 w 665853"/>
              <a:gd name="connsiteY11" fmla="*/ 803564 h 3205018"/>
              <a:gd name="connsiteX12" fmla="*/ 184727 w 665853"/>
              <a:gd name="connsiteY12" fmla="*/ 905164 h 3205018"/>
              <a:gd name="connsiteX13" fmla="*/ 193963 w 665853"/>
              <a:gd name="connsiteY13" fmla="*/ 942109 h 3205018"/>
              <a:gd name="connsiteX14" fmla="*/ 230909 w 665853"/>
              <a:gd name="connsiteY14" fmla="*/ 997527 h 3205018"/>
              <a:gd name="connsiteX15" fmla="*/ 295563 w 665853"/>
              <a:gd name="connsiteY15" fmla="*/ 1108364 h 3205018"/>
              <a:gd name="connsiteX16" fmla="*/ 314036 w 665853"/>
              <a:gd name="connsiteY16" fmla="*/ 1163782 h 3205018"/>
              <a:gd name="connsiteX17" fmla="*/ 341745 w 665853"/>
              <a:gd name="connsiteY17" fmla="*/ 1302327 h 3205018"/>
              <a:gd name="connsiteX18" fmla="*/ 341745 w 665853"/>
              <a:gd name="connsiteY18" fmla="*/ 1662546 h 3205018"/>
              <a:gd name="connsiteX19" fmla="*/ 369454 w 665853"/>
              <a:gd name="connsiteY19" fmla="*/ 1727200 h 3205018"/>
              <a:gd name="connsiteX20" fmla="*/ 415636 w 665853"/>
              <a:gd name="connsiteY20" fmla="*/ 1865746 h 3205018"/>
              <a:gd name="connsiteX21" fmla="*/ 443345 w 665853"/>
              <a:gd name="connsiteY21" fmla="*/ 1939637 h 3205018"/>
              <a:gd name="connsiteX22" fmla="*/ 461818 w 665853"/>
              <a:gd name="connsiteY22" fmla="*/ 2013527 h 3205018"/>
              <a:gd name="connsiteX23" fmla="*/ 480290 w 665853"/>
              <a:gd name="connsiteY23" fmla="*/ 2512291 h 3205018"/>
              <a:gd name="connsiteX24" fmla="*/ 498763 w 665853"/>
              <a:gd name="connsiteY24" fmla="*/ 2595418 h 3205018"/>
              <a:gd name="connsiteX25" fmla="*/ 508000 w 665853"/>
              <a:gd name="connsiteY25" fmla="*/ 2641600 h 3205018"/>
              <a:gd name="connsiteX26" fmla="*/ 517236 w 665853"/>
              <a:gd name="connsiteY26" fmla="*/ 2706255 h 3205018"/>
              <a:gd name="connsiteX27" fmla="*/ 535709 w 665853"/>
              <a:gd name="connsiteY27" fmla="*/ 2761673 h 3205018"/>
              <a:gd name="connsiteX28" fmla="*/ 544945 w 665853"/>
              <a:gd name="connsiteY28" fmla="*/ 2789382 h 3205018"/>
              <a:gd name="connsiteX29" fmla="*/ 563418 w 665853"/>
              <a:gd name="connsiteY29" fmla="*/ 2826327 h 3205018"/>
              <a:gd name="connsiteX30" fmla="*/ 600363 w 665853"/>
              <a:gd name="connsiteY30" fmla="*/ 2881746 h 3205018"/>
              <a:gd name="connsiteX31" fmla="*/ 628072 w 665853"/>
              <a:gd name="connsiteY31" fmla="*/ 3057237 h 3205018"/>
              <a:gd name="connsiteX32" fmla="*/ 646545 w 665853"/>
              <a:gd name="connsiteY32" fmla="*/ 3084946 h 3205018"/>
              <a:gd name="connsiteX33" fmla="*/ 665018 w 665853"/>
              <a:gd name="connsiteY33" fmla="*/ 3205018 h 3205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65853" h="3205018">
                <a:moveTo>
                  <a:pt x="0" y="0"/>
                </a:moveTo>
                <a:cubicBezTo>
                  <a:pt x="5607" y="44859"/>
                  <a:pt x="7895" y="77765"/>
                  <a:pt x="18472" y="120073"/>
                </a:cubicBezTo>
                <a:cubicBezTo>
                  <a:pt x="20833" y="129518"/>
                  <a:pt x="22549" y="139526"/>
                  <a:pt x="27709" y="147782"/>
                </a:cubicBezTo>
                <a:cubicBezTo>
                  <a:pt x="38157" y="164499"/>
                  <a:pt x="49686" y="181134"/>
                  <a:pt x="64654" y="193964"/>
                </a:cubicBezTo>
                <a:cubicBezTo>
                  <a:pt x="72046" y="200300"/>
                  <a:pt x="83127" y="200121"/>
                  <a:pt x="92363" y="203200"/>
                </a:cubicBezTo>
                <a:cubicBezTo>
                  <a:pt x="104678" y="212436"/>
                  <a:pt x="116782" y="221961"/>
                  <a:pt x="129309" y="230909"/>
                </a:cubicBezTo>
                <a:cubicBezTo>
                  <a:pt x="138342" y="237361"/>
                  <a:pt x="155032" y="238460"/>
                  <a:pt x="157018" y="249382"/>
                </a:cubicBezTo>
                <a:cubicBezTo>
                  <a:pt x="162005" y="276812"/>
                  <a:pt x="150555" y="304768"/>
                  <a:pt x="147781" y="332509"/>
                </a:cubicBezTo>
                <a:cubicBezTo>
                  <a:pt x="144397" y="366347"/>
                  <a:pt x="141624" y="400242"/>
                  <a:pt x="138545" y="434109"/>
                </a:cubicBezTo>
                <a:cubicBezTo>
                  <a:pt x="141624" y="501842"/>
                  <a:pt x="142772" y="569691"/>
                  <a:pt x="147781" y="637309"/>
                </a:cubicBezTo>
                <a:cubicBezTo>
                  <a:pt x="148941" y="652965"/>
                  <a:pt x="154943" y="667930"/>
                  <a:pt x="157018" y="683491"/>
                </a:cubicBezTo>
                <a:cubicBezTo>
                  <a:pt x="172893" y="802555"/>
                  <a:pt x="154685" y="741148"/>
                  <a:pt x="175490" y="803564"/>
                </a:cubicBezTo>
                <a:cubicBezTo>
                  <a:pt x="178569" y="837431"/>
                  <a:pt x="180233" y="871456"/>
                  <a:pt x="184727" y="905164"/>
                </a:cubicBezTo>
                <a:cubicBezTo>
                  <a:pt x="186405" y="917747"/>
                  <a:pt x="188286" y="930755"/>
                  <a:pt x="193963" y="942109"/>
                </a:cubicBezTo>
                <a:cubicBezTo>
                  <a:pt x="203892" y="961967"/>
                  <a:pt x="220980" y="977669"/>
                  <a:pt x="230909" y="997527"/>
                </a:cubicBezTo>
                <a:cubicBezTo>
                  <a:pt x="274738" y="1085187"/>
                  <a:pt x="251332" y="1049388"/>
                  <a:pt x="295563" y="1108364"/>
                </a:cubicBezTo>
                <a:cubicBezTo>
                  <a:pt x="301721" y="1126837"/>
                  <a:pt x="310835" y="1144575"/>
                  <a:pt x="314036" y="1163782"/>
                </a:cubicBezTo>
                <a:cubicBezTo>
                  <a:pt x="327938" y="1247199"/>
                  <a:pt x="319209" y="1200919"/>
                  <a:pt x="341745" y="1302327"/>
                </a:cubicBezTo>
                <a:cubicBezTo>
                  <a:pt x="331974" y="1478217"/>
                  <a:pt x="326306" y="1477274"/>
                  <a:pt x="341745" y="1662546"/>
                </a:cubicBezTo>
                <a:cubicBezTo>
                  <a:pt x="343104" y="1678856"/>
                  <a:pt x="363924" y="1716140"/>
                  <a:pt x="369454" y="1727200"/>
                </a:cubicBezTo>
                <a:cubicBezTo>
                  <a:pt x="399855" y="1848806"/>
                  <a:pt x="376038" y="1806350"/>
                  <a:pt x="415636" y="1865746"/>
                </a:cubicBezTo>
                <a:cubicBezTo>
                  <a:pt x="432664" y="1933861"/>
                  <a:pt x="414365" y="1872016"/>
                  <a:pt x="443345" y="1939637"/>
                </a:cubicBezTo>
                <a:cubicBezTo>
                  <a:pt x="453994" y="1964485"/>
                  <a:pt x="456397" y="1986426"/>
                  <a:pt x="461818" y="2013527"/>
                </a:cubicBezTo>
                <a:cubicBezTo>
                  <a:pt x="464532" y="2119396"/>
                  <a:pt x="466035" y="2369740"/>
                  <a:pt x="480290" y="2512291"/>
                </a:cubicBezTo>
                <a:cubicBezTo>
                  <a:pt x="482821" y="2537605"/>
                  <a:pt x="493155" y="2570181"/>
                  <a:pt x="498763" y="2595418"/>
                </a:cubicBezTo>
                <a:cubicBezTo>
                  <a:pt x="502169" y="2610743"/>
                  <a:pt x="505419" y="2626115"/>
                  <a:pt x="508000" y="2641600"/>
                </a:cubicBezTo>
                <a:cubicBezTo>
                  <a:pt x="511579" y="2663074"/>
                  <a:pt x="512341" y="2685042"/>
                  <a:pt x="517236" y="2706255"/>
                </a:cubicBezTo>
                <a:cubicBezTo>
                  <a:pt x="521614" y="2725228"/>
                  <a:pt x="529551" y="2743200"/>
                  <a:pt x="535709" y="2761673"/>
                </a:cubicBezTo>
                <a:cubicBezTo>
                  <a:pt x="538788" y="2770909"/>
                  <a:pt x="540591" y="2780674"/>
                  <a:pt x="544945" y="2789382"/>
                </a:cubicBezTo>
                <a:cubicBezTo>
                  <a:pt x="551103" y="2801697"/>
                  <a:pt x="556334" y="2814520"/>
                  <a:pt x="563418" y="2826327"/>
                </a:cubicBezTo>
                <a:cubicBezTo>
                  <a:pt x="574841" y="2845365"/>
                  <a:pt x="600363" y="2881746"/>
                  <a:pt x="600363" y="2881746"/>
                </a:cubicBezTo>
                <a:cubicBezTo>
                  <a:pt x="602712" y="2912275"/>
                  <a:pt x="600972" y="3016588"/>
                  <a:pt x="628072" y="3057237"/>
                </a:cubicBezTo>
                <a:lnTo>
                  <a:pt x="646545" y="3084946"/>
                </a:lnTo>
                <a:cubicBezTo>
                  <a:pt x="671833" y="3160809"/>
                  <a:pt x="665018" y="3120892"/>
                  <a:pt x="665018" y="3205018"/>
                </a:cubicBezTo>
              </a:path>
            </a:pathLst>
          </a:custGeom>
          <a:ln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8" name="Tekstboks 7"/>
          <p:cNvSpPr txBox="1">
            <a:spLocks noChangeArrowheads="1"/>
          </p:cNvSpPr>
          <p:nvPr/>
        </p:nvSpPr>
        <p:spPr bwMode="auto">
          <a:xfrm>
            <a:off x="3573463" y="5511801"/>
            <a:ext cx="46164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da-DK" altLang="da-DK"/>
              <a:t>Solen opvarmer jorden</a:t>
            </a:r>
            <a:br>
              <a:rPr lang="da-DK" altLang="da-DK"/>
            </a:br>
            <a:r>
              <a:rPr lang="da-DK" altLang="da-DK"/>
              <a:t>jordens varmestråling opvarmer herefter luften</a:t>
            </a:r>
          </a:p>
        </p:txBody>
      </p:sp>
      <p:sp>
        <p:nvSpPr>
          <p:cNvPr id="9" name="Nedadbuet pil 8"/>
          <p:cNvSpPr/>
          <p:nvPr/>
        </p:nvSpPr>
        <p:spPr>
          <a:xfrm rot="16200000">
            <a:off x="4587875" y="2924175"/>
            <a:ext cx="3708400" cy="685800"/>
          </a:xfrm>
          <a:prstGeom prst="curvedDownArrow">
            <a:avLst>
              <a:gd name="adj1" fmla="val 25000"/>
              <a:gd name="adj2" fmla="val 56141"/>
              <a:gd name="adj3" fmla="val 30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>
              <a:solidFill>
                <a:schemeClr val="tx1"/>
              </a:solidFill>
            </a:endParaRPr>
          </a:p>
        </p:txBody>
      </p:sp>
      <p:sp>
        <p:nvSpPr>
          <p:cNvPr id="10" name="Opadbuet pil 9"/>
          <p:cNvSpPr/>
          <p:nvPr/>
        </p:nvSpPr>
        <p:spPr>
          <a:xfrm rot="16200000">
            <a:off x="3461544" y="2804319"/>
            <a:ext cx="3816350" cy="852488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>
              <a:solidFill>
                <a:schemeClr val="tx1"/>
              </a:solidFill>
            </a:endParaRPr>
          </a:p>
        </p:txBody>
      </p:sp>
      <p:sp>
        <p:nvSpPr>
          <p:cNvPr id="12" name="Tekstboks 11"/>
          <p:cNvSpPr txBox="1"/>
          <p:nvPr/>
        </p:nvSpPr>
        <p:spPr>
          <a:xfrm>
            <a:off x="6921500" y="1939925"/>
            <a:ext cx="3646488" cy="3416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>
                <a:latin typeface="+mn-lt"/>
                <a:cs typeface="+mn-cs"/>
              </a:rPr>
              <a:t>Den varme luft stiger til vejrs 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>
                <a:latin typeface="+mn-lt"/>
                <a:cs typeface="+mn-cs"/>
              </a:rPr>
              <a:t>Der dannes herved et </a:t>
            </a:r>
            <a:r>
              <a:rPr lang="da-DK" b="1" dirty="0">
                <a:latin typeface="+mn-lt"/>
                <a:cs typeface="+mn-cs"/>
              </a:rPr>
              <a:t>højere </a:t>
            </a:r>
            <a:br>
              <a:rPr lang="da-DK" b="1" dirty="0">
                <a:latin typeface="+mn-lt"/>
                <a:cs typeface="+mn-cs"/>
              </a:rPr>
            </a:br>
            <a:r>
              <a:rPr lang="da-DK" b="1" dirty="0">
                <a:latin typeface="+mn-lt"/>
                <a:cs typeface="+mn-cs"/>
              </a:rPr>
              <a:t>lufttryk</a:t>
            </a:r>
            <a:r>
              <a:rPr lang="da-DK" dirty="0">
                <a:latin typeface="+mn-lt"/>
                <a:cs typeface="+mn-cs"/>
              </a:rPr>
              <a:t> i toppen af luftsøjlen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>
                <a:latin typeface="+mn-lt"/>
                <a:cs typeface="+mn-cs"/>
              </a:rPr>
              <a:t>Luften vil derfor søge ud til </a:t>
            </a:r>
            <a:br>
              <a:rPr lang="da-DK" dirty="0">
                <a:latin typeface="+mn-lt"/>
                <a:cs typeface="+mn-cs"/>
              </a:rPr>
            </a:br>
            <a:r>
              <a:rPr lang="da-DK" dirty="0">
                <a:latin typeface="+mn-lt"/>
                <a:cs typeface="+mn-cs"/>
              </a:rPr>
              <a:t>siderne hvor lufttrykket er mindre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>
                <a:latin typeface="+mn-lt"/>
                <a:cs typeface="+mn-cs"/>
              </a:rPr>
              <a:t>Resultatet bliver at der nu </a:t>
            </a:r>
            <a:br>
              <a:rPr lang="da-DK" dirty="0">
                <a:latin typeface="+mn-lt"/>
                <a:cs typeface="+mn-cs"/>
              </a:rPr>
            </a:br>
            <a:r>
              <a:rPr lang="da-DK" dirty="0">
                <a:latin typeface="+mn-lt"/>
                <a:cs typeface="+mn-cs"/>
              </a:rPr>
              <a:t>strømmer luft væk fra luftsøjlen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>
                <a:latin typeface="+mn-lt"/>
                <a:cs typeface="+mn-cs"/>
              </a:rPr>
              <a:t>Der er derfor nu et lavere </a:t>
            </a:r>
            <a:r>
              <a:rPr lang="da-DK" b="1" dirty="0">
                <a:latin typeface="+mn-lt"/>
                <a:cs typeface="+mn-cs"/>
              </a:rPr>
              <a:t>lufttryk</a:t>
            </a:r>
            <a:br>
              <a:rPr lang="da-DK" dirty="0">
                <a:latin typeface="+mn-lt"/>
                <a:cs typeface="+mn-cs"/>
              </a:rPr>
            </a:br>
            <a:r>
              <a:rPr lang="da-DK" dirty="0">
                <a:latin typeface="+mn-lt"/>
                <a:cs typeface="+mn-cs"/>
              </a:rPr>
              <a:t>ved jordoverfladen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da-DK" dirty="0">
                <a:latin typeface="+mn-lt"/>
                <a:cs typeface="+mn-cs"/>
              </a:rPr>
              <a:t>Overvej nu selv hvad der sker i </a:t>
            </a:r>
            <a:br>
              <a:rPr lang="da-DK" dirty="0">
                <a:latin typeface="+mn-lt"/>
                <a:cs typeface="+mn-cs"/>
              </a:rPr>
            </a:br>
            <a:r>
              <a:rPr lang="da-DK" dirty="0">
                <a:latin typeface="+mn-lt"/>
                <a:cs typeface="+mn-cs"/>
              </a:rPr>
              <a:t>luftsøjlen t.v. 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>
              <a:latin typeface="+mn-lt"/>
              <a:cs typeface="+mn-cs"/>
            </a:endParaRPr>
          </a:p>
        </p:txBody>
      </p:sp>
      <p:sp>
        <p:nvSpPr>
          <p:cNvPr id="13" name="Tekstboks 12"/>
          <p:cNvSpPr txBox="1">
            <a:spLocks noChangeArrowheads="1"/>
          </p:cNvSpPr>
          <p:nvPr/>
        </p:nvSpPr>
        <p:spPr bwMode="auto">
          <a:xfrm>
            <a:off x="5881688" y="1489075"/>
            <a:ext cx="328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/>
              <a:t>H</a:t>
            </a:r>
          </a:p>
        </p:txBody>
      </p:sp>
      <p:sp>
        <p:nvSpPr>
          <p:cNvPr id="14" name="Tekstboks 13"/>
          <p:cNvSpPr txBox="1">
            <a:spLocks noChangeArrowheads="1"/>
          </p:cNvSpPr>
          <p:nvPr/>
        </p:nvSpPr>
        <p:spPr bwMode="auto">
          <a:xfrm>
            <a:off x="8834439" y="1509714"/>
            <a:ext cx="282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/>
              <a:t>L</a:t>
            </a:r>
          </a:p>
        </p:txBody>
      </p:sp>
      <p:sp>
        <p:nvSpPr>
          <p:cNvPr id="15" name="Tekstboks 14"/>
          <p:cNvSpPr txBox="1">
            <a:spLocks noChangeArrowheads="1"/>
          </p:cNvSpPr>
          <p:nvPr/>
        </p:nvSpPr>
        <p:spPr bwMode="auto">
          <a:xfrm>
            <a:off x="3125789" y="1473200"/>
            <a:ext cx="28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/>
              <a:t>L</a:t>
            </a:r>
          </a:p>
        </p:txBody>
      </p:sp>
      <p:sp>
        <p:nvSpPr>
          <p:cNvPr id="16" name="Højrepil 15"/>
          <p:cNvSpPr/>
          <p:nvPr/>
        </p:nvSpPr>
        <p:spPr>
          <a:xfrm>
            <a:off x="7391401" y="1498600"/>
            <a:ext cx="1008063" cy="25558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17" name="Højrepil 16"/>
          <p:cNvSpPr/>
          <p:nvPr/>
        </p:nvSpPr>
        <p:spPr>
          <a:xfrm rot="10800000">
            <a:off x="3719513" y="1509714"/>
            <a:ext cx="1008062" cy="25558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18" name="Tekstboks 17"/>
          <p:cNvSpPr txBox="1">
            <a:spLocks noChangeArrowheads="1"/>
          </p:cNvSpPr>
          <p:nvPr/>
        </p:nvSpPr>
        <p:spPr bwMode="auto">
          <a:xfrm>
            <a:off x="5881689" y="4797425"/>
            <a:ext cx="282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/>
              <a:t>L</a:t>
            </a:r>
          </a:p>
        </p:txBody>
      </p:sp>
      <p:sp>
        <p:nvSpPr>
          <p:cNvPr id="19" name="Rektangel 18"/>
          <p:cNvSpPr/>
          <p:nvPr/>
        </p:nvSpPr>
        <p:spPr>
          <a:xfrm>
            <a:off x="2806701" y="1412875"/>
            <a:ext cx="841375" cy="3708400"/>
          </a:xfrm>
          <a:prstGeom prst="rect">
            <a:avLst/>
          </a:prstGeom>
          <a:solidFill>
            <a:schemeClr val="accent5">
              <a:lumMod val="40000"/>
              <a:lumOff val="60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21" name="Rektangel 20"/>
          <p:cNvSpPr/>
          <p:nvPr/>
        </p:nvSpPr>
        <p:spPr>
          <a:xfrm rot="10800000">
            <a:off x="5449930" y="1340768"/>
            <a:ext cx="864096" cy="3888432"/>
          </a:xfrm>
          <a:prstGeom prst="rect">
            <a:avLst/>
          </a:prstGeom>
          <a:gradFill flip="none" rotWithShape="1">
            <a:gsLst>
              <a:gs pos="0">
                <a:srgbClr val="5E9EFF">
                  <a:lumMod val="53000"/>
                </a:srgbClr>
              </a:gs>
              <a:gs pos="22000">
                <a:srgbClr val="85C2FF">
                  <a:alpha val="76000"/>
                  <a:lumMod val="88000"/>
                </a:srgbClr>
              </a:gs>
              <a:gs pos="62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2" name="Tekstboks 1"/>
          <p:cNvSpPr txBox="1">
            <a:spLocks noChangeArrowheads="1"/>
          </p:cNvSpPr>
          <p:nvPr/>
        </p:nvSpPr>
        <p:spPr bwMode="auto">
          <a:xfrm>
            <a:off x="5795963" y="4508501"/>
            <a:ext cx="3032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sz="2400" b="1"/>
              <a:t>L</a:t>
            </a:r>
          </a:p>
        </p:txBody>
      </p:sp>
      <p:sp>
        <p:nvSpPr>
          <p:cNvPr id="20" name="Højrepil 19"/>
          <p:cNvSpPr/>
          <p:nvPr/>
        </p:nvSpPr>
        <p:spPr>
          <a:xfrm rot="5400000">
            <a:off x="2747963" y="2595563"/>
            <a:ext cx="1008063" cy="2555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6166" name="Tekstboks 2"/>
          <p:cNvSpPr txBox="1">
            <a:spLocks noChangeArrowheads="1"/>
          </p:cNvSpPr>
          <p:nvPr/>
        </p:nvSpPr>
        <p:spPr bwMode="auto">
          <a:xfrm>
            <a:off x="3124201" y="4581526"/>
            <a:ext cx="2841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sz="2400" b="1"/>
              <a:t>?</a:t>
            </a:r>
            <a:endParaRPr lang="da-DK" altLang="da-DK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 animBg="1"/>
      <p:bldP spid="13" grpId="0"/>
      <p:bldP spid="14" grpId="0"/>
      <p:bldP spid="15" grpId="0"/>
      <p:bldP spid="16" grpId="0" animBg="1"/>
      <p:bldP spid="17" grpId="0" animBg="1"/>
      <p:bldP spid="18" grpId="0"/>
      <p:bldP spid="19" grpId="0" animBg="1"/>
      <p:bldP spid="2" grpId="0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dadbuet pil 1"/>
          <p:cNvSpPr/>
          <p:nvPr/>
        </p:nvSpPr>
        <p:spPr>
          <a:xfrm rot="16200000">
            <a:off x="4517232" y="3390107"/>
            <a:ext cx="3706813" cy="685800"/>
          </a:xfrm>
          <a:prstGeom prst="curvedDownArrow">
            <a:avLst>
              <a:gd name="adj1" fmla="val 25000"/>
              <a:gd name="adj2" fmla="val 56141"/>
              <a:gd name="adj3" fmla="val 306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>
              <a:solidFill>
                <a:schemeClr val="tx1"/>
              </a:solidFill>
            </a:endParaRPr>
          </a:p>
        </p:txBody>
      </p:sp>
      <p:sp>
        <p:nvSpPr>
          <p:cNvPr id="3" name="Opadbuet pil 2"/>
          <p:cNvSpPr/>
          <p:nvPr/>
        </p:nvSpPr>
        <p:spPr>
          <a:xfrm rot="16200000">
            <a:off x="3390107" y="3271045"/>
            <a:ext cx="3816350" cy="85248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>
              <a:solidFill>
                <a:schemeClr val="tx1"/>
              </a:solidFill>
            </a:endParaRPr>
          </a:p>
        </p:txBody>
      </p:sp>
      <p:sp>
        <p:nvSpPr>
          <p:cNvPr id="4" name="Højrepil 3"/>
          <p:cNvSpPr/>
          <p:nvPr/>
        </p:nvSpPr>
        <p:spPr>
          <a:xfrm>
            <a:off x="7319963" y="1965325"/>
            <a:ext cx="1008062" cy="255588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5" name="Højrepil 4"/>
          <p:cNvSpPr/>
          <p:nvPr/>
        </p:nvSpPr>
        <p:spPr>
          <a:xfrm rot="10800000">
            <a:off x="3648076" y="1976439"/>
            <a:ext cx="1008063" cy="25558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6" name="Rektangel 5"/>
          <p:cNvSpPr/>
          <p:nvPr/>
        </p:nvSpPr>
        <p:spPr>
          <a:xfrm rot="10800000">
            <a:off x="5377922" y="1806979"/>
            <a:ext cx="864096" cy="3888432"/>
          </a:xfrm>
          <a:prstGeom prst="rect">
            <a:avLst/>
          </a:prstGeom>
          <a:gradFill flip="none" rotWithShape="1">
            <a:gsLst>
              <a:gs pos="0">
                <a:srgbClr val="5E9EFF">
                  <a:lumMod val="53000"/>
                </a:srgbClr>
              </a:gs>
              <a:gs pos="22000">
                <a:srgbClr val="85C2FF">
                  <a:alpha val="76000"/>
                  <a:lumMod val="88000"/>
                </a:srgbClr>
              </a:gs>
              <a:gs pos="62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 dirty="0"/>
          </a:p>
        </p:txBody>
      </p:sp>
      <p:sp>
        <p:nvSpPr>
          <p:cNvPr id="7" name="Rektangel 6"/>
          <p:cNvSpPr/>
          <p:nvPr/>
        </p:nvSpPr>
        <p:spPr>
          <a:xfrm>
            <a:off x="2725873" y="1772816"/>
            <a:ext cx="864096" cy="3888432"/>
          </a:xfrm>
          <a:prstGeom prst="rect">
            <a:avLst/>
          </a:prstGeom>
          <a:gradFill flip="none" rotWithShape="1">
            <a:gsLst>
              <a:gs pos="0">
                <a:srgbClr val="5E9EFF">
                  <a:lumMod val="3000"/>
                </a:srgbClr>
              </a:gs>
              <a:gs pos="22000">
                <a:srgbClr val="85C2FF">
                  <a:alpha val="76000"/>
                  <a:lumMod val="88000"/>
                </a:srgbClr>
              </a:gs>
              <a:gs pos="62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8" name="Rektangel 7"/>
          <p:cNvSpPr/>
          <p:nvPr/>
        </p:nvSpPr>
        <p:spPr>
          <a:xfrm>
            <a:off x="8472264" y="1808522"/>
            <a:ext cx="864096" cy="3888432"/>
          </a:xfrm>
          <a:prstGeom prst="rect">
            <a:avLst/>
          </a:prstGeom>
          <a:gradFill flip="none" rotWithShape="1">
            <a:gsLst>
              <a:gs pos="0">
                <a:srgbClr val="5E9EFF">
                  <a:lumMod val="3000"/>
                </a:srgbClr>
              </a:gs>
              <a:gs pos="22000">
                <a:srgbClr val="85C2FF">
                  <a:alpha val="76000"/>
                  <a:lumMod val="88000"/>
                </a:srgbClr>
              </a:gs>
              <a:gs pos="62000">
                <a:srgbClr val="C4D6EB"/>
              </a:gs>
              <a:gs pos="100000">
                <a:srgbClr val="FFEBFA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9" name="Nedadgående pil 8"/>
          <p:cNvSpPr/>
          <p:nvPr/>
        </p:nvSpPr>
        <p:spPr>
          <a:xfrm>
            <a:off x="3071813" y="2636839"/>
            <a:ext cx="215900" cy="21605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10" name="Nedadgående pil 9"/>
          <p:cNvSpPr/>
          <p:nvPr/>
        </p:nvSpPr>
        <p:spPr>
          <a:xfrm>
            <a:off x="8769351" y="2360614"/>
            <a:ext cx="288925" cy="25812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11" name="Højrepil 10"/>
          <p:cNvSpPr/>
          <p:nvPr/>
        </p:nvSpPr>
        <p:spPr>
          <a:xfrm>
            <a:off x="3792538" y="5300663"/>
            <a:ext cx="863600" cy="2857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12" name="Højrepil 11"/>
          <p:cNvSpPr/>
          <p:nvPr/>
        </p:nvSpPr>
        <p:spPr>
          <a:xfrm rot="10800000">
            <a:off x="7032625" y="5368925"/>
            <a:ext cx="1079500" cy="285750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a-DK"/>
          </a:p>
        </p:txBody>
      </p:sp>
      <p:sp>
        <p:nvSpPr>
          <p:cNvPr id="13" name="Tekstboks 12"/>
          <p:cNvSpPr txBox="1">
            <a:spLocks noChangeArrowheads="1"/>
          </p:cNvSpPr>
          <p:nvPr/>
        </p:nvSpPr>
        <p:spPr bwMode="auto">
          <a:xfrm>
            <a:off x="5578475" y="2035175"/>
            <a:ext cx="463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/>
              <a:t>H</a:t>
            </a:r>
          </a:p>
        </p:txBody>
      </p:sp>
      <p:sp>
        <p:nvSpPr>
          <p:cNvPr id="14" name="Tekstboks 13"/>
          <p:cNvSpPr txBox="1">
            <a:spLocks noChangeArrowheads="1"/>
          </p:cNvSpPr>
          <p:nvPr/>
        </p:nvSpPr>
        <p:spPr bwMode="auto">
          <a:xfrm>
            <a:off x="3038476" y="1990725"/>
            <a:ext cx="28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/>
              <a:t>L</a:t>
            </a:r>
          </a:p>
        </p:txBody>
      </p:sp>
      <p:sp>
        <p:nvSpPr>
          <p:cNvPr id="15" name="Tekstboks 14"/>
          <p:cNvSpPr txBox="1">
            <a:spLocks noChangeArrowheads="1"/>
          </p:cNvSpPr>
          <p:nvPr/>
        </p:nvSpPr>
        <p:spPr bwMode="auto">
          <a:xfrm>
            <a:off x="8763001" y="1958975"/>
            <a:ext cx="28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/>
              <a:t>L</a:t>
            </a:r>
          </a:p>
        </p:txBody>
      </p:sp>
      <p:sp>
        <p:nvSpPr>
          <p:cNvPr id="16" name="Tekstboks 15"/>
          <p:cNvSpPr txBox="1">
            <a:spLocks noChangeArrowheads="1"/>
          </p:cNvSpPr>
          <p:nvPr/>
        </p:nvSpPr>
        <p:spPr bwMode="auto">
          <a:xfrm>
            <a:off x="5668964" y="5141914"/>
            <a:ext cx="282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/>
              <a:t>L</a:t>
            </a:r>
          </a:p>
        </p:txBody>
      </p:sp>
      <p:sp>
        <p:nvSpPr>
          <p:cNvPr id="17" name="Tekstboks 16"/>
          <p:cNvSpPr txBox="1">
            <a:spLocks noChangeArrowheads="1"/>
          </p:cNvSpPr>
          <p:nvPr/>
        </p:nvSpPr>
        <p:spPr bwMode="auto">
          <a:xfrm>
            <a:off x="3024188" y="4999039"/>
            <a:ext cx="328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/>
              <a:t>H</a:t>
            </a:r>
          </a:p>
        </p:txBody>
      </p:sp>
      <p:sp>
        <p:nvSpPr>
          <p:cNvPr id="18" name="Tekstboks 17"/>
          <p:cNvSpPr txBox="1">
            <a:spLocks noChangeArrowheads="1"/>
          </p:cNvSpPr>
          <p:nvPr/>
        </p:nvSpPr>
        <p:spPr bwMode="auto">
          <a:xfrm>
            <a:off x="8742363" y="5137150"/>
            <a:ext cx="328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/>
              <a:t>H</a:t>
            </a:r>
          </a:p>
        </p:txBody>
      </p:sp>
      <p:sp>
        <p:nvSpPr>
          <p:cNvPr id="7193" name="Rektangel 19"/>
          <p:cNvSpPr>
            <a:spLocks noChangeArrowheads="1"/>
          </p:cNvSpPr>
          <p:nvPr/>
        </p:nvSpPr>
        <p:spPr bwMode="auto">
          <a:xfrm>
            <a:off x="2732089" y="476251"/>
            <a:ext cx="6181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a-DK" altLang="da-DK" sz="3600"/>
              <a:t>Konvektionsceller i atmosfæren </a:t>
            </a:r>
          </a:p>
        </p:txBody>
      </p:sp>
      <p:cxnSp>
        <p:nvCxnSpPr>
          <p:cNvPr id="22" name="Lige forbindelse 21"/>
          <p:cNvCxnSpPr/>
          <p:nvPr/>
        </p:nvCxnSpPr>
        <p:spPr>
          <a:xfrm>
            <a:off x="2351088" y="5767388"/>
            <a:ext cx="7345362" cy="0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felt 18">
            <a:extLst>
              <a:ext uri="{FF2B5EF4-FFF2-40B4-BE49-F238E27FC236}">
                <a16:creationId xmlns:a16="http://schemas.microsoft.com/office/drawing/2014/main" id="{BABD43D1-0FB5-4F59-87C3-173066D6E931}"/>
              </a:ext>
            </a:extLst>
          </p:cNvPr>
          <p:cNvSpPr txBox="1"/>
          <p:nvPr/>
        </p:nvSpPr>
        <p:spPr>
          <a:xfrm>
            <a:off x="5377921" y="6004473"/>
            <a:ext cx="80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Varmt 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9907CF23-90F2-497E-AC28-C3B7437FD0B8}"/>
              </a:ext>
            </a:extLst>
          </p:cNvPr>
          <p:cNvSpPr txBox="1"/>
          <p:nvPr/>
        </p:nvSpPr>
        <p:spPr>
          <a:xfrm>
            <a:off x="2600113" y="6004473"/>
            <a:ext cx="94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Køligere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1D4CE197-00EB-458A-B0B8-DE34806E2D53}"/>
              </a:ext>
            </a:extLst>
          </p:cNvPr>
          <p:cNvSpPr txBox="1"/>
          <p:nvPr/>
        </p:nvSpPr>
        <p:spPr>
          <a:xfrm>
            <a:off x="8428462" y="6013781"/>
            <a:ext cx="94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Køligere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D17EE5-89F3-4B42-94D2-2A134C049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Termiske vinde</a:t>
            </a:r>
          </a:p>
        </p:txBody>
      </p:sp>
      <p:pic>
        <p:nvPicPr>
          <p:cNvPr id="12" name="Grafik 11" descr="Sol">
            <a:extLst>
              <a:ext uri="{FF2B5EF4-FFF2-40B4-BE49-F238E27FC236}">
                <a16:creationId xmlns:a16="http://schemas.microsoft.com/office/drawing/2014/main" id="{08F0EB8E-5944-430D-B51C-D02023D838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0040" y="2683041"/>
            <a:ext cx="741624" cy="741624"/>
          </a:xfrm>
          <a:prstGeom prst="rect">
            <a:avLst/>
          </a:prstGeom>
        </p:spPr>
      </p:pic>
      <p:grpSp>
        <p:nvGrpSpPr>
          <p:cNvPr id="19" name="Gruppe 18">
            <a:extLst>
              <a:ext uri="{FF2B5EF4-FFF2-40B4-BE49-F238E27FC236}">
                <a16:creationId xmlns:a16="http://schemas.microsoft.com/office/drawing/2014/main" id="{7EB8CA09-4D24-4989-B217-BC0DE5135975}"/>
              </a:ext>
            </a:extLst>
          </p:cNvPr>
          <p:cNvGrpSpPr/>
          <p:nvPr/>
        </p:nvGrpSpPr>
        <p:grpSpPr>
          <a:xfrm>
            <a:off x="2230201" y="3573016"/>
            <a:ext cx="4234377" cy="2156548"/>
            <a:chOff x="706200" y="3573016"/>
            <a:chExt cx="4234377" cy="2156548"/>
          </a:xfrm>
        </p:grpSpPr>
        <p:sp>
          <p:nvSpPr>
            <p:cNvPr id="4" name="Kombinationstegning: figur 3">
              <a:extLst>
                <a:ext uri="{FF2B5EF4-FFF2-40B4-BE49-F238E27FC236}">
                  <a16:creationId xmlns:a16="http://schemas.microsoft.com/office/drawing/2014/main" id="{3CA9312E-C06F-4436-921C-FC391FDEA6B5}"/>
                </a:ext>
              </a:extLst>
            </p:cNvPr>
            <p:cNvSpPr/>
            <p:nvPr/>
          </p:nvSpPr>
          <p:spPr>
            <a:xfrm>
              <a:off x="3186665" y="5157192"/>
              <a:ext cx="1753912" cy="50380"/>
            </a:xfrm>
            <a:custGeom>
              <a:avLst/>
              <a:gdLst>
                <a:gd name="connsiteX0" fmla="*/ 0 w 2046913"/>
                <a:gd name="connsiteY0" fmla="*/ 25908 h 51075"/>
                <a:gd name="connsiteX1" fmla="*/ 41945 w 2046913"/>
                <a:gd name="connsiteY1" fmla="*/ 9130 h 51075"/>
                <a:gd name="connsiteX2" fmla="*/ 67112 w 2046913"/>
                <a:gd name="connsiteY2" fmla="*/ 741 h 51075"/>
                <a:gd name="connsiteX3" fmla="*/ 92279 w 2046913"/>
                <a:gd name="connsiteY3" fmla="*/ 17519 h 51075"/>
                <a:gd name="connsiteX4" fmla="*/ 184557 w 2046913"/>
                <a:gd name="connsiteY4" fmla="*/ 9130 h 51075"/>
                <a:gd name="connsiteX5" fmla="*/ 209724 w 2046913"/>
                <a:gd name="connsiteY5" fmla="*/ 741 h 51075"/>
                <a:gd name="connsiteX6" fmla="*/ 260058 w 2046913"/>
                <a:gd name="connsiteY6" fmla="*/ 25908 h 51075"/>
                <a:gd name="connsiteX7" fmla="*/ 494950 w 2046913"/>
                <a:gd name="connsiteY7" fmla="*/ 17519 h 51075"/>
                <a:gd name="connsiteX8" fmla="*/ 545284 w 2046913"/>
                <a:gd name="connsiteY8" fmla="*/ 741 h 51075"/>
                <a:gd name="connsiteX9" fmla="*/ 570451 w 2046913"/>
                <a:gd name="connsiteY9" fmla="*/ 9130 h 51075"/>
                <a:gd name="connsiteX10" fmla="*/ 587229 w 2046913"/>
                <a:gd name="connsiteY10" fmla="*/ 34297 h 51075"/>
                <a:gd name="connsiteX11" fmla="*/ 612396 w 2046913"/>
                <a:gd name="connsiteY11" fmla="*/ 51075 h 51075"/>
                <a:gd name="connsiteX12" fmla="*/ 671119 w 2046913"/>
                <a:gd name="connsiteY12" fmla="*/ 42686 h 51075"/>
                <a:gd name="connsiteX13" fmla="*/ 704675 w 2046913"/>
                <a:gd name="connsiteY13" fmla="*/ 34297 h 51075"/>
                <a:gd name="connsiteX14" fmla="*/ 813732 w 2046913"/>
                <a:gd name="connsiteY14" fmla="*/ 25908 h 51075"/>
                <a:gd name="connsiteX15" fmla="*/ 864066 w 2046913"/>
                <a:gd name="connsiteY15" fmla="*/ 741 h 51075"/>
                <a:gd name="connsiteX16" fmla="*/ 914400 w 2046913"/>
                <a:gd name="connsiteY16" fmla="*/ 34297 h 51075"/>
                <a:gd name="connsiteX17" fmla="*/ 947956 w 2046913"/>
                <a:gd name="connsiteY17" fmla="*/ 25908 h 51075"/>
                <a:gd name="connsiteX18" fmla="*/ 973123 w 2046913"/>
                <a:gd name="connsiteY18" fmla="*/ 17519 h 51075"/>
                <a:gd name="connsiteX19" fmla="*/ 1073791 w 2046913"/>
                <a:gd name="connsiteY19" fmla="*/ 25908 h 51075"/>
                <a:gd name="connsiteX20" fmla="*/ 1098957 w 2046913"/>
                <a:gd name="connsiteY20" fmla="*/ 34297 h 51075"/>
                <a:gd name="connsiteX21" fmla="*/ 1182847 w 2046913"/>
                <a:gd name="connsiteY21" fmla="*/ 17519 h 51075"/>
                <a:gd name="connsiteX22" fmla="*/ 1233181 w 2046913"/>
                <a:gd name="connsiteY22" fmla="*/ 34297 h 51075"/>
                <a:gd name="connsiteX23" fmla="*/ 1258348 w 2046913"/>
                <a:gd name="connsiteY23" fmla="*/ 42686 h 51075"/>
                <a:gd name="connsiteX24" fmla="*/ 1308682 w 2046913"/>
                <a:gd name="connsiteY24" fmla="*/ 25908 h 51075"/>
                <a:gd name="connsiteX25" fmla="*/ 1333849 w 2046913"/>
                <a:gd name="connsiteY25" fmla="*/ 17519 h 51075"/>
                <a:gd name="connsiteX26" fmla="*/ 1468073 w 2046913"/>
                <a:gd name="connsiteY26" fmla="*/ 25908 h 51075"/>
                <a:gd name="connsiteX27" fmla="*/ 1493240 w 2046913"/>
                <a:gd name="connsiteY27" fmla="*/ 34297 h 51075"/>
                <a:gd name="connsiteX28" fmla="*/ 1518407 w 2046913"/>
                <a:gd name="connsiteY28" fmla="*/ 25908 h 51075"/>
                <a:gd name="connsiteX29" fmla="*/ 1753299 w 2046913"/>
                <a:gd name="connsiteY29" fmla="*/ 9130 h 51075"/>
                <a:gd name="connsiteX30" fmla="*/ 1812022 w 2046913"/>
                <a:gd name="connsiteY30" fmla="*/ 17519 h 51075"/>
                <a:gd name="connsiteX31" fmla="*/ 1837189 w 2046913"/>
                <a:gd name="connsiteY31" fmla="*/ 25908 h 51075"/>
                <a:gd name="connsiteX32" fmla="*/ 1954635 w 2046913"/>
                <a:gd name="connsiteY32" fmla="*/ 17519 h 51075"/>
                <a:gd name="connsiteX33" fmla="*/ 1979802 w 2046913"/>
                <a:gd name="connsiteY33" fmla="*/ 741 h 51075"/>
                <a:gd name="connsiteX34" fmla="*/ 2046913 w 2046913"/>
                <a:gd name="connsiteY34" fmla="*/ 17519 h 5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46913" h="51075">
                  <a:moveTo>
                    <a:pt x="0" y="25908"/>
                  </a:moveTo>
                  <a:cubicBezTo>
                    <a:pt x="13982" y="20315"/>
                    <a:pt x="27845" y="14417"/>
                    <a:pt x="41945" y="9130"/>
                  </a:cubicBezTo>
                  <a:cubicBezTo>
                    <a:pt x="50225" y="6025"/>
                    <a:pt x="58390" y="-713"/>
                    <a:pt x="67112" y="741"/>
                  </a:cubicBezTo>
                  <a:cubicBezTo>
                    <a:pt x="77057" y="2399"/>
                    <a:pt x="83890" y="11926"/>
                    <a:pt x="92279" y="17519"/>
                  </a:cubicBezTo>
                  <a:cubicBezTo>
                    <a:pt x="123038" y="14723"/>
                    <a:pt x="153981" y="13498"/>
                    <a:pt x="184557" y="9130"/>
                  </a:cubicBezTo>
                  <a:cubicBezTo>
                    <a:pt x="193311" y="7879"/>
                    <a:pt x="200881" y="741"/>
                    <a:pt x="209724" y="741"/>
                  </a:cubicBezTo>
                  <a:cubicBezTo>
                    <a:pt x="227090" y="741"/>
                    <a:pt x="247334" y="17425"/>
                    <a:pt x="260058" y="25908"/>
                  </a:cubicBezTo>
                  <a:cubicBezTo>
                    <a:pt x="338355" y="23112"/>
                    <a:pt x="416906" y="24405"/>
                    <a:pt x="494950" y="17519"/>
                  </a:cubicBezTo>
                  <a:cubicBezTo>
                    <a:pt x="512567" y="15965"/>
                    <a:pt x="545284" y="741"/>
                    <a:pt x="545284" y="741"/>
                  </a:cubicBezTo>
                  <a:cubicBezTo>
                    <a:pt x="553673" y="3537"/>
                    <a:pt x="563546" y="3606"/>
                    <a:pt x="570451" y="9130"/>
                  </a:cubicBezTo>
                  <a:cubicBezTo>
                    <a:pt x="578324" y="15428"/>
                    <a:pt x="580100" y="27168"/>
                    <a:pt x="587229" y="34297"/>
                  </a:cubicBezTo>
                  <a:cubicBezTo>
                    <a:pt x="594358" y="41426"/>
                    <a:pt x="604007" y="45482"/>
                    <a:pt x="612396" y="51075"/>
                  </a:cubicBezTo>
                  <a:cubicBezTo>
                    <a:pt x="631970" y="48279"/>
                    <a:pt x="651665" y="46223"/>
                    <a:pt x="671119" y="42686"/>
                  </a:cubicBezTo>
                  <a:cubicBezTo>
                    <a:pt x="682463" y="40624"/>
                    <a:pt x="693224" y="35644"/>
                    <a:pt x="704675" y="34297"/>
                  </a:cubicBezTo>
                  <a:cubicBezTo>
                    <a:pt x="740885" y="30037"/>
                    <a:pt x="777380" y="28704"/>
                    <a:pt x="813732" y="25908"/>
                  </a:cubicBezTo>
                  <a:cubicBezTo>
                    <a:pt x="819856" y="21825"/>
                    <a:pt x="852489" y="-3118"/>
                    <a:pt x="864066" y="741"/>
                  </a:cubicBezTo>
                  <a:cubicBezTo>
                    <a:pt x="883196" y="7118"/>
                    <a:pt x="914400" y="34297"/>
                    <a:pt x="914400" y="34297"/>
                  </a:cubicBezTo>
                  <a:cubicBezTo>
                    <a:pt x="925585" y="31501"/>
                    <a:pt x="936870" y="29075"/>
                    <a:pt x="947956" y="25908"/>
                  </a:cubicBezTo>
                  <a:cubicBezTo>
                    <a:pt x="956459" y="23479"/>
                    <a:pt x="964280" y="17519"/>
                    <a:pt x="973123" y="17519"/>
                  </a:cubicBezTo>
                  <a:cubicBezTo>
                    <a:pt x="1006795" y="17519"/>
                    <a:pt x="1040235" y="23112"/>
                    <a:pt x="1073791" y="25908"/>
                  </a:cubicBezTo>
                  <a:cubicBezTo>
                    <a:pt x="1082180" y="28704"/>
                    <a:pt x="1090115" y="34297"/>
                    <a:pt x="1098957" y="34297"/>
                  </a:cubicBezTo>
                  <a:cubicBezTo>
                    <a:pt x="1137515" y="34297"/>
                    <a:pt x="1151854" y="27850"/>
                    <a:pt x="1182847" y="17519"/>
                  </a:cubicBezTo>
                  <a:lnTo>
                    <a:pt x="1233181" y="34297"/>
                  </a:lnTo>
                  <a:lnTo>
                    <a:pt x="1258348" y="42686"/>
                  </a:lnTo>
                  <a:lnTo>
                    <a:pt x="1308682" y="25908"/>
                  </a:lnTo>
                  <a:lnTo>
                    <a:pt x="1333849" y="17519"/>
                  </a:lnTo>
                  <a:cubicBezTo>
                    <a:pt x="1378590" y="20315"/>
                    <a:pt x="1423491" y="21215"/>
                    <a:pt x="1468073" y="25908"/>
                  </a:cubicBezTo>
                  <a:cubicBezTo>
                    <a:pt x="1476867" y="26834"/>
                    <a:pt x="1484397" y="34297"/>
                    <a:pt x="1493240" y="34297"/>
                  </a:cubicBezTo>
                  <a:cubicBezTo>
                    <a:pt x="1502083" y="34297"/>
                    <a:pt x="1509605" y="26760"/>
                    <a:pt x="1518407" y="25908"/>
                  </a:cubicBezTo>
                  <a:cubicBezTo>
                    <a:pt x="1596539" y="18347"/>
                    <a:pt x="1753299" y="9130"/>
                    <a:pt x="1753299" y="9130"/>
                  </a:cubicBezTo>
                  <a:cubicBezTo>
                    <a:pt x="1772873" y="11926"/>
                    <a:pt x="1792633" y="13641"/>
                    <a:pt x="1812022" y="17519"/>
                  </a:cubicBezTo>
                  <a:cubicBezTo>
                    <a:pt x="1820693" y="19253"/>
                    <a:pt x="1828346" y="25908"/>
                    <a:pt x="1837189" y="25908"/>
                  </a:cubicBezTo>
                  <a:cubicBezTo>
                    <a:pt x="1876437" y="25908"/>
                    <a:pt x="1915486" y="20315"/>
                    <a:pt x="1954635" y="17519"/>
                  </a:cubicBezTo>
                  <a:cubicBezTo>
                    <a:pt x="1963024" y="11926"/>
                    <a:pt x="1969781" y="1854"/>
                    <a:pt x="1979802" y="741"/>
                  </a:cubicBezTo>
                  <a:cubicBezTo>
                    <a:pt x="2010620" y="-2683"/>
                    <a:pt x="2024363" y="6244"/>
                    <a:pt x="2046913" y="1751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6" name="Kombinationstegning: figur 5">
              <a:extLst>
                <a:ext uri="{FF2B5EF4-FFF2-40B4-BE49-F238E27FC236}">
                  <a16:creationId xmlns:a16="http://schemas.microsoft.com/office/drawing/2014/main" id="{497E9C69-95EB-44CC-B31A-1C29AA96FC4E}"/>
                </a:ext>
              </a:extLst>
            </p:cNvPr>
            <p:cNvSpPr/>
            <p:nvPr/>
          </p:nvSpPr>
          <p:spPr>
            <a:xfrm rot="416744">
              <a:off x="706200" y="4869701"/>
              <a:ext cx="2422413" cy="521321"/>
            </a:xfrm>
            <a:custGeom>
              <a:avLst/>
              <a:gdLst>
                <a:gd name="connsiteX0" fmla="*/ 0 w 2810312"/>
                <a:gd name="connsiteY0" fmla="*/ 402672 h 402672"/>
                <a:gd name="connsiteX1" fmla="*/ 142613 w 2810312"/>
                <a:gd name="connsiteY1" fmla="*/ 377505 h 402672"/>
                <a:gd name="connsiteX2" fmla="*/ 167780 w 2810312"/>
                <a:gd name="connsiteY2" fmla="*/ 369116 h 402672"/>
                <a:gd name="connsiteX3" fmla="*/ 192947 w 2810312"/>
                <a:gd name="connsiteY3" fmla="*/ 352338 h 402672"/>
                <a:gd name="connsiteX4" fmla="*/ 218114 w 2810312"/>
                <a:gd name="connsiteY4" fmla="*/ 327171 h 402672"/>
                <a:gd name="connsiteX5" fmla="*/ 243281 w 2810312"/>
                <a:gd name="connsiteY5" fmla="*/ 318782 h 402672"/>
                <a:gd name="connsiteX6" fmla="*/ 285225 w 2810312"/>
                <a:gd name="connsiteY6" fmla="*/ 285226 h 402672"/>
                <a:gd name="connsiteX7" fmla="*/ 360726 w 2810312"/>
                <a:gd name="connsiteY7" fmla="*/ 226503 h 402672"/>
                <a:gd name="connsiteX8" fmla="*/ 427838 w 2810312"/>
                <a:gd name="connsiteY8" fmla="*/ 209725 h 402672"/>
                <a:gd name="connsiteX9" fmla="*/ 729842 w 2810312"/>
                <a:gd name="connsiteY9" fmla="*/ 192947 h 402672"/>
                <a:gd name="connsiteX10" fmla="*/ 780176 w 2810312"/>
                <a:gd name="connsiteY10" fmla="*/ 176169 h 402672"/>
                <a:gd name="connsiteX11" fmla="*/ 805343 w 2810312"/>
                <a:gd name="connsiteY11" fmla="*/ 167780 h 402672"/>
                <a:gd name="connsiteX12" fmla="*/ 838899 w 2810312"/>
                <a:gd name="connsiteY12" fmla="*/ 159391 h 402672"/>
                <a:gd name="connsiteX13" fmla="*/ 889233 w 2810312"/>
                <a:gd name="connsiteY13" fmla="*/ 142613 h 402672"/>
                <a:gd name="connsiteX14" fmla="*/ 914400 w 2810312"/>
                <a:gd name="connsiteY14" fmla="*/ 134224 h 402672"/>
                <a:gd name="connsiteX15" fmla="*/ 964734 w 2810312"/>
                <a:gd name="connsiteY15" fmla="*/ 109057 h 402672"/>
                <a:gd name="connsiteX16" fmla="*/ 998290 w 2810312"/>
                <a:gd name="connsiteY16" fmla="*/ 92279 h 402672"/>
                <a:gd name="connsiteX17" fmla="*/ 1048624 w 2810312"/>
                <a:gd name="connsiteY17" fmla="*/ 75501 h 402672"/>
                <a:gd name="connsiteX18" fmla="*/ 1073791 w 2810312"/>
                <a:gd name="connsiteY18" fmla="*/ 58723 h 402672"/>
                <a:gd name="connsiteX19" fmla="*/ 1157681 w 2810312"/>
                <a:gd name="connsiteY19" fmla="*/ 50334 h 402672"/>
                <a:gd name="connsiteX20" fmla="*/ 1300293 w 2810312"/>
                <a:gd name="connsiteY20" fmla="*/ 33556 h 402672"/>
                <a:gd name="connsiteX21" fmla="*/ 1359016 w 2810312"/>
                <a:gd name="connsiteY21" fmla="*/ 25167 h 402672"/>
                <a:gd name="connsiteX22" fmla="*/ 1442906 w 2810312"/>
                <a:gd name="connsiteY22" fmla="*/ 0 h 402672"/>
                <a:gd name="connsiteX23" fmla="*/ 1711354 w 2810312"/>
                <a:gd name="connsiteY23" fmla="*/ 8389 h 402672"/>
                <a:gd name="connsiteX24" fmla="*/ 2315361 w 2810312"/>
                <a:gd name="connsiteY24" fmla="*/ 16778 h 402672"/>
                <a:gd name="connsiteX25" fmla="*/ 2365695 w 2810312"/>
                <a:gd name="connsiteY25" fmla="*/ 33556 h 402672"/>
                <a:gd name="connsiteX26" fmla="*/ 2416029 w 2810312"/>
                <a:gd name="connsiteY26" fmla="*/ 50334 h 402672"/>
                <a:gd name="connsiteX27" fmla="*/ 2441196 w 2810312"/>
                <a:gd name="connsiteY27" fmla="*/ 58723 h 402672"/>
                <a:gd name="connsiteX28" fmla="*/ 2718033 w 2810312"/>
                <a:gd name="connsiteY28" fmla="*/ 67112 h 402672"/>
                <a:gd name="connsiteX29" fmla="*/ 2743200 w 2810312"/>
                <a:gd name="connsiteY29" fmla="*/ 83890 h 402672"/>
                <a:gd name="connsiteX30" fmla="*/ 2759978 w 2810312"/>
                <a:gd name="connsiteY30" fmla="*/ 109057 h 402672"/>
                <a:gd name="connsiteX31" fmla="*/ 2810312 w 2810312"/>
                <a:gd name="connsiteY31" fmla="*/ 125835 h 40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810312" h="402672">
                  <a:moveTo>
                    <a:pt x="0" y="402672"/>
                  </a:moveTo>
                  <a:cubicBezTo>
                    <a:pt x="109892" y="392682"/>
                    <a:pt x="62977" y="404050"/>
                    <a:pt x="142613" y="377505"/>
                  </a:cubicBezTo>
                  <a:cubicBezTo>
                    <a:pt x="151002" y="374709"/>
                    <a:pt x="160422" y="374021"/>
                    <a:pt x="167780" y="369116"/>
                  </a:cubicBezTo>
                  <a:cubicBezTo>
                    <a:pt x="176169" y="363523"/>
                    <a:pt x="185202" y="358793"/>
                    <a:pt x="192947" y="352338"/>
                  </a:cubicBezTo>
                  <a:cubicBezTo>
                    <a:pt x="202061" y="344743"/>
                    <a:pt x="208243" y="333752"/>
                    <a:pt x="218114" y="327171"/>
                  </a:cubicBezTo>
                  <a:cubicBezTo>
                    <a:pt x="225472" y="322266"/>
                    <a:pt x="234892" y="321578"/>
                    <a:pt x="243281" y="318782"/>
                  </a:cubicBezTo>
                  <a:cubicBezTo>
                    <a:pt x="280801" y="262499"/>
                    <a:pt x="236602" y="317641"/>
                    <a:pt x="285225" y="285226"/>
                  </a:cubicBezTo>
                  <a:cubicBezTo>
                    <a:pt x="320769" y="261530"/>
                    <a:pt x="307118" y="239905"/>
                    <a:pt x="360726" y="226503"/>
                  </a:cubicBezTo>
                  <a:cubicBezTo>
                    <a:pt x="383097" y="220910"/>
                    <a:pt x="404824" y="211163"/>
                    <a:pt x="427838" y="209725"/>
                  </a:cubicBezTo>
                  <a:cubicBezTo>
                    <a:pt x="617949" y="197843"/>
                    <a:pt x="517289" y="203575"/>
                    <a:pt x="729842" y="192947"/>
                  </a:cubicBezTo>
                  <a:lnTo>
                    <a:pt x="780176" y="176169"/>
                  </a:lnTo>
                  <a:cubicBezTo>
                    <a:pt x="788565" y="173373"/>
                    <a:pt x="796764" y="169925"/>
                    <a:pt x="805343" y="167780"/>
                  </a:cubicBezTo>
                  <a:cubicBezTo>
                    <a:pt x="816528" y="164984"/>
                    <a:pt x="827856" y="162704"/>
                    <a:pt x="838899" y="159391"/>
                  </a:cubicBezTo>
                  <a:cubicBezTo>
                    <a:pt x="855839" y="154309"/>
                    <a:pt x="872455" y="148206"/>
                    <a:pt x="889233" y="142613"/>
                  </a:cubicBezTo>
                  <a:cubicBezTo>
                    <a:pt x="897622" y="139817"/>
                    <a:pt x="907042" y="139129"/>
                    <a:pt x="914400" y="134224"/>
                  </a:cubicBezTo>
                  <a:cubicBezTo>
                    <a:pt x="962765" y="101981"/>
                    <a:pt x="916109" y="129896"/>
                    <a:pt x="964734" y="109057"/>
                  </a:cubicBezTo>
                  <a:cubicBezTo>
                    <a:pt x="976228" y="104131"/>
                    <a:pt x="986679" y="96923"/>
                    <a:pt x="998290" y="92279"/>
                  </a:cubicBezTo>
                  <a:cubicBezTo>
                    <a:pt x="1014711" y="85711"/>
                    <a:pt x="1033909" y="85311"/>
                    <a:pt x="1048624" y="75501"/>
                  </a:cubicBezTo>
                  <a:cubicBezTo>
                    <a:pt x="1057013" y="69908"/>
                    <a:pt x="1063967" y="60990"/>
                    <a:pt x="1073791" y="58723"/>
                  </a:cubicBezTo>
                  <a:cubicBezTo>
                    <a:pt x="1101174" y="52404"/>
                    <a:pt x="1129718" y="53130"/>
                    <a:pt x="1157681" y="50334"/>
                  </a:cubicBezTo>
                  <a:cubicBezTo>
                    <a:pt x="1232472" y="31636"/>
                    <a:pt x="1161195" y="47466"/>
                    <a:pt x="1300293" y="33556"/>
                  </a:cubicBezTo>
                  <a:cubicBezTo>
                    <a:pt x="1319968" y="31589"/>
                    <a:pt x="1339442" y="27963"/>
                    <a:pt x="1359016" y="25167"/>
                  </a:cubicBezTo>
                  <a:cubicBezTo>
                    <a:pt x="1420288" y="4743"/>
                    <a:pt x="1392192" y="12678"/>
                    <a:pt x="1442906" y="0"/>
                  </a:cubicBezTo>
                  <a:lnTo>
                    <a:pt x="1711354" y="8389"/>
                  </a:lnTo>
                  <a:cubicBezTo>
                    <a:pt x="1912672" y="12261"/>
                    <a:pt x="2114155" y="9039"/>
                    <a:pt x="2315361" y="16778"/>
                  </a:cubicBezTo>
                  <a:cubicBezTo>
                    <a:pt x="2333033" y="17458"/>
                    <a:pt x="2348917" y="27963"/>
                    <a:pt x="2365695" y="33556"/>
                  </a:cubicBezTo>
                  <a:lnTo>
                    <a:pt x="2416029" y="50334"/>
                  </a:lnTo>
                  <a:cubicBezTo>
                    <a:pt x="2424418" y="53130"/>
                    <a:pt x="2432357" y="58455"/>
                    <a:pt x="2441196" y="58723"/>
                  </a:cubicBezTo>
                  <a:lnTo>
                    <a:pt x="2718033" y="67112"/>
                  </a:lnTo>
                  <a:cubicBezTo>
                    <a:pt x="2726422" y="72705"/>
                    <a:pt x="2736071" y="76761"/>
                    <a:pt x="2743200" y="83890"/>
                  </a:cubicBezTo>
                  <a:cubicBezTo>
                    <a:pt x="2750329" y="91019"/>
                    <a:pt x="2751428" y="103713"/>
                    <a:pt x="2759978" y="109057"/>
                  </a:cubicBezTo>
                  <a:cubicBezTo>
                    <a:pt x="2774975" y="118430"/>
                    <a:pt x="2810312" y="125835"/>
                    <a:pt x="2810312" y="12583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54022F47-C386-4662-B1BA-7039925D1E9A}"/>
                </a:ext>
              </a:extLst>
            </p:cNvPr>
            <p:cNvSpPr txBox="1"/>
            <p:nvPr/>
          </p:nvSpPr>
          <p:spPr>
            <a:xfrm>
              <a:off x="1547664" y="5350914"/>
              <a:ext cx="753220" cy="36933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/>
                <a:t>Varmt</a:t>
              </a:r>
            </a:p>
          </p:txBody>
        </p:sp>
        <p:sp>
          <p:nvSpPr>
            <p:cNvPr id="10" name="Tekstfelt 9">
              <a:extLst>
                <a:ext uri="{FF2B5EF4-FFF2-40B4-BE49-F238E27FC236}">
                  <a16:creationId xmlns:a16="http://schemas.microsoft.com/office/drawing/2014/main" id="{F1BFBE3F-3E95-4B41-921A-BBC610F030A6}"/>
                </a:ext>
              </a:extLst>
            </p:cNvPr>
            <p:cNvSpPr txBox="1"/>
            <p:nvPr/>
          </p:nvSpPr>
          <p:spPr>
            <a:xfrm>
              <a:off x="3630639" y="5360232"/>
              <a:ext cx="710837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/>
                <a:t>Køligt</a:t>
              </a:r>
            </a:p>
          </p:txBody>
        </p:sp>
        <p:cxnSp>
          <p:nvCxnSpPr>
            <p:cNvPr id="14" name="Lige forbindelse 13">
              <a:extLst>
                <a:ext uri="{FF2B5EF4-FFF2-40B4-BE49-F238E27FC236}">
                  <a16:creationId xmlns:a16="http://schemas.microsoft.com/office/drawing/2014/main" id="{0971FB46-EABB-4E53-AB8B-CCB5F3D576F3}"/>
                </a:ext>
              </a:extLst>
            </p:cNvPr>
            <p:cNvCxnSpPr/>
            <p:nvPr/>
          </p:nvCxnSpPr>
          <p:spPr>
            <a:xfrm flipV="1">
              <a:off x="2051720" y="3573016"/>
              <a:ext cx="0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Lige forbindelse 14">
              <a:extLst>
                <a:ext uri="{FF2B5EF4-FFF2-40B4-BE49-F238E27FC236}">
                  <a16:creationId xmlns:a16="http://schemas.microsoft.com/office/drawing/2014/main" id="{32DB87F3-885E-4BDE-8F95-91A84045DC64}"/>
                </a:ext>
              </a:extLst>
            </p:cNvPr>
            <p:cNvCxnSpPr/>
            <p:nvPr/>
          </p:nvCxnSpPr>
          <p:spPr>
            <a:xfrm flipV="1">
              <a:off x="4139952" y="3573016"/>
              <a:ext cx="0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Lige forbindelse 15">
              <a:extLst>
                <a:ext uri="{FF2B5EF4-FFF2-40B4-BE49-F238E27FC236}">
                  <a16:creationId xmlns:a16="http://schemas.microsoft.com/office/drawing/2014/main" id="{6275BAE5-A613-4210-B235-5000114587D5}"/>
                </a:ext>
              </a:extLst>
            </p:cNvPr>
            <p:cNvCxnSpPr>
              <a:cxnSpLocks/>
            </p:cNvCxnSpPr>
            <p:nvPr/>
          </p:nvCxnSpPr>
          <p:spPr>
            <a:xfrm>
              <a:off x="2411760" y="3573016"/>
              <a:ext cx="14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ge forbindelse 17">
              <a:extLst>
                <a:ext uri="{FF2B5EF4-FFF2-40B4-BE49-F238E27FC236}">
                  <a16:creationId xmlns:a16="http://schemas.microsoft.com/office/drawing/2014/main" id="{11D80CA5-0D26-4626-95C8-C8958F4C284F}"/>
                </a:ext>
              </a:extLst>
            </p:cNvPr>
            <p:cNvCxnSpPr>
              <a:cxnSpLocks/>
            </p:cNvCxnSpPr>
            <p:nvPr/>
          </p:nvCxnSpPr>
          <p:spPr>
            <a:xfrm>
              <a:off x="2411760" y="4581128"/>
              <a:ext cx="14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Lige pilforbindelse 20">
            <a:extLst>
              <a:ext uri="{FF2B5EF4-FFF2-40B4-BE49-F238E27FC236}">
                <a16:creationId xmlns:a16="http://schemas.microsoft.com/office/drawing/2014/main" id="{70352FD9-9719-48D6-BCBD-A6308EC7289C}"/>
              </a:ext>
            </a:extLst>
          </p:cNvPr>
          <p:cNvCxnSpPr/>
          <p:nvPr/>
        </p:nvCxnSpPr>
        <p:spPr>
          <a:xfrm flipV="1">
            <a:off x="3575720" y="3501008"/>
            <a:ext cx="0" cy="108012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pilforbindelse 21">
            <a:extLst>
              <a:ext uri="{FF2B5EF4-FFF2-40B4-BE49-F238E27FC236}">
                <a16:creationId xmlns:a16="http://schemas.microsoft.com/office/drawing/2014/main" id="{25056B42-C5B6-452B-B555-B3AF99ADE6CB}"/>
              </a:ext>
            </a:extLst>
          </p:cNvPr>
          <p:cNvCxnSpPr>
            <a:cxnSpLocks/>
          </p:cNvCxnSpPr>
          <p:nvPr/>
        </p:nvCxnSpPr>
        <p:spPr>
          <a:xfrm>
            <a:off x="5663952" y="3573016"/>
            <a:ext cx="0" cy="100811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Lige pilforbindelse 23">
            <a:extLst>
              <a:ext uri="{FF2B5EF4-FFF2-40B4-BE49-F238E27FC236}">
                <a16:creationId xmlns:a16="http://schemas.microsoft.com/office/drawing/2014/main" id="{C67C1901-7A0A-41B0-8BE3-B5E8D1FF2A5B}"/>
              </a:ext>
            </a:extLst>
          </p:cNvPr>
          <p:cNvCxnSpPr>
            <a:cxnSpLocks/>
          </p:cNvCxnSpPr>
          <p:nvPr/>
        </p:nvCxnSpPr>
        <p:spPr>
          <a:xfrm>
            <a:off x="3849476" y="3577444"/>
            <a:ext cx="1650009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Lige pilforbindelse 25">
            <a:extLst>
              <a:ext uri="{FF2B5EF4-FFF2-40B4-BE49-F238E27FC236}">
                <a16:creationId xmlns:a16="http://schemas.microsoft.com/office/drawing/2014/main" id="{53AE0EE3-50BD-44D7-A16D-BAE816D92303}"/>
              </a:ext>
            </a:extLst>
          </p:cNvPr>
          <p:cNvCxnSpPr>
            <a:cxnSpLocks/>
          </p:cNvCxnSpPr>
          <p:nvPr/>
        </p:nvCxnSpPr>
        <p:spPr>
          <a:xfrm flipH="1">
            <a:off x="3849475" y="4581128"/>
            <a:ext cx="1512168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felt 28">
            <a:extLst>
              <a:ext uri="{FF2B5EF4-FFF2-40B4-BE49-F238E27FC236}">
                <a16:creationId xmlns:a16="http://schemas.microsoft.com/office/drawing/2014/main" id="{670BA5E9-1448-4B0B-969E-C03B02780A58}"/>
              </a:ext>
            </a:extLst>
          </p:cNvPr>
          <p:cNvSpPr txBox="1"/>
          <p:nvPr/>
        </p:nvSpPr>
        <p:spPr>
          <a:xfrm>
            <a:off x="3398493" y="3199620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C16FDB0F-2487-4890-A928-216902393563}"/>
              </a:ext>
            </a:extLst>
          </p:cNvPr>
          <p:cNvSpPr txBox="1"/>
          <p:nvPr/>
        </p:nvSpPr>
        <p:spPr>
          <a:xfrm>
            <a:off x="5499484" y="4559757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A0F5AEC0-AEB9-4AC9-B079-949FDAE4C000}"/>
              </a:ext>
            </a:extLst>
          </p:cNvPr>
          <p:cNvSpPr txBox="1"/>
          <p:nvPr/>
        </p:nvSpPr>
        <p:spPr>
          <a:xfrm>
            <a:off x="3434495" y="456156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L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87FB9C70-BBF7-4DC7-A3D3-3298812A7F6A}"/>
              </a:ext>
            </a:extLst>
          </p:cNvPr>
          <p:cNvSpPr txBox="1"/>
          <p:nvPr/>
        </p:nvSpPr>
        <p:spPr>
          <a:xfrm>
            <a:off x="5545970" y="3259105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L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2195A701-568F-4FE9-A49A-801E8AFB7F3B}"/>
              </a:ext>
            </a:extLst>
          </p:cNvPr>
          <p:cNvSpPr txBox="1"/>
          <p:nvPr/>
        </p:nvSpPr>
        <p:spPr>
          <a:xfrm>
            <a:off x="3245252" y="1754907"/>
            <a:ext cx="1337226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2800" dirty="0" err="1"/>
              <a:t>Søbrise</a:t>
            </a:r>
            <a:r>
              <a:rPr lang="da-DK" sz="2800" dirty="0"/>
              <a:t> </a:t>
            </a:r>
          </a:p>
        </p:txBody>
      </p:sp>
      <p:sp>
        <p:nvSpPr>
          <p:cNvPr id="46" name="Tekstfelt 45">
            <a:extLst>
              <a:ext uri="{FF2B5EF4-FFF2-40B4-BE49-F238E27FC236}">
                <a16:creationId xmlns:a16="http://schemas.microsoft.com/office/drawing/2014/main" id="{9025C147-7F64-47B0-B9C8-713192CAC2F7}"/>
              </a:ext>
            </a:extLst>
          </p:cNvPr>
          <p:cNvSpPr txBox="1"/>
          <p:nvPr/>
        </p:nvSpPr>
        <p:spPr>
          <a:xfrm>
            <a:off x="7602953" y="1754907"/>
            <a:ext cx="1600118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2800" dirty="0"/>
              <a:t>Landbrise</a:t>
            </a:r>
          </a:p>
        </p:txBody>
      </p:sp>
      <p:grpSp>
        <p:nvGrpSpPr>
          <p:cNvPr id="48" name="Gruppe 47">
            <a:extLst>
              <a:ext uri="{FF2B5EF4-FFF2-40B4-BE49-F238E27FC236}">
                <a16:creationId xmlns:a16="http://schemas.microsoft.com/office/drawing/2014/main" id="{2764827A-C419-42E8-AC75-E7D0D3DE2F1A}"/>
              </a:ext>
            </a:extLst>
          </p:cNvPr>
          <p:cNvGrpSpPr/>
          <p:nvPr/>
        </p:nvGrpSpPr>
        <p:grpSpPr>
          <a:xfrm>
            <a:off x="6369027" y="3553009"/>
            <a:ext cx="4234377" cy="2165759"/>
            <a:chOff x="706200" y="3573016"/>
            <a:chExt cx="4234377" cy="2165759"/>
          </a:xfrm>
        </p:grpSpPr>
        <p:sp>
          <p:nvSpPr>
            <p:cNvPr id="49" name="Kombinationstegning: figur 48">
              <a:extLst>
                <a:ext uri="{FF2B5EF4-FFF2-40B4-BE49-F238E27FC236}">
                  <a16:creationId xmlns:a16="http://schemas.microsoft.com/office/drawing/2014/main" id="{1C55A8E2-C993-41EF-8FC6-4FC91ABD7245}"/>
                </a:ext>
              </a:extLst>
            </p:cNvPr>
            <p:cNvSpPr/>
            <p:nvPr/>
          </p:nvSpPr>
          <p:spPr>
            <a:xfrm>
              <a:off x="3186665" y="5157192"/>
              <a:ext cx="1753912" cy="50380"/>
            </a:xfrm>
            <a:custGeom>
              <a:avLst/>
              <a:gdLst>
                <a:gd name="connsiteX0" fmla="*/ 0 w 2046913"/>
                <a:gd name="connsiteY0" fmla="*/ 25908 h 51075"/>
                <a:gd name="connsiteX1" fmla="*/ 41945 w 2046913"/>
                <a:gd name="connsiteY1" fmla="*/ 9130 h 51075"/>
                <a:gd name="connsiteX2" fmla="*/ 67112 w 2046913"/>
                <a:gd name="connsiteY2" fmla="*/ 741 h 51075"/>
                <a:gd name="connsiteX3" fmla="*/ 92279 w 2046913"/>
                <a:gd name="connsiteY3" fmla="*/ 17519 h 51075"/>
                <a:gd name="connsiteX4" fmla="*/ 184557 w 2046913"/>
                <a:gd name="connsiteY4" fmla="*/ 9130 h 51075"/>
                <a:gd name="connsiteX5" fmla="*/ 209724 w 2046913"/>
                <a:gd name="connsiteY5" fmla="*/ 741 h 51075"/>
                <a:gd name="connsiteX6" fmla="*/ 260058 w 2046913"/>
                <a:gd name="connsiteY6" fmla="*/ 25908 h 51075"/>
                <a:gd name="connsiteX7" fmla="*/ 494950 w 2046913"/>
                <a:gd name="connsiteY7" fmla="*/ 17519 h 51075"/>
                <a:gd name="connsiteX8" fmla="*/ 545284 w 2046913"/>
                <a:gd name="connsiteY8" fmla="*/ 741 h 51075"/>
                <a:gd name="connsiteX9" fmla="*/ 570451 w 2046913"/>
                <a:gd name="connsiteY9" fmla="*/ 9130 h 51075"/>
                <a:gd name="connsiteX10" fmla="*/ 587229 w 2046913"/>
                <a:gd name="connsiteY10" fmla="*/ 34297 h 51075"/>
                <a:gd name="connsiteX11" fmla="*/ 612396 w 2046913"/>
                <a:gd name="connsiteY11" fmla="*/ 51075 h 51075"/>
                <a:gd name="connsiteX12" fmla="*/ 671119 w 2046913"/>
                <a:gd name="connsiteY12" fmla="*/ 42686 h 51075"/>
                <a:gd name="connsiteX13" fmla="*/ 704675 w 2046913"/>
                <a:gd name="connsiteY13" fmla="*/ 34297 h 51075"/>
                <a:gd name="connsiteX14" fmla="*/ 813732 w 2046913"/>
                <a:gd name="connsiteY14" fmla="*/ 25908 h 51075"/>
                <a:gd name="connsiteX15" fmla="*/ 864066 w 2046913"/>
                <a:gd name="connsiteY15" fmla="*/ 741 h 51075"/>
                <a:gd name="connsiteX16" fmla="*/ 914400 w 2046913"/>
                <a:gd name="connsiteY16" fmla="*/ 34297 h 51075"/>
                <a:gd name="connsiteX17" fmla="*/ 947956 w 2046913"/>
                <a:gd name="connsiteY17" fmla="*/ 25908 h 51075"/>
                <a:gd name="connsiteX18" fmla="*/ 973123 w 2046913"/>
                <a:gd name="connsiteY18" fmla="*/ 17519 h 51075"/>
                <a:gd name="connsiteX19" fmla="*/ 1073791 w 2046913"/>
                <a:gd name="connsiteY19" fmla="*/ 25908 h 51075"/>
                <a:gd name="connsiteX20" fmla="*/ 1098957 w 2046913"/>
                <a:gd name="connsiteY20" fmla="*/ 34297 h 51075"/>
                <a:gd name="connsiteX21" fmla="*/ 1182847 w 2046913"/>
                <a:gd name="connsiteY21" fmla="*/ 17519 h 51075"/>
                <a:gd name="connsiteX22" fmla="*/ 1233181 w 2046913"/>
                <a:gd name="connsiteY22" fmla="*/ 34297 h 51075"/>
                <a:gd name="connsiteX23" fmla="*/ 1258348 w 2046913"/>
                <a:gd name="connsiteY23" fmla="*/ 42686 h 51075"/>
                <a:gd name="connsiteX24" fmla="*/ 1308682 w 2046913"/>
                <a:gd name="connsiteY24" fmla="*/ 25908 h 51075"/>
                <a:gd name="connsiteX25" fmla="*/ 1333849 w 2046913"/>
                <a:gd name="connsiteY25" fmla="*/ 17519 h 51075"/>
                <a:gd name="connsiteX26" fmla="*/ 1468073 w 2046913"/>
                <a:gd name="connsiteY26" fmla="*/ 25908 h 51075"/>
                <a:gd name="connsiteX27" fmla="*/ 1493240 w 2046913"/>
                <a:gd name="connsiteY27" fmla="*/ 34297 h 51075"/>
                <a:gd name="connsiteX28" fmla="*/ 1518407 w 2046913"/>
                <a:gd name="connsiteY28" fmla="*/ 25908 h 51075"/>
                <a:gd name="connsiteX29" fmla="*/ 1753299 w 2046913"/>
                <a:gd name="connsiteY29" fmla="*/ 9130 h 51075"/>
                <a:gd name="connsiteX30" fmla="*/ 1812022 w 2046913"/>
                <a:gd name="connsiteY30" fmla="*/ 17519 h 51075"/>
                <a:gd name="connsiteX31" fmla="*/ 1837189 w 2046913"/>
                <a:gd name="connsiteY31" fmla="*/ 25908 h 51075"/>
                <a:gd name="connsiteX32" fmla="*/ 1954635 w 2046913"/>
                <a:gd name="connsiteY32" fmla="*/ 17519 h 51075"/>
                <a:gd name="connsiteX33" fmla="*/ 1979802 w 2046913"/>
                <a:gd name="connsiteY33" fmla="*/ 741 h 51075"/>
                <a:gd name="connsiteX34" fmla="*/ 2046913 w 2046913"/>
                <a:gd name="connsiteY34" fmla="*/ 17519 h 5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046913" h="51075">
                  <a:moveTo>
                    <a:pt x="0" y="25908"/>
                  </a:moveTo>
                  <a:cubicBezTo>
                    <a:pt x="13982" y="20315"/>
                    <a:pt x="27845" y="14417"/>
                    <a:pt x="41945" y="9130"/>
                  </a:cubicBezTo>
                  <a:cubicBezTo>
                    <a:pt x="50225" y="6025"/>
                    <a:pt x="58390" y="-713"/>
                    <a:pt x="67112" y="741"/>
                  </a:cubicBezTo>
                  <a:cubicBezTo>
                    <a:pt x="77057" y="2399"/>
                    <a:pt x="83890" y="11926"/>
                    <a:pt x="92279" y="17519"/>
                  </a:cubicBezTo>
                  <a:cubicBezTo>
                    <a:pt x="123038" y="14723"/>
                    <a:pt x="153981" y="13498"/>
                    <a:pt x="184557" y="9130"/>
                  </a:cubicBezTo>
                  <a:cubicBezTo>
                    <a:pt x="193311" y="7879"/>
                    <a:pt x="200881" y="741"/>
                    <a:pt x="209724" y="741"/>
                  </a:cubicBezTo>
                  <a:cubicBezTo>
                    <a:pt x="227090" y="741"/>
                    <a:pt x="247334" y="17425"/>
                    <a:pt x="260058" y="25908"/>
                  </a:cubicBezTo>
                  <a:cubicBezTo>
                    <a:pt x="338355" y="23112"/>
                    <a:pt x="416906" y="24405"/>
                    <a:pt x="494950" y="17519"/>
                  </a:cubicBezTo>
                  <a:cubicBezTo>
                    <a:pt x="512567" y="15965"/>
                    <a:pt x="545284" y="741"/>
                    <a:pt x="545284" y="741"/>
                  </a:cubicBezTo>
                  <a:cubicBezTo>
                    <a:pt x="553673" y="3537"/>
                    <a:pt x="563546" y="3606"/>
                    <a:pt x="570451" y="9130"/>
                  </a:cubicBezTo>
                  <a:cubicBezTo>
                    <a:pt x="578324" y="15428"/>
                    <a:pt x="580100" y="27168"/>
                    <a:pt x="587229" y="34297"/>
                  </a:cubicBezTo>
                  <a:cubicBezTo>
                    <a:pt x="594358" y="41426"/>
                    <a:pt x="604007" y="45482"/>
                    <a:pt x="612396" y="51075"/>
                  </a:cubicBezTo>
                  <a:cubicBezTo>
                    <a:pt x="631970" y="48279"/>
                    <a:pt x="651665" y="46223"/>
                    <a:pt x="671119" y="42686"/>
                  </a:cubicBezTo>
                  <a:cubicBezTo>
                    <a:pt x="682463" y="40624"/>
                    <a:pt x="693224" y="35644"/>
                    <a:pt x="704675" y="34297"/>
                  </a:cubicBezTo>
                  <a:cubicBezTo>
                    <a:pt x="740885" y="30037"/>
                    <a:pt x="777380" y="28704"/>
                    <a:pt x="813732" y="25908"/>
                  </a:cubicBezTo>
                  <a:cubicBezTo>
                    <a:pt x="819856" y="21825"/>
                    <a:pt x="852489" y="-3118"/>
                    <a:pt x="864066" y="741"/>
                  </a:cubicBezTo>
                  <a:cubicBezTo>
                    <a:pt x="883196" y="7118"/>
                    <a:pt x="914400" y="34297"/>
                    <a:pt x="914400" y="34297"/>
                  </a:cubicBezTo>
                  <a:cubicBezTo>
                    <a:pt x="925585" y="31501"/>
                    <a:pt x="936870" y="29075"/>
                    <a:pt x="947956" y="25908"/>
                  </a:cubicBezTo>
                  <a:cubicBezTo>
                    <a:pt x="956459" y="23479"/>
                    <a:pt x="964280" y="17519"/>
                    <a:pt x="973123" y="17519"/>
                  </a:cubicBezTo>
                  <a:cubicBezTo>
                    <a:pt x="1006795" y="17519"/>
                    <a:pt x="1040235" y="23112"/>
                    <a:pt x="1073791" y="25908"/>
                  </a:cubicBezTo>
                  <a:cubicBezTo>
                    <a:pt x="1082180" y="28704"/>
                    <a:pt x="1090115" y="34297"/>
                    <a:pt x="1098957" y="34297"/>
                  </a:cubicBezTo>
                  <a:cubicBezTo>
                    <a:pt x="1137515" y="34297"/>
                    <a:pt x="1151854" y="27850"/>
                    <a:pt x="1182847" y="17519"/>
                  </a:cubicBezTo>
                  <a:lnTo>
                    <a:pt x="1233181" y="34297"/>
                  </a:lnTo>
                  <a:lnTo>
                    <a:pt x="1258348" y="42686"/>
                  </a:lnTo>
                  <a:lnTo>
                    <a:pt x="1308682" y="25908"/>
                  </a:lnTo>
                  <a:lnTo>
                    <a:pt x="1333849" y="17519"/>
                  </a:lnTo>
                  <a:cubicBezTo>
                    <a:pt x="1378590" y="20315"/>
                    <a:pt x="1423491" y="21215"/>
                    <a:pt x="1468073" y="25908"/>
                  </a:cubicBezTo>
                  <a:cubicBezTo>
                    <a:pt x="1476867" y="26834"/>
                    <a:pt x="1484397" y="34297"/>
                    <a:pt x="1493240" y="34297"/>
                  </a:cubicBezTo>
                  <a:cubicBezTo>
                    <a:pt x="1502083" y="34297"/>
                    <a:pt x="1509605" y="26760"/>
                    <a:pt x="1518407" y="25908"/>
                  </a:cubicBezTo>
                  <a:cubicBezTo>
                    <a:pt x="1596539" y="18347"/>
                    <a:pt x="1753299" y="9130"/>
                    <a:pt x="1753299" y="9130"/>
                  </a:cubicBezTo>
                  <a:cubicBezTo>
                    <a:pt x="1772873" y="11926"/>
                    <a:pt x="1792633" y="13641"/>
                    <a:pt x="1812022" y="17519"/>
                  </a:cubicBezTo>
                  <a:cubicBezTo>
                    <a:pt x="1820693" y="19253"/>
                    <a:pt x="1828346" y="25908"/>
                    <a:pt x="1837189" y="25908"/>
                  </a:cubicBezTo>
                  <a:cubicBezTo>
                    <a:pt x="1876437" y="25908"/>
                    <a:pt x="1915486" y="20315"/>
                    <a:pt x="1954635" y="17519"/>
                  </a:cubicBezTo>
                  <a:cubicBezTo>
                    <a:pt x="1963024" y="11926"/>
                    <a:pt x="1969781" y="1854"/>
                    <a:pt x="1979802" y="741"/>
                  </a:cubicBezTo>
                  <a:cubicBezTo>
                    <a:pt x="2010620" y="-2683"/>
                    <a:pt x="2024363" y="6244"/>
                    <a:pt x="2046913" y="1751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0" name="Kombinationstegning: figur 49">
              <a:extLst>
                <a:ext uri="{FF2B5EF4-FFF2-40B4-BE49-F238E27FC236}">
                  <a16:creationId xmlns:a16="http://schemas.microsoft.com/office/drawing/2014/main" id="{A7CADACE-6424-46DC-9825-2830D0B807EC}"/>
                </a:ext>
              </a:extLst>
            </p:cNvPr>
            <p:cNvSpPr/>
            <p:nvPr/>
          </p:nvSpPr>
          <p:spPr>
            <a:xfrm rot="416744">
              <a:off x="706200" y="4869701"/>
              <a:ext cx="2422413" cy="521321"/>
            </a:xfrm>
            <a:custGeom>
              <a:avLst/>
              <a:gdLst>
                <a:gd name="connsiteX0" fmla="*/ 0 w 2810312"/>
                <a:gd name="connsiteY0" fmla="*/ 402672 h 402672"/>
                <a:gd name="connsiteX1" fmla="*/ 142613 w 2810312"/>
                <a:gd name="connsiteY1" fmla="*/ 377505 h 402672"/>
                <a:gd name="connsiteX2" fmla="*/ 167780 w 2810312"/>
                <a:gd name="connsiteY2" fmla="*/ 369116 h 402672"/>
                <a:gd name="connsiteX3" fmla="*/ 192947 w 2810312"/>
                <a:gd name="connsiteY3" fmla="*/ 352338 h 402672"/>
                <a:gd name="connsiteX4" fmla="*/ 218114 w 2810312"/>
                <a:gd name="connsiteY4" fmla="*/ 327171 h 402672"/>
                <a:gd name="connsiteX5" fmla="*/ 243281 w 2810312"/>
                <a:gd name="connsiteY5" fmla="*/ 318782 h 402672"/>
                <a:gd name="connsiteX6" fmla="*/ 285225 w 2810312"/>
                <a:gd name="connsiteY6" fmla="*/ 285226 h 402672"/>
                <a:gd name="connsiteX7" fmla="*/ 360726 w 2810312"/>
                <a:gd name="connsiteY7" fmla="*/ 226503 h 402672"/>
                <a:gd name="connsiteX8" fmla="*/ 427838 w 2810312"/>
                <a:gd name="connsiteY8" fmla="*/ 209725 h 402672"/>
                <a:gd name="connsiteX9" fmla="*/ 729842 w 2810312"/>
                <a:gd name="connsiteY9" fmla="*/ 192947 h 402672"/>
                <a:gd name="connsiteX10" fmla="*/ 780176 w 2810312"/>
                <a:gd name="connsiteY10" fmla="*/ 176169 h 402672"/>
                <a:gd name="connsiteX11" fmla="*/ 805343 w 2810312"/>
                <a:gd name="connsiteY11" fmla="*/ 167780 h 402672"/>
                <a:gd name="connsiteX12" fmla="*/ 838899 w 2810312"/>
                <a:gd name="connsiteY12" fmla="*/ 159391 h 402672"/>
                <a:gd name="connsiteX13" fmla="*/ 889233 w 2810312"/>
                <a:gd name="connsiteY13" fmla="*/ 142613 h 402672"/>
                <a:gd name="connsiteX14" fmla="*/ 914400 w 2810312"/>
                <a:gd name="connsiteY14" fmla="*/ 134224 h 402672"/>
                <a:gd name="connsiteX15" fmla="*/ 964734 w 2810312"/>
                <a:gd name="connsiteY15" fmla="*/ 109057 h 402672"/>
                <a:gd name="connsiteX16" fmla="*/ 998290 w 2810312"/>
                <a:gd name="connsiteY16" fmla="*/ 92279 h 402672"/>
                <a:gd name="connsiteX17" fmla="*/ 1048624 w 2810312"/>
                <a:gd name="connsiteY17" fmla="*/ 75501 h 402672"/>
                <a:gd name="connsiteX18" fmla="*/ 1073791 w 2810312"/>
                <a:gd name="connsiteY18" fmla="*/ 58723 h 402672"/>
                <a:gd name="connsiteX19" fmla="*/ 1157681 w 2810312"/>
                <a:gd name="connsiteY19" fmla="*/ 50334 h 402672"/>
                <a:gd name="connsiteX20" fmla="*/ 1300293 w 2810312"/>
                <a:gd name="connsiteY20" fmla="*/ 33556 h 402672"/>
                <a:gd name="connsiteX21" fmla="*/ 1359016 w 2810312"/>
                <a:gd name="connsiteY21" fmla="*/ 25167 h 402672"/>
                <a:gd name="connsiteX22" fmla="*/ 1442906 w 2810312"/>
                <a:gd name="connsiteY22" fmla="*/ 0 h 402672"/>
                <a:gd name="connsiteX23" fmla="*/ 1711354 w 2810312"/>
                <a:gd name="connsiteY23" fmla="*/ 8389 h 402672"/>
                <a:gd name="connsiteX24" fmla="*/ 2315361 w 2810312"/>
                <a:gd name="connsiteY24" fmla="*/ 16778 h 402672"/>
                <a:gd name="connsiteX25" fmla="*/ 2365695 w 2810312"/>
                <a:gd name="connsiteY25" fmla="*/ 33556 h 402672"/>
                <a:gd name="connsiteX26" fmla="*/ 2416029 w 2810312"/>
                <a:gd name="connsiteY26" fmla="*/ 50334 h 402672"/>
                <a:gd name="connsiteX27" fmla="*/ 2441196 w 2810312"/>
                <a:gd name="connsiteY27" fmla="*/ 58723 h 402672"/>
                <a:gd name="connsiteX28" fmla="*/ 2718033 w 2810312"/>
                <a:gd name="connsiteY28" fmla="*/ 67112 h 402672"/>
                <a:gd name="connsiteX29" fmla="*/ 2743200 w 2810312"/>
                <a:gd name="connsiteY29" fmla="*/ 83890 h 402672"/>
                <a:gd name="connsiteX30" fmla="*/ 2759978 w 2810312"/>
                <a:gd name="connsiteY30" fmla="*/ 109057 h 402672"/>
                <a:gd name="connsiteX31" fmla="*/ 2810312 w 2810312"/>
                <a:gd name="connsiteY31" fmla="*/ 125835 h 40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810312" h="402672">
                  <a:moveTo>
                    <a:pt x="0" y="402672"/>
                  </a:moveTo>
                  <a:cubicBezTo>
                    <a:pt x="109892" y="392682"/>
                    <a:pt x="62977" y="404050"/>
                    <a:pt x="142613" y="377505"/>
                  </a:cubicBezTo>
                  <a:cubicBezTo>
                    <a:pt x="151002" y="374709"/>
                    <a:pt x="160422" y="374021"/>
                    <a:pt x="167780" y="369116"/>
                  </a:cubicBezTo>
                  <a:cubicBezTo>
                    <a:pt x="176169" y="363523"/>
                    <a:pt x="185202" y="358793"/>
                    <a:pt x="192947" y="352338"/>
                  </a:cubicBezTo>
                  <a:cubicBezTo>
                    <a:pt x="202061" y="344743"/>
                    <a:pt x="208243" y="333752"/>
                    <a:pt x="218114" y="327171"/>
                  </a:cubicBezTo>
                  <a:cubicBezTo>
                    <a:pt x="225472" y="322266"/>
                    <a:pt x="234892" y="321578"/>
                    <a:pt x="243281" y="318782"/>
                  </a:cubicBezTo>
                  <a:cubicBezTo>
                    <a:pt x="280801" y="262499"/>
                    <a:pt x="236602" y="317641"/>
                    <a:pt x="285225" y="285226"/>
                  </a:cubicBezTo>
                  <a:cubicBezTo>
                    <a:pt x="320769" y="261530"/>
                    <a:pt x="307118" y="239905"/>
                    <a:pt x="360726" y="226503"/>
                  </a:cubicBezTo>
                  <a:cubicBezTo>
                    <a:pt x="383097" y="220910"/>
                    <a:pt x="404824" y="211163"/>
                    <a:pt x="427838" y="209725"/>
                  </a:cubicBezTo>
                  <a:cubicBezTo>
                    <a:pt x="617949" y="197843"/>
                    <a:pt x="517289" y="203575"/>
                    <a:pt x="729842" y="192947"/>
                  </a:cubicBezTo>
                  <a:lnTo>
                    <a:pt x="780176" y="176169"/>
                  </a:lnTo>
                  <a:cubicBezTo>
                    <a:pt x="788565" y="173373"/>
                    <a:pt x="796764" y="169925"/>
                    <a:pt x="805343" y="167780"/>
                  </a:cubicBezTo>
                  <a:cubicBezTo>
                    <a:pt x="816528" y="164984"/>
                    <a:pt x="827856" y="162704"/>
                    <a:pt x="838899" y="159391"/>
                  </a:cubicBezTo>
                  <a:cubicBezTo>
                    <a:pt x="855839" y="154309"/>
                    <a:pt x="872455" y="148206"/>
                    <a:pt x="889233" y="142613"/>
                  </a:cubicBezTo>
                  <a:cubicBezTo>
                    <a:pt x="897622" y="139817"/>
                    <a:pt x="907042" y="139129"/>
                    <a:pt x="914400" y="134224"/>
                  </a:cubicBezTo>
                  <a:cubicBezTo>
                    <a:pt x="962765" y="101981"/>
                    <a:pt x="916109" y="129896"/>
                    <a:pt x="964734" y="109057"/>
                  </a:cubicBezTo>
                  <a:cubicBezTo>
                    <a:pt x="976228" y="104131"/>
                    <a:pt x="986679" y="96923"/>
                    <a:pt x="998290" y="92279"/>
                  </a:cubicBezTo>
                  <a:cubicBezTo>
                    <a:pt x="1014711" y="85711"/>
                    <a:pt x="1033909" y="85311"/>
                    <a:pt x="1048624" y="75501"/>
                  </a:cubicBezTo>
                  <a:cubicBezTo>
                    <a:pt x="1057013" y="69908"/>
                    <a:pt x="1063967" y="60990"/>
                    <a:pt x="1073791" y="58723"/>
                  </a:cubicBezTo>
                  <a:cubicBezTo>
                    <a:pt x="1101174" y="52404"/>
                    <a:pt x="1129718" y="53130"/>
                    <a:pt x="1157681" y="50334"/>
                  </a:cubicBezTo>
                  <a:cubicBezTo>
                    <a:pt x="1232472" y="31636"/>
                    <a:pt x="1161195" y="47466"/>
                    <a:pt x="1300293" y="33556"/>
                  </a:cubicBezTo>
                  <a:cubicBezTo>
                    <a:pt x="1319968" y="31589"/>
                    <a:pt x="1339442" y="27963"/>
                    <a:pt x="1359016" y="25167"/>
                  </a:cubicBezTo>
                  <a:cubicBezTo>
                    <a:pt x="1420288" y="4743"/>
                    <a:pt x="1392192" y="12678"/>
                    <a:pt x="1442906" y="0"/>
                  </a:cubicBezTo>
                  <a:lnTo>
                    <a:pt x="1711354" y="8389"/>
                  </a:lnTo>
                  <a:cubicBezTo>
                    <a:pt x="1912672" y="12261"/>
                    <a:pt x="2114155" y="9039"/>
                    <a:pt x="2315361" y="16778"/>
                  </a:cubicBezTo>
                  <a:cubicBezTo>
                    <a:pt x="2333033" y="17458"/>
                    <a:pt x="2348917" y="27963"/>
                    <a:pt x="2365695" y="33556"/>
                  </a:cubicBezTo>
                  <a:lnTo>
                    <a:pt x="2416029" y="50334"/>
                  </a:lnTo>
                  <a:cubicBezTo>
                    <a:pt x="2424418" y="53130"/>
                    <a:pt x="2432357" y="58455"/>
                    <a:pt x="2441196" y="58723"/>
                  </a:cubicBezTo>
                  <a:lnTo>
                    <a:pt x="2718033" y="67112"/>
                  </a:lnTo>
                  <a:cubicBezTo>
                    <a:pt x="2726422" y="72705"/>
                    <a:pt x="2736071" y="76761"/>
                    <a:pt x="2743200" y="83890"/>
                  </a:cubicBezTo>
                  <a:cubicBezTo>
                    <a:pt x="2750329" y="91019"/>
                    <a:pt x="2751428" y="103713"/>
                    <a:pt x="2759978" y="109057"/>
                  </a:cubicBezTo>
                  <a:cubicBezTo>
                    <a:pt x="2774975" y="118430"/>
                    <a:pt x="2810312" y="125835"/>
                    <a:pt x="2810312" y="12583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51" name="Tekstfelt 50">
              <a:extLst>
                <a:ext uri="{FF2B5EF4-FFF2-40B4-BE49-F238E27FC236}">
                  <a16:creationId xmlns:a16="http://schemas.microsoft.com/office/drawing/2014/main" id="{D1690854-8EBA-47A2-9DA7-C1A216A0BEC7}"/>
                </a:ext>
              </a:extLst>
            </p:cNvPr>
            <p:cNvSpPr txBox="1"/>
            <p:nvPr/>
          </p:nvSpPr>
          <p:spPr>
            <a:xfrm>
              <a:off x="3763154" y="5339055"/>
              <a:ext cx="600934" cy="369332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/>
                <a:t>Lunt</a:t>
              </a:r>
            </a:p>
          </p:txBody>
        </p:sp>
        <p:sp>
          <p:nvSpPr>
            <p:cNvPr id="52" name="Tekstfelt 51">
              <a:extLst>
                <a:ext uri="{FF2B5EF4-FFF2-40B4-BE49-F238E27FC236}">
                  <a16:creationId xmlns:a16="http://schemas.microsoft.com/office/drawing/2014/main" id="{F2E11EA6-4E14-48A2-B83E-B3A428AC9565}"/>
                </a:ext>
              </a:extLst>
            </p:cNvPr>
            <p:cNvSpPr txBox="1"/>
            <p:nvPr/>
          </p:nvSpPr>
          <p:spPr>
            <a:xfrm>
              <a:off x="1700923" y="5369443"/>
              <a:ext cx="710837" cy="3693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/>
                <a:t>Køligt</a:t>
              </a:r>
            </a:p>
          </p:txBody>
        </p:sp>
        <p:cxnSp>
          <p:nvCxnSpPr>
            <p:cNvPr id="53" name="Lige forbindelse 52">
              <a:extLst>
                <a:ext uri="{FF2B5EF4-FFF2-40B4-BE49-F238E27FC236}">
                  <a16:creationId xmlns:a16="http://schemas.microsoft.com/office/drawing/2014/main" id="{32287DEF-35AA-4200-BCF7-F7D02BCE51A0}"/>
                </a:ext>
              </a:extLst>
            </p:cNvPr>
            <p:cNvCxnSpPr/>
            <p:nvPr/>
          </p:nvCxnSpPr>
          <p:spPr>
            <a:xfrm flipV="1">
              <a:off x="2051720" y="3573016"/>
              <a:ext cx="0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Lige forbindelse 53">
              <a:extLst>
                <a:ext uri="{FF2B5EF4-FFF2-40B4-BE49-F238E27FC236}">
                  <a16:creationId xmlns:a16="http://schemas.microsoft.com/office/drawing/2014/main" id="{A03ECC20-C453-484A-A4A2-6114902C454E}"/>
                </a:ext>
              </a:extLst>
            </p:cNvPr>
            <p:cNvCxnSpPr/>
            <p:nvPr/>
          </p:nvCxnSpPr>
          <p:spPr>
            <a:xfrm flipV="1">
              <a:off x="4139952" y="3573016"/>
              <a:ext cx="0" cy="100811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Lige forbindelse 54">
              <a:extLst>
                <a:ext uri="{FF2B5EF4-FFF2-40B4-BE49-F238E27FC236}">
                  <a16:creationId xmlns:a16="http://schemas.microsoft.com/office/drawing/2014/main" id="{186D5C80-3BD9-4A26-A1D2-1009C0A1D2D1}"/>
                </a:ext>
              </a:extLst>
            </p:cNvPr>
            <p:cNvCxnSpPr>
              <a:cxnSpLocks/>
            </p:cNvCxnSpPr>
            <p:nvPr/>
          </p:nvCxnSpPr>
          <p:spPr>
            <a:xfrm>
              <a:off x="2411760" y="3573016"/>
              <a:ext cx="14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Lige forbindelse 55">
              <a:extLst>
                <a:ext uri="{FF2B5EF4-FFF2-40B4-BE49-F238E27FC236}">
                  <a16:creationId xmlns:a16="http://schemas.microsoft.com/office/drawing/2014/main" id="{1D5711A2-2137-4309-B795-91303DEFAE21}"/>
                </a:ext>
              </a:extLst>
            </p:cNvPr>
            <p:cNvCxnSpPr>
              <a:cxnSpLocks/>
            </p:cNvCxnSpPr>
            <p:nvPr/>
          </p:nvCxnSpPr>
          <p:spPr>
            <a:xfrm>
              <a:off x="2411760" y="4581128"/>
              <a:ext cx="14401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Lige pilforbindelse 56">
            <a:extLst>
              <a:ext uri="{FF2B5EF4-FFF2-40B4-BE49-F238E27FC236}">
                <a16:creationId xmlns:a16="http://schemas.microsoft.com/office/drawing/2014/main" id="{FB1FA0FA-B538-4DEF-841A-AF5D636468B8}"/>
              </a:ext>
            </a:extLst>
          </p:cNvPr>
          <p:cNvCxnSpPr>
            <a:cxnSpLocks/>
          </p:cNvCxnSpPr>
          <p:nvPr/>
        </p:nvCxnSpPr>
        <p:spPr>
          <a:xfrm>
            <a:off x="7701787" y="3557437"/>
            <a:ext cx="0" cy="105282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Lige pilforbindelse 57">
            <a:extLst>
              <a:ext uri="{FF2B5EF4-FFF2-40B4-BE49-F238E27FC236}">
                <a16:creationId xmlns:a16="http://schemas.microsoft.com/office/drawing/2014/main" id="{8C6407FD-DB48-4975-B25E-36E4E20BC425}"/>
              </a:ext>
            </a:extLst>
          </p:cNvPr>
          <p:cNvCxnSpPr>
            <a:cxnSpLocks/>
          </p:cNvCxnSpPr>
          <p:nvPr/>
        </p:nvCxnSpPr>
        <p:spPr>
          <a:xfrm flipV="1">
            <a:off x="9802779" y="3568952"/>
            <a:ext cx="20247" cy="9513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Lige pilforbindelse 58">
            <a:extLst>
              <a:ext uri="{FF2B5EF4-FFF2-40B4-BE49-F238E27FC236}">
                <a16:creationId xmlns:a16="http://schemas.microsoft.com/office/drawing/2014/main" id="{E98B2050-86FE-42B5-AD53-D17518848934}"/>
              </a:ext>
            </a:extLst>
          </p:cNvPr>
          <p:cNvCxnSpPr>
            <a:cxnSpLocks/>
          </p:cNvCxnSpPr>
          <p:nvPr/>
        </p:nvCxnSpPr>
        <p:spPr>
          <a:xfrm flipH="1">
            <a:off x="7931022" y="3553008"/>
            <a:ext cx="1426242" cy="442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Lige pilforbindelse 59">
            <a:extLst>
              <a:ext uri="{FF2B5EF4-FFF2-40B4-BE49-F238E27FC236}">
                <a16:creationId xmlns:a16="http://schemas.microsoft.com/office/drawing/2014/main" id="{290438D2-4566-4E91-94DF-F1B5B0A44F71}"/>
              </a:ext>
            </a:extLst>
          </p:cNvPr>
          <p:cNvCxnSpPr>
            <a:cxnSpLocks/>
          </p:cNvCxnSpPr>
          <p:nvPr/>
        </p:nvCxnSpPr>
        <p:spPr>
          <a:xfrm flipV="1">
            <a:off x="8074586" y="4559758"/>
            <a:ext cx="1440160" cy="2137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kstfelt 60">
            <a:extLst>
              <a:ext uri="{FF2B5EF4-FFF2-40B4-BE49-F238E27FC236}">
                <a16:creationId xmlns:a16="http://schemas.microsoft.com/office/drawing/2014/main" id="{14414C4B-3EFA-4875-A2D3-812760AF389A}"/>
              </a:ext>
            </a:extLst>
          </p:cNvPr>
          <p:cNvSpPr txBox="1"/>
          <p:nvPr/>
        </p:nvSpPr>
        <p:spPr>
          <a:xfrm>
            <a:off x="9652247" y="3183676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</a:t>
            </a:r>
          </a:p>
        </p:txBody>
      </p:sp>
      <p:sp>
        <p:nvSpPr>
          <p:cNvPr id="62" name="Tekstfelt 61">
            <a:extLst>
              <a:ext uri="{FF2B5EF4-FFF2-40B4-BE49-F238E27FC236}">
                <a16:creationId xmlns:a16="http://schemas.microsoft.com/office/drawing/2014/main" id="{D35AB8FE-D7A7-41E8-9F3D-AD35B7966BEF}"/>
              </a:ext>
            </a:extLst>
          </p:cNvPr>
          <p:cNvSpPr txBox="1"/>
          <p:nvPr/>
        </p:nvSpPr>
        <p:spPr>
          <a:xfrm>
            <a:off x="7532418" y="4540477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</a:t>
            </a:r>
          </a:p>
        </p:txBody>
      </p:sp>
      <p:sp>
        <p:nvSpPr>
          <p:cNvPr id="63" name="Tekstfelt 62">
            <a:extLst>
              <a:ext uri="{FF2B5EF4-FFF2-40B4-BE49-F238E27FC236}">
                <a16:creationId xmlns:a16="http://schemas.microsoft.com/office/drawing/2014/main" id="{6CBF0A53-71E2-4E26-A0AA-8CE6B13BFCF3}"/>
              </a:ext>
            </a:extLst>
          </p:cNvPr>
          <p:cNvSpPr txBox="1"/>
          <p:nvPr/>
        </p:nvSpPr>
        <p:spPr>
          <a:xfrm>
            <a:off x="9639168" y="4544809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L</a:t>
            </a:r>
          </a:p>
        </p:txBody>
      </p:sp>
      <p:sp>
        <p:nvSpPr>
          <p:cNvPr id="64" name="Tekstfelt 63">
            <a:extLst>
              <a:ext uri="{FF2B5EF4-FFF2-40B4-BE49-F238E27FC236}">
                <a16:creationId xmlns:a16="http://schemas.microsoft.com/office/drawing/2014/main" id="{D1D521FD-24EE-420E-A510-5BCB31E5DC39}"/>
              </a:ext>
            </a:extLst>
          </p:cNvPr>
          <p:cNvSpPr txBox="1"/>
          <p:nvPr/>
        </p:nvSpPr>
        <p:spPr>
          <a:xfrm>
            <a:off x="7554697" y="3101624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L</a:t>
            </a:r>
          </a:p>
        </p:txBody>
      </p:sp>
      <p:pic>
        <p:nvPicPr>
          <p:cNvPr id="66" name="Grafik 65" descr="Måne og stjerner">
            <a:extLst>
              <a:ext uri="{FF2B5EF4-FFF2-40B4-BE49-F238E27FC236}">
                <a16:creationId xmlns:a16="http://schemas.microsoft.com/office/drawing/2014/main" id="{2BD43E70-07FA-44EC-B0FD-1AC050E4BA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95026" y="2765937"/>
            <a:ext cx="511474" cy="51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3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3" grpId="0"/>
      <p:bldP spid="41" grpId="0"/>
      <p:bldP spid="61" grpId="0"/>
      <p:bldP spid="62" grpId="0"/>
      <p:bldP spid="63" grpId="0"/>
      <p:bldP spid="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C9904E-D441-438F-8B47-63ACA9CC6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Havblik </a:t>
            </a:r>
          </a:p>
        </p:txBody>
      </p:sp>
      <p:sp>
        <p:nvSpPr>
          <p:cNvPr id="3" name="Kombinationstegning: figur 2">
            <a:extLst>
              <a:ext uri="{FF2B5EF4-FFF2-40B4-BE49-F238E27FC236}">
                <a16:creationId xmlns:a16="http://schemas.microsoft.com/office/drawing/2014/main" id="{E95710B9-B135-4E64-A457-170EA6A60F58}"/>
              </a:ext>
            </a:extLst>
          </p:cNvPr>
          <p:cNvSpPr/>
          <p:nvPr/>
        </p:nvSpPr>
        <p:spPr>
          <a:xfrm>
            <a:off x="2189019" y="3629891"/>
            <a:ext cx="4082473" cy="600364"/>
          </a:xfrm>
          <a:custGeom>
            <a:avLst/>
            <a:gdLst>
              <a:gd name="connsiteX0" fmla="*/ 0 w 4082473"/>
              <a:gd name="connsiteY0" fmla="*/ 517236 h 600364"/>
              <a:gd name="connsiteX1" fmla="*/ 387927 w 4082473"/>
              <a:gd name="connsiteY1" fmla="*/ 517236 h 600364"/>
              <a:gd name="connsiteX2" fmla="*/ 406400 w 4082473"/>
              <a:gd name="connsiteY2" fmla="*/ 489527 h 600364"/>
              <a:gd name="connsiteX3" fmla="*/ 424873 w 4082473"/>
              <a:gd name="connsiteY3" fmla="*/ 434109 h 600364"/>
              <a:gd name="connsiteX4" fmla="*/ 443346 w 4082473"/>
              <a:gd name="connsiteY4" fmla="*/ 397164 h 600364"/>
              <a:gd name="connsiteX5" fmla="*/ 452582 w 4082473"/>
              <a:gd name="connsiteY5" fmla="*/ 369454 h 600364"/>
              <a:gd name="connsiteX6" fmla="*/ 508000 w 4082473"/>
              <a:gd name="connsiteY6" fmla="*/ 332509 h 600364"/>
              <a:gd name="connsiteX7" fmla="*/ 535709 w 4082473"/>
              <a:gd name="connsiteY7" fmla="*/ 314036 h 600364"/>
              <a:gd name="connsiteX8" fmla="*/ 581891 w 4082473"/>
              <a:gd name="connsiteY8" fmla="*/ 304800 h 600364"/>
              <a:gd name="connsiteX9" fmla="*/ 646546 w 4082473"/>
              <a:gd name="connsiteY9" fmla="*/ 277091 h 600364"/>
              <a:gd name="connsiteX10" fmla="*/ 692727 w 4082473"/>
              <a:gd name="connsiteY10" fmla="*/ 267854 h 600364"/>
              <a:gd name="connsiteX11" fmla="*/ 766618 w 4082473"/>
              <a:gd name="connsiteY11" fmla="*/ 249382 h 600364"/>
              <a:gd name="connsiteX12" fmla="*/ 812800 w 4082473"/>
              <a:gd name="connsiteY12" fmla="*/ 240145 h 600364"/>
              <a:gd name="connsiteX13" fmla="*/ 868218 w 4082473"/>
              <a:gd name="connsiteY13" fmla="*/ 221673 h 600364"/>
              <a:gd name="connsiteX14" fmla="*/ 914400 w 4082473"/>
              <a:gd name="connsiteY14" fmla="*/ 212436 h 600364"/>
              <a:gd name="connsiteX15" fmla="*/ 1006764 w 4082473"/>
              <a:gd name="connsiteY15" fmla="*/ 175491 h 600364"/>
              <a:gd name="connsiteX16" fmla="*/ 1062182 w 4082473"/>
              <a:gd name="connsiteY16" fmla="*/ 157018 h 600364"/>
              <a:gd name="connsiteX17" fmla="*/ 1089891 w 4082473"/>
              <a:gd name="connsiteY17" fmla="*/ 129309 h 600364"/>
              <a:gd name="connsiteX18" fmla="*/ 1126837 w 4082473"/>
              <a:gd name="connsiteY18" fmla="*/ 110836 h 600364"/>
              <a:gd name="connsiteX19" fmla="*/ 1154546 w 4082473"/>
              <a:gd name="connsiteY19" fmla="*/ 92364 h 600364"/>
              <a:gd name="connsiteX20" fmla="*/ 1228437 w 4082473"/>
              <a:gd name="connsiteY20" fmla="*/ 55418 h 600364"/>
              <a:gd name="connsiteX21" fmla="*/ 1320800 w 4082473"/>
              <a:gd name="connsiteY21" fmla="*/ 0 h 600364"/>
              <a:gd name="connsiteX22" fmla="*/ 1560946 w 4082473"/>
              <a:gd name="connsiteY22" fmla="*/ 27709 h 600364"/>
              <a:gd name="connsiteX23" fmla="*/ 1644073 w 4082473"/>
              <a:gd name="connsiteY23" fmla="*/ 55418 h 600364"/>
              <a:gd name="connsiteX24" fmla="*/ 1699491 w 4082473"/>
              <a:gd name="connsiteY24" fmla="*/ 64654 h 600364"/>
              <a:gd name="connsiteX25" fmla="*/ 1754909 w 4082473"/>
              <a:gd name="connsiteY25" fmla="*/ 83127 h 600364"/>
              <a:gd name="connsiteX26" fmla="*/ 1782618 w 4082473"/>
              <a:gd name="connsiteY26" fmla="*/ 92364 h 600364"/>
              <a:gd name="connsiteX27" fmla="*/ 1847273 w 4082473"/>
              <a:gd name="connsiteY27" fmla="*/ 101600 h 600364"/>
              <a:gd name="connsiteX28" fmla="*/ 2105891 w 4082473"/>
              <a:gd name="connsiteY28" fmla="*/ 92364 h 600364"/>
              <a:gd name="connsiteX29" fmla="*/ 2872509 w 4082473"/>
              <a:gd name="connsiteY29" fmla="*/ 83127 h 600364"/>
              <a:gd name="connsiteX30" fmla="*/ 2927927 w 4082473"/>
              <a:gd name="connsiteY30" fmla="*/ 64654 h 600364"/>
              <a:gd name="connsiteX31" fmla="*/ 2983346 w 4082473"/>
              <a:gd name="connsiteY31" fmla="*/ 55418 h 600364"/>
              <a:gd name="connsiteX32" fmla="*/ 3158837 w 4082473"/>
              <a:gd name="connsiteY32" fmla="*/ 64654 h 600364"/>
              <a:gd name="connsiteX33" fmla="*/ 3325091 w 4082473"/>
              <a:gd name="connsiteY33" fmla="*/ 92364 h 600364"/>
              <a:gd name="connsiteX34" fmla="*/ 3380509 w 4082473"/>
              <a:gd name="connsiteY34" fmla="*/ 120073 h 600364"/>
              <a:gd name="connsiteX35" fmla="*/ 3556000 w 4082473"/>
              <a:gd name="connsiteY35" fmla="*/ 138545 h 600364"/>
              <a:gd name="connsiteX36" fmla="*/ 3565237 w 4082473"/>
              <a:gd name="connsiteY36" fmla="*/ 212436 h 600364"/>
              <a:gd name="connsiteX37" fmla="*/ 3611418 w 4082473"/>
              <a:gd name="connsiteY37" fmla="*/ 258618 h 600364"/>
              <a:gd name="connsiteX38" fmla="*/ 3639127 w 4082473"/>
              <a:gd name="connsiteY38" fmla="*/ 267854 h 600364"/>
              <a:gd name="connsiteX39" fmla="*/ 3657600 w 4082473"/>
              <a:gd name="connsiteY39" fmla="*/ 332509 h 600364"/>
              <a:gd name="connsiteX40" fmla="*/ 3676073 w 4082473"/>
              <a:gd name="connsiteY40" fmla="*/ 406400 h 600364"/>
              <a:gd name="connsiteX41" fmla="*/ 3740727 w 4082473"/>
              <a:gd name="connsiteY41" fmla="*/ 443345 h 600364"/>
              <a:gd name="connsiteX42" fmla="*/ 3768437 w 4082473"/>
              <a:gd name="connsiteY42" fmla="*/ 461818 h 600364"/>
              <a:gd name="connsiteX43" fmla="*/ 3805382 w 4082473"/>
              <a:gd name="connsiteY43" fmla="*/ 471054 h 600364"/>
              <a:gd name="connsiteX44" fmla="*/ 3943927 w 4082473"/>
              <a:gd name="connsiteY44" fmla="*/ 489527 h 600364"/>
              <a:gd name="connsiteX45" fmla="*/ 4027055 w 4082473"/>
              <a:gd name="connsiteY45" fmla="*/ 554182 h 600364"/>
              <a:gd name="connsiteX46" fmla="*/ 4054764 w 4082473"/>
              <a:gd name="connsiteY46" fmla="*/ 572654 h 600364"/>
              <a:gd name="connsiteX47" fmla="*/ 4082473 w 4082473"/>
              <a:gd name="connsiteY47" fmla="*/ 600364 h 60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082473" h="600364">
                <a:moveTo>
                  <a:pt x="0" y="517236"/>
                </a:moveTo>
                <a:cubicBezTo>
                  <a:pt x="150156" y="533921"/>
                  <a:pt x="179206" y="541090"/>
                  <a:pt x="387927" y="517236"/>
                </a:cubicBezTo>
                <a:cubicBezTo>
                  <a:pt x="398956" y="515976"/>
                  <a:pt x="401891" y="499671"/>
                  <a:pt x="406400" y="489527"/>
                </a:cubicBezTo>
                <a:cubicBezTo>
                  <a:pt x="414308" y="471733"/>
                  <a:pt x="416165" y="451525"/>
                  <a:pt x="424873" y="434109"/>
                </a:cubicBezTo>
                <a:cubicBezTo>
                  <a:pt x="431031" y="421794"/>
                  <a:pt x="437922" y="409819"/>
                  <a:pt x="443346" y="397164"/>
                </a:cubicBezTo>
                <a:cubicBezTo>
                  <a:pt x="447181" y="388215"/>
                  <a:pt x="445697" y="376339"/>
                  <a:pt x="452582" y="369454"/>
                </a:cubicBezTo>
                <a:cubicBezTo>
                  <a:pt x="468281" y="353755"/>
                  <a:pt x="489527" y="344824"/>
                  <a:pt x="508000" y="332509"/>
                </a:cubicBezTo>
                <a:cubicBezTo>
                  <a:pt x="517236" y="326351"/>
                  <a:pt x="524824" y="316213"/>
                  <a:pt x="535709" y="314036"/>
                </a:cubicBezTo>
                <a:cubicBezTo>
                  <a:pt x="551103" y="310957"/>
                  <a:pt x="566661" y="308607"/>
                  <a:pt x="581891" y="304800"/>
                </a:cubicBezTo>
                <a:cubicBezTo>
                  <a:pt x="646444" y="288662"/>
                  <a:pt x="567259" y="303521"/>
                  <a:pt x="646546" y="277091"/>
                </a:cubicBezTo>
                <a:cubicBezTo>
                  <a:pt x="661439" y="272127"/>
                  <a:pt x="677430" y="271384"/>
                  <a:pt x="692727" y="267854"/>
                </a:cubicBezTo>
                <a:cubicBezTo>
                  <a:pt x="717465" y="262145"/>
                  <a:pt x="741723" y="254361"/>
                  <a:pt x="766618" y="249382"/>
                </a:cubicBezTo>
                <a:cubicBezTo>
                  <a:pt x="782012" y="246303"/>
                  <a:pt x="797654" y="244276"/>
                  <a:pt x="812800" y="240145"/>
                </a:cubicBezTo>
                <a:cubicBezTo>
                  <a:pt x="831586" y="235022"/>
                  <a:pt x="849432" y="226796"/>
                  <a:pt x="868218" y="221673"/>
                </a:cubicBezTo>
                <a:cubicBezTo>
                  <a:pt x="883364" y="217542"/>
                  <a:pt x="899254" y="216567"/>
                  <a:pt x="914400" y="212436"/>
                </a:cubicBezTo>
                <a:cubicBezTo>
                  <a:pt x="1010677" y="186179"/>
                  <a:pt x="932746" y="205098"/>
                  <a:pt x="1006764" y="175491"/>
                </a:cubicBezTo>
                <a:cubicBezTo>
                  <a:pt x="1024843" y="168259"/>
                  <a:pt x="1062182" y="157018"/>
                  <a:pt x="1062182" y="157018"/>
                </a:cubicBezTo>
                <a:cubicBezTo>
                  <a:pt x="1071418" y="147782"/>
                  <a:pt x="1079262" y="136901"/>
                  <a:pt x="1089891" y="129309"/>
                </a:cubicBezTo>
                <a:cubicBezTo>
                  <a:pt x="1101095" y="121306"/>
                  <a:pt x="1114882" y="117667"/>
                  <a:pt x="1126837" y="110836"/>
                </a:cubicBezTo>
                <a:cubicBezTo>
                  <a:pt x="1136475" y="105329"/>
                  <a:pt x="1144801" y="97680"/>
                  <a:pt x="1154546" y="92364"/>
                </a:cubicBezTo>
                <a:cubicBezTo>
                  <a:pt x="1178721" y="79178"/>
                  <a:pt x="1205524" y="70693"/>
                  <a:pt x="1228437" y="55418"/>
                </a:cubicBezTo>
                <a:cubicBezTo>
                  <a:pt x="1295311" y="10836"/>
                  <a:pt x="1263998" y="28402"/>
                  <a:pt x="1320800" y="0"/>
                </a:cubicBezTo>
                <a:cubicBezTo>
                  <a:pt x="1400849" y="9236"/>
                  <a:pt x="1481525" y="14094"/>
                  <a:pt x="1560946" y="27709"/>
                </a:cubicBezTo>
                <a:cubicBezTo>
                  <a:pt x="1589734" y="32644"/>
                  <a:pt x="1615263" y="50616"/>
                  <a:pt x="1644073" y="55418"/>
                </a:cubicBezTo>
                <a:lnTo>
                  <a:pt x="1699491" y="64654"/>
                </a:lnTo>
                <a:lnTo>
                  <a:pt x="1754909" y="83127"/>
                </a:lnTo>
                <a:cubicBezTo>
                  <a:pt x="1764145" y="86206"/>
                  <a:pt x="1772980" y="90987"/>
                  <a:pt x="1782618" y="92364"/>
                </a:cubicBezTo>
                <a:lnTo>
                  <a:pt x="1847273" y="101600"/>
                </a:lnTo>
                <a:lnTo>
                  <a:pt x="2105891" y="92364"/>
                </a:lnTo>
                <a:cubicBezTo>
                  <a:pt x="2361407" y="87760"/>
                  <a:pt x="2617096" y="91737"/>
                  <a:pt x="2872509" y="83127"/>
                </a:cubicBezTo>
                <a:cubicBezTo>
                  <a:pt x="2891970" y="82471"/>
                  <a:pt x="2909036" y="69377"/>
                  <a:pt x="2927927" y="64654"/>
                </a:cubicBezTo>
                <a:cubicBezTo>
                  <a:pt x="2946096" y="60112"/>
                  <a:pt x="2964873" y="58497"/>
                  <a:pt x="2983346" y="55418"/>
                </a:cubicBezTo>
                <a:cubicBezTo>
                  <a:pt x="3055961" y="31214"/>
                  <a:pt x="3012566" y="41251"/>
                  <a:pt x="3158837" y="64654"/>
                </a:cubicBezTo>
                <a:cubicBezTo>
                  <a:pt x="3409658" y="104785"/>
                  <a:pt x="3075776" y="64660"/>
                  <a:pt x="3325091" y="92364"/>
                </a:cubicBezTo>
                <a:cubicBezTo>
                  <a:pt x="3343564" y="101600"/>
                  <a:pt x="3360189" y="116379"/>
                  <a:pt x="3380509" y="120073"/>
                </a:cubicBezTo>
                <a:cubicBezTo>
                  <a:pt x="3662047" y="171261"/>
                  <a:pt x="3457000" y="105546"/>
                  <a:pt x="3556000" y="138545"/>
                </a:cubicBezTo>
                <a:cubicBezTo>
                  <a:pt x="3559079" y="163175"/>
                  <a:pt x="3558706" y="188489"/>
                  <a:pt x="3565237" y="212436"/>
                </a:cubicBezTo>
                <a:cubicBezTo>
                  <a:pt x="3571071" y="233826"/>
                  <a:pt x="3593269" y="249544"/>
                  <a:pt x="3611418" y="258618"/>
                </a:cubicBezTo>
                <a:cubicBezTo>
                  <a:pt x="3620126" y="262972"/>
                  <a:pt x="3629891" y="264775"/>
                  <a:pt x="3639127" y="267854"/>
                </a:cubicBezTo>
                <a:cubicBezTo>
                  <a:pt x="3649414" y="298715"/>
                  <a:pt x="3649867" y="297711"/>
                  <a:pt x="3657600" y="332509"/>
                </a:cubicBezTo>
                <a:cubicBezTo>
                  <a:pt x="3658130" y="334894"/>
                  <a:pt x="3668457" y="396879"/>
                  <a:pt x="3676073" y="406400"/>
                </a:cubicBezTo>
                <a:cubicBezTo>
                  <a:pt x="3685549" y="418245"/>
                  <a:pt x="3730677" y="437602"/>
                  <a:pt x="3740727" y="443345"/>
                </a:cubicBezTo>
                <a:cubicBezTo>
                  <a:pt x="3750365" y="448853"/>
                  <a:pt x="3758234" y="457445"/>
                  <a:pt x="3768437" y="461818"/>
                </a:cubicBezTo>
                <a:cubicBezTo>
                  <a:pt x="3780105" y="466818"/>
                  <a:pt x="3793176" y="467567"/>
                  <a:pt x="3805382" y="471054"/>
                </a:cubicBezTo>
                <a:cubicBezTo>
                  <a:pt x="3883062" y="493249"/>
                  <a:pt x="3767033" y="474786"/>
                  <a:pt x="3943927" y="489527"/>
                </a:cubicBezTo>
                <a:cubicBezTo>
                  <a:pt x="3987335" y="532933"/>
                  <a:pt x="3960771" y="509993"/>
                  <a:pt x="4027055" y="554182"/>
                </a:cubicBezTo>
                <a:cubicBezTo>
                  <a:pt x="4036291" y="560339"/>
                  <a:pt x="4046915" y="564805"/>
                  <a:pt x="4054764" y="572654"/>
                </a:cubicBezTo>
                <a:lnTo>
                  <a:pt x="4082473" y="600364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B6FBF160-28A0-428F-9779-620D92B15CB3}"/>
              </a:ext>
            </a:extLst>
          </p:cNvPr>
          <p:cNvCxnSpPr/>
          <p:nvPr/>
        </p:nvCxnSpPr>
        <p:spPr>
          <a:xfrm>
            <a:off x="6312024" y="4221088"/>
            <a:ext cx="324036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 descr="Kajak">
            <a:extLst>
              <a:ext uri="{FF2B5EF4-FFF2-40B4-BE49-F238E27FC236}">
                <a16:creationId xmlns:a16="http://schemas.microsoft.com/office/drawing/2014/main" id="{7E4AC1B9-33EB-4967-9FF1-14636FB86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5004" y="3634261"/>
            <a:ext cx="914400" cy="914400"/>
          </a:xfrm>
          <a:prstGeom prst="rect">
            <a:avLst/>
          </a:prstGeom>
        </p:spPr>
      </p:pic>
      <p:pic>
        <p:nvPicPr>
          <p:cNvPr id="9" name="Grafik 8" descr="Gårdscene">
            <a:extLst>
              <a:ext uri="{FF2B5EF4-FFF2-40B4-BE49-F238E27FC236}">
                <a16:creationId xmlns:a16="http://schemas.microsoft.com/office/drawing/2014/main" id="{C9B8247B-06DF-4438-AA3C-0FDB847639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71664" y="3015673"/>
            <a:ext cx="914400" cy="914400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D34AF2F8-9AD3-415B-A5A1-2C42FA48FBD9}"/>
              </a:ext>
            </a:extLst>
          </p:cNvPr>
          <p:cNvSpPr txBox="1"/>
          <p:nvPr/>
        </p:nvSpPr>
        <p:spPr>
          <a:xfrm>
            <a:off x="3547337" y="435962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sjælland</a:t>
            </a:r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10107695-2192-4D59-8D16-825660018AE3}"/>
              </a:ext>
            </a:extLst>
          </p:cNvPr>
          <p:cNvSpPr txBox="1"/>
          <p:nvPr/>
        </p:nvSpPr>
        <p:spPr>
          <a:xfrm>
            <a:off x="8003962" y="4359625"/>
            <a:ext cx="98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Øresund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BBF63AF0-C880-4A7D-A9D5-5E34F78E6504}"/>
              </a:ext>
            </a:extLst>
          </p:cNvPr>
          <p:cNvSpPr txBox="1"/>
          <p:nvPr/>
        </p:nvSpPr>
        <p:spPr>
          <a:xfrm>
            <a:off x="2825676" y="1232972"/>
            <a:ext cx="6891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Hvorfor kan man opleve at havet er spejlblank i tidlig sommer morgen? </a:t>
            </a:r>
          </a:p>
        </p:txBody>
      </p:sp>
      <p:pic>
        <p:nvPicPr>
          <p:cNvPr id="15" name="Grafik 14" descr="Dæmp (mindre sol)">
            <a:extLst>
              <a:ext uri="{FF2B5EF4-FFF2-40B4-BE49-F238E27FC236}">
                <a16:creationId xmlns:a16="http://schemas.microsoft.com/office/drawing/2014/main" id="{F67FF18F-BDCB-4912-B06C-816AA358D7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69625" y="2320498"/>
            <a:ext cx="914400" cy="9144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32ABD676-7ED7-4E71-8343-2B14DFC064C4}"/>
              </a:ext>
            </a:extLst>
          </p:cNvPr>
          <p:cNvSpPr txBox="1"/>
          <p:nvPr/>
        </p:nvSpPr>
        <p:spPr>
          <a:xfrm>
            <a:off x="4237787" y="1674169"/>
            <a:ext cx="433823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På et tidspunkt vil landjorden og havet have </a:t>
            </a:r>
            <a:br>
              <a:rPr lang="da-DK" dirty="0"/>
            </a:br>
            <a:r>
              <a:rPr lang="da-DK" dirty="0"/>
              <a:t>samme temperatur 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ECBD1892-C1E0-4918-8285-0A654E4FABE2}"/>
              </a:ext>
            </a:extLst>
          </p:cNvPr>
          <p:cNvSpPr txBox="1"/>
          <p:nvPr/>
        </p:nvSpPr>
        <p:spPr>
          <a:xfrm>
            <a:off x="4008298" y="2400654"/>
            <a:ext cx="4913268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Dermed vil lufttrykket over hav og land være ens </a:t>
            </a:r>
            <a:br>
              <a:rPr lang="da-DK" dirty="0"/>
            </a:br>
            <a:r>
              <a:rPr lang="da-DK" dirty="0"/>
              <a:t>og derfor er det vindstille og havoverfladen rolig</a:t>
            </a:r>
          </a:p>
        </p:txBody>
      </p:sp>
    </p:spTree>
    <p:extLst>
      <p:ext uri="{BB962C8B-B14F-4D97-AF65-F5344CB8AC3E}">
        <p14:creationId xmlns:p14="http://schemas.microsoft.com/office/powerpoint/2010/main" val="314151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490CDC-4877-43E7-BF7E-BCFB83CD3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da-DK" dirty="0"/>
              <a:t>Globale </a:t>
            </a:r>
            <a:r>
              <a:rPr lang="da-DK" dirty="0" err="1"/>
              <a:t>vindsystem</a:t>
            </a: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FB9900F-8690-4D38-A28B-2D9DEC062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340769"/>
            <a:ext cx="5662064" cy="543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41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73BE80-4268-49DC-8C33-4242CE650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568" y="114175"/>
            <a:ext cx="8229600" cy="1143000"/>
          </a:xfrm>
        </p:spPr>
        <p:txBody>
          <a:bodyPr/>
          <a:lstStyle/>
          <a:p>
            <a:r>
              <a:rPr lang="da-DK" dirty="0"/>
              <a:t>Globale </a:t>
            </a:r>
            <a:r>
              <a:rPr lang="da-DK" dirty="0" err="1"/>
              <a:t>vindsystem</a:t>
            </a:r>
            <a:r>
              <a:rPr lang="da-DK" dirty="0"/>
              <a:t> (simpelt)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CFC8F979-32A4-49D9-B505-5404E73D5191}"/>
              </a:ext>
            </a:extLst>
          </p:cNvPr>
          <p:cNvSpPr/>
          <p:nvPr/>
        </p:nvSpPr>
        <p:spPr>
          <a:xfrm>
            <a:off x="3863752" y="2780928"/>
            <a:ext cx="4032448" cy="388843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2E6D05A-2248-4D46-BE6C-D2431B72D01B}"/>
              </a:ext>
            </a:extLst>
          </p:cNvPr>
          <p:cNvSpPr txBox="1"/>
          <p:nvPr/>
        </p:nvSpPr>
        <p:spPr>
          <a:xfrm>
            <a:off x="3838822" y="2476003"/>
            <a:ext cx="654603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koldt</a:t>
            </a:r>
          </a:p>
        </p:txBody>
      </p:sp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F364F2B2-6958-49EF-8737-265C69CFF787}"/>
              </a:ext>
            </a:extLst>
          </p:cNvPr>
          <p:cNvCxnSpPr>
            <a:cxnSpLocks/>
          </p:cNvCxnSpPr>
          <p:nvPr/>
        </p:nvCxnSpPr>
        <p:spPr>
          <a:xfrm>
            <a:off x="3863751" y="4721804"/>
            <a:ext cx="403244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felt 6">
            <a:extLst>
              <a:ext uri="{FF2B5EF4-FFF2-40B4-BE49-F238E27FC236}">
                <a16:creationId xmlns:a16="http://schemas.microsoft.com/office/drawing/2014/main" id="{1B9F5674-1358-4E40-A9BA-FC78D1297BCE}"/>
              </a:ext>
            </a:extLst>
          </p:cNvPr>
          <p:cNvSpPr txBox="1"/>
          <p:nvPr/>
        </p:nvSpPr>
        <p:spPr>
          <a:xfrm>
            <a:off x="2609002" y="4502193"/>
            <a:ext cx="753220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Varmt</a:t>
            </a:r>
          </a:p>
        </p:txBody>
      </p:sp>
      <p:sp>
        <p:nvSpPr>
          <p:cNvPr id="10" name="Pil: højre 9">
            <a:extLst>
              <a:ext uri="{FF2B5EF4-FFF2-40B4-BE49-F238E27FC236}">
                <a16:creationId xmlns:a16="http://schemas.microsoft.com/office/drawing/2014/main" id="{E7900920-FF15-4511-A7DB-191DC34FA7F7}"/>
              </a:ext>
            </a:extLst>
          </p:cNvPr>
          <p:cNvSpPr/>
          <p:nvPr/>
        </p:nvSpPr>
        <p:spPr>
          <a:xfrm>
            <a:off x="8146039" y="4541784"/>
            <a:ext cx="720080" cy="36004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Pil: højre 10">
            <a:extLst>
              <a:ext uri="{FF2B5EF4-FFF2-40B4-BE49-F238E27FC236}">
                <a16:creationId xmlns:a16="http://schemas.microsoft.com/office/drawing/2014/main" id="{8743A4A7-162C-41C7-9B6B-BB0E7434D3DA}"/>
              </a:ext>
            </a:extLst>
          </p:cNvPr>
          <p:cNvSpPr/>
          <p:nvPr/>
        </p:nvSpPr>
        <p:spPr>
          <a:xfrm rot="5400000">
            <a:off x="5513996" y="2033275"/>
            <a:ext cx="720080" cy="360040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3F39DBA8-2732-457B-AD61-FDD964CAEDD6}"/>
              </a:ext>
            </a:extLst>
          </p:cNvPr>
          <p:cNvSpPr txBox="1"/>
          <p:nvPr/>
        </p:nvSpPr>
        <p:spPr>
          <a:xfrm>
            <a:off x="7863588" y="4545386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L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6247090F-A94F-46DE-A5A7-C07FC229ACEF}"/>
              </a:ext>
            </a:extLst>
          </p:cNvPr>
          <p:cNvSpPr txBox="1"/>
          <p:nvPr/>
        </p:nvSpPr>
        <p:spPr>
          <a:xfrm>
            <a:off x="5732811" y="2476003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</a:t>
            </a:r>
          </a:p>
        </p:txBody>
      </p:sp>
      <p:sp>
        <p:nvSpPr>
          <p:cNvPr id="16" name="Pil: bøjet opad 15">
            <a:extLst>
              <a:ext uri="{FF2B5EF4-FFF2-40B4-BE49-F238E27FC236}">
                <a16:creationId xmlns:a16="http://schemas.microsoft.com/office/drawing/2014/main" id="{57DC079D-73D6-41D7-84F4-0BF8E5C5CD7A}"/>
              </a:ext>
            </a:extLst>
          </p:cNvPr>
          <p:cNvSpPr/>
          <p:nvPr/>
        </p:nvSpPr>
        <p:spPr>
          <a:xfrm rot="13609570">
            <a:off x="5788031" y="2107282"/>
            <a:ext cx="4128076" cy="1212491"/>
          </a:xfrm>
          <a:prstGeom prst="curvedUpArrow">
            <a:avLst/>
          </a:prstGeom>
          <a:gradFill flip="none" rotWithShape="1">
            <a:gsLst>
              <a:gs pos="0">
                <a:srgbClr val="FFC000"/>
              </a:gs>
              <a:gs pos="54000">
                <a:schemeClr val="accent1">
                  <a:lumMod val="45000"/>
                  <a:lumOff val="55000"/>
                </a:schemeClr>
              </a:gs>
              <a:gs pos="54000">
                <a:schemeClr val="accent1">
                  <a:lumMod val="30000"/>
                  <a:lumOff val="7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17" name="Pil: bøjet nedad 16">
            <a:extLst>
              <a:ext uri="{FF2B5EF4-FFF2-40B4-BE49-F238E27FC236}">
                <a16:creationId xmlns:a16="http://schemas.microsoft.com/office/drawing/2014/main" id="{DE87C562-7AA0-4FAE-8073-919BD0D19F80}"/>
              </a:ext>
            </a:extLst>
          </p:cNvPr>
          <p:cNvSpPr/>
          <p:nvPr/>
        </p:nvSpPr>
        <p:spPr>
          <a:xfrm rot="2729364">
            <a:off x="5876847" y="3008393"/>
            <a:ext cx="3076923" cy="734317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38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5162C-615B-4558-A93C-BF89E86F0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Globale </a:t>
            </a:r>
            <a:r>
              <a:rPr lang="da-DK" dirty="0" err="1"/>
              <a:t>vindsystem</a:t>
            </a:r>
            <a:r>
              <a:rPr lang="da-DK" dirty="0"/>
              <a:t> (simpelt)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8B0DD3B-83E9-4C3E-9919-2237BB507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6336" y="1484784"/>
            <a:ext cx="5769458" cy="451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08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CEC37C-AC11-4361-84DB-6AA6B6931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39878"/>
            <a:ext cx="8229600" cy="1143000"/>
          </a:xfrm>
        </p:spPr>
        <p:txBody>
          <a:bodyPr/>
          <a:lstStyle/>
          <a:p>
            <a:r>
              <a:rPr lang="da-DK" dirty="0"/>
              <a:t>Corioliskraften 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5258C03-8568-4351-B563-2918C38FE7C0}"/>
              </a:ext>
            </a:extLst>
          </p:cNvPr>
          <p:cNvSpPr/>
          <p:nvPr/>
        </p:nvSpPr>
        <p:spPr>
          <a:xfrm>
            <a:off x="2999656" y="1196752"/>
            <a:ext cx="3672408" cy="3528392"/>
          </a:xfrm>
          <a:prstGeom prst="ellipse">
            <a:avLst/>
          </a:prstGeom>
          <a:noFill/>
          <a:ln w="571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Grafik 4" descr="Forvirret person">
            <a:extLst>
              <a:ext uri="{FF2B5EF4-FFF2-40B4-BE49-F238E27FC236}">
                <a16:creationId xmlns:a16="http://schemas.microsoft.com/office/drawing/2014/main" id="{03EB7EDE-3C37-44B1-BC98-51A79DA20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4889" y="4052036"/>
            <a:ext cx="914400" cy="914400"/>
          </a:xfrm>
          <a:prstGeom prst="rect">
            <a:avLst/>
          </a:prstGeom>
        </p:spPr>
      </p:pic>
      <p:pic>
        <p:nvPicPr>
          <p:cNvPr id="7" name="Grafik 6" descr="Mand">
            <a:extLst>
              <a:ext uri="{FF2B5EF4-FFF2-40B4-BE49-F238E27FC236}">
                <a16:creationId xmlns:a16="http://schemas.microsoft.com/office/drawing/2014/main" id="{34E29504-8DFB-4247-8EEA-17718F8EB8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46417" y="4288910"/>
            <a:ext cx="914400" cy="914400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71F832D4-36A9-4D84-8AA3-229BFA465C45}"/>
              </a:ext>
            </a:extLst>
          </p:cNvPr>
          <p:cNvSpPr txBox="1"/>
          <p:nvPr/>
        </p:nvSpPr>
        <p:spPr>
          <a:xfrm>
            <a:off x="4761591" y="2788309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x</a:t>
            </a:r>
          </a:p>
        </p:txBody>
      </p:sp>
      <p:pic>
        <p:nvPicPr>
          <p:cNvPr id="15" name="Grafik 14" descr="Mand">
            <a:extLst>
              <a:ext uri="{FF2B5EF4-FFF2-40B4-BE49-F238E27FC236}">
                <a16:creationId xmlns:a16="http://schemas.microsoft.com/office/drawing/2014/main" id="{C2331DD9-B359-482E-B0D7-2040441762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36696" y="3194796"/>
            <a:ext cx="611531" cy="611531"/>
          </a:xfrm>
          <a:prstGeom prst="rect">
            <a:avLst/>
          </a:prstGeom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6F9AD443-3486-4A9C-A7F8-A56403065E7A}"/>
              </a:ext>
            </a:extLst>
          </p:cNvPr>
          <p:cNvSpPr/>
          <p:nvPr/>
        </p:nvSpPr>
        <p:spPr>
          <a:xfrm>
            <a:off x="4230393" y="2312005"/>
            <a:ext cx="1296144" cy="1330751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Pil: højre 16">
            <a:extLst>
              <a:ext uri="{FF2B5EF4-FFF2-40B4-BE49-F238E27FC236}">
                <a16:creationId xmlns:a16="http://schemas.microsoft.com/office/drawing/2014/main" id="{BBC0A451-CF88-40AC-8F8D-1E68553B799A}"/>
              </a:ext>
            </a:extLst>
          </p:cNvPr>
          <p:cNvSpPr/>
          <p:nvPr/>
        </p:nvSpPr>
        <p:spPr>
          <a:xfrm rot="20483104">
            <a:off x="5191569" y="4792393"/>
            <a:ext cx="373243" cy="2368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Pil: højre 18">
            <a:extLst>
              <a:ext uri="{FF2B5EF4-FFF2-40B4-BE49-F238E27FC236}">
                <a16:creationId xmlns:a16="http://schemas.microsoft.com/office/drawing/2014/main" id="{660077FB-4C10-4193-9276-45F30D35806B}"/>
              </a:ext>
            </a:extLst>
          </p:cNvPr>
          <p:cNvSpPr/>
          <p:nvPr/>
        </p:nvSpPr>
        <p:spPr>
          <a:xfrm rot="20119609">
            <a:off x="5078434" y="3620902"/>
            <a:ext cx="373243" cy="23687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5" name="Grafik 24" descr="Mand">
            <a:extLst>
              <a:ext uri="{FF2B5EF4-FFF2-40B4-BE49-F238E27FC236}">
                <a16:creationId xmlns:a16="http://schemas.microsoft.com/office/drawing/2014/main" id="{4C5CB772-DA62-47C2-9BF2-C2C97D6F9C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81201" y="5888547"/>
            <a:ext cx="611531" cy="611531"/>
          </a:xfrm>
          <a:prstGeom prst="rect">
            <a:avLst/>
          </a:prstGeom>
        </p:spPr>
      </p:pic>
      <p:pic>
        <p:nvPicPr>
          <p:cNvPr id="28" name="Grafik 27" descr="Mand">
            <a:extLst>
              <a:ext uri="{FF2B5EF4-FFF2-40B4-BE49-F238E27FC236}">
                <a16:creationId xmlns:a16="http://schemas.microsoft.com/office/drawing/2014/main" id="{895100A6-80C2-441C-BD63-6FD702C87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81201" y="5017322"/>
            <a:ext cx="611531" cy="611531"/>
          </a:xfrm>
          <a:prstGeom prst="rect">
            <a:avLst/>
          </a:prstGeom>
        </p:spPr>
      </p:pic>
      <p:sp>
        <p:nvSpPr>
          <p:cNvPr id="29" name="Tekstfelt 28">
            <a:extLst>
              <a:ext uri="{FF2B5EF4-FFF2-40B4-BE49-F238E27FC236}">
                <a16:creationId xmlns:a16="http://schemas.microsoft.com/office/drawing/2014/main" id="{0E2FD4F2-91A6-4D09-94EA-9C219CF5DE0A}"/>
              </a:ext>
            </a:extLst>
          </p:cNvPr>
          <p:cNvSpPr txBox="1"/>
          <p:nvPr/>
        </p:nvSpPr>
        <p:spPr>
          <a:xfrm>
            <a:off x="7090989" y="1182879"/>
            <a:ext cx="3207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Jordens omkreds ved ækvator = </a:t>
            </a:r>
            <a:br>
              <a:rPr lang="da-DK" dirty="0"/>
            </a:br>
            <a:r>
              <a:rPr lang="da-DK" dirty="0"/>
              <a:t>ca. 42.000 km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85E2C0E8-BB3D-40B1-BB1B-75C6EC07DDF3}"/>
              </a:ext>
            </a:extLst>
          </p:cNvPr>
          <p:cNvSpPr txBox="1"/>
          <p:nvPr/>
        </p:nvSpPr>
        <p:spPr>
          <a:xfrm>
            <a:off x="7099156" y="2194772"/>
            <a:ext cx="329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Jordens omkreds ved Danmark = </a:t>
            </a:r>
            <a:br>
              <a:rPr lang="da-DK" dirty="0"/>
            </a:br>
            <a:r>
              <a:rPr lang="da-DK" dirty="0"/>
              <a:t>ca. 20.000 km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924B1EFB-D98C-4314-AB8E-51E281740D95}"/>
              </a:ext>
            </a:extLst>
          </p:cNvPr>
          <p:cNvSpPr txBox="1"/>
          <p:nvPr/>
        </p:nvSpPr>
        <p:spPr>
          <a:xfrm>
            <a:off x="6939151" y="3222841"/>
            <a:ext cx="35635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Såvel den røde som den blå mand </a:t>
            </a:r>
            <a:br>
              <a:rPr lang="da-DK" dirty="0"/>
            </a:br>
            <a:r>
              <a:rPr lang="da-DK" dirty="0"/>
              <a:t>har </a:t>
            </a:r>
            <a:r>
              <a:rPr lang="da-DK" b="1" dirty="0"/>
              <a:t>24 timer </a:t>
            </a:r>
            <a:r>
              <a:rPr lang="da-DK" dirty="0"/>
              <a:t>til at komme rundt om </a:t>
            </a:r>
            <a:br>
              <a:rPr lang="da-DK" dirty="0"/>
            </a:br>
            <a:r>
              <a:rPr lang="da-DK" dirty="0"/>
              <a:t>jorden.</a:t>
            </a:r>
          </a:p>
          <a:p>
            <a:endParaRPr lang="da-DK" dirty="0"/>
          </a:p>
          <a:p>
            <a:r>
              <a:rPr lang="da-DK" b="1" dirty="0"/>
              <a:t>Hvem drejer hurtigst rundt?</a:t>
            </a:r>
          </a:p>
        </p:txBody>
      </p:sp>
      <p:grpSp>
        <p:nvGrpSpPr>
          <p:cNvPr id="40" name="Gruppe 39">
            <a:extLst>
              <a:ext uri="{FF2B5EF4-FFF2-40B4-BE49-F238E27FC236}">
                <a16:creationId xmlns:a16="http://schemas.microsoft.com/office/drawing/2014/main" id="{655F89FB-83B5-4A5B-B9D4-5F224999E472}"/>
              </a:ext>
            </a:extLst>
          </p:cNvPr>
          <p:cNvGrpSpPr/>
          <p:nvPr/>
        </p:nvGrpSpPr>
        <p:grpSpPr>
          <a:xfrm>
            <a:off x="2142161" y="5268368"/>
            <a:ext cx="8306072" cy="464889"/>
            <a:chOff x="618161" y="5268367"/>
            <a:chExt cx="8306072" cy="464889"/>
          </a:xfrm>
        </p:grpSpPr>
        <p:cxnSp>
          <p:nvCxnSpPr>
            <p:cNvPr id="21" name="Lige pilforbindelse 20">
              <a:extLst>
                <a:ext uri="{FF2B5EF4-FFF2-40B4-BE49-F238E27FC236}">
                  <a16:creationId xmlns:a16="http://schemas.microsoft.com/office/drawing/2014/main" id="{FEF61498-2E69-4E7B-AA14-E9AABD68B431}"/>
                </a:ext>
              </a:extLst>
            </p:cNvPr>
            <p:cNvCxnSpPr/>
            <p:nvPr/>
          </p:nvCxnSpPr>
          <p:spPr>
            <a:xfrm>
              <a:off x="618161" y="5733256"/>
              <a:ext cx="7467128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kstfelt 33">
              <a:extLst>
                <a:ext uri="{FF2B5EF4-FFF2-40B4-BE49-F238E27FC236}">
                  <a16:creationId xmlns:a16="http://schemas.microsoft.com/office/drawing/2014/main" id="{53CD0D20-D1FE-4991-8039-BF64A4DF2C0A}"/>
                </a:ext>
              </a:extLst>
            </p:cNvPr>
            <p:cNvSpPr txBox="1"/>
            <p:nvPr/>
          </p:nvSpPr>
          <p:spPr>
            <a:xfrm>
              <a:off x="7628089" y="5268367"/>
              <a:ext cx="12961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dirty="0"/>
                <a:t>42.000 km</a:t>
              </a:r>
            </a:p>
          </p:txBody>
        </p:sp>
      </p:grpSp>
      <p:grpSp>
        <p:nvGrpSpPr>
          <p:cNvPr id="41" name="Gruppe 40">
            <a:extLst>
              <a:ext uri="{FF2B5EF4-FFF2-40B4-BE49-F238E27FC236}">
                <a16:creationId xmlns:a16="http://schemas.microsoft.com/office/drawing/2014/main" id="{D2D46D72-B9F5-4DF7-98B0-E40C3335B2B5}"/>
              </a:ext>
            </a:extLst>
          </p:cNvPr>
          <p:cNvGrpSpPr/>
          <p:nvPr/>
        </p:nvGrpSpPr>
        <p:grpSpPr>
          <a:xfrm>
            <a:off x="2142162" y="6208048"/>
            <a:ext cx="5177975" cy="369332"/>
            <a:chOff x="618161" y="6208048"/>
            <a:chExt cx="5177975" cy="369332"/>
          </a:xfrm>
        </p:grpSpPr>
        <p:cxnSp>
          <p:nvCxnSpPr>
            <p:cNvPr id="22" name="Lige pilforbindelse 21">
              <a:extLst>
                <a:ext uri="{FF2B5EF4-FFF2-40B4-BE49-F238E27FC236}">
                  <a16:creationId xmlns:a16="http://schemas.microsoft.com/office/drawing/2014/main" id="{8000C444-B831-4735-93A3-A83471F1B239}"/>
                </a:ext>
              </a:extLst>
            </p:cNvPr>
            <p:cNvCxnSpPr>
              <a:cxnSpLocks/>
            </p:cNvCxnSpPr>
            <p:nvPr/>
          </p:nvCxnSpPr>
          <p:spPr>
            <a:xfrm>
              <a:off x="618161" y="6453336"/>
              <a:ext cx="3953839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kstfelt 35">
              <a:extLst>
                <a:ext uri="{FF2B5EF4-FFF2-40B4-BE49-F238E27FC236}">
                  <a16:creationId xmlns:a16="http://schemas.microsoft.com/office/drawing/2014/main" id="{AA139988-30D5-4B7E-9C88-44061693AA97}"/>
                </a:ext>
              </a:extLst>
            </p:cNvPr>
            <p:cNvSpPr txBox="1"/>
            <p:nvPr/>
          </p:nvSpPr>
          <p:spPr>
            <a:xfrm>
              <a:off x="4572000" y="6208048"/>
              <a:ext cx="122413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a-DK" dirty="0"/>
                <a:t>20.000 km</a:t>
              </a:r>
            </a:p>
          </p:txBody>
        </p:sp>
      </p:grpSp>
      <p:sp>
        <p:nvSpPr>
          <p:cNvPr id="37" name="Tekstfelt 36">
            <a:extLst>
              <a:ext uri="{FF2B5EF4-FFF2-40B4-BE49-F238E27FC236}">
                <a16:creationId xmlns:a16="http://schemas.microsoft.com/office/drawing/2014/main" id="{D0F6ABD0-2BA9-4AB8-BFAE-2F6FC6E44183}"/>
              </a:ext>
            </a:extLst>
          </p:cNvPr>
          <p:cNvSpPr txBox="1"/>
          <p:nvPr/>
        </p:nvSpPr>
        <p:spPr>
          <a:xfrm>
            <a:off x="5295278" y="5323086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1670km /t</a:t>
            </a: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733D60FA-CC9F-4B02-A4F4-1B6EE34141A4}"/>
              </a:ext>
            </a:extLst>
          </p:cNvPr>
          <p:cNvSpPr txBox="1"/>
          <p:nvPr/>
        </p:nvSpPr>
        <p:spPr>
          <a:xfrm>
            <a:off x="3649946" y="6078537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835 km /t</a:t>
            </a:r>
          </a:p>
        </p:txBody>
      </p:sp>
    </p:spTree>
    <p:extLst>
      <p:ext uri="{BB962C8B-B14F-4D97-AF65-F5344CB8AC3E}">
        <p14:creationId xmlns:p14="http://schemas.microsoft.com/office/powerpoint/2010/main" val="342758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16" grpId="0" animBg="1"/>
      <p:bldP spid="17" grpId="0" animBg="1"/>
      <p:bldP spid="19" grpId="0" animBg="1"/>
      <p:bldP spid="29" grpId="0"/>
      <p:bldP spid="31" grpId="0"/>
      <p:bldP spid="32" grpId="0"/>
      <p:bldP spid="37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38257" y="-5682"/>
            <a:ext cx="8229600" cy="1143000"/>
          </a:xfrm>
        </p:spPr>
        <p:txBody>
          <a:bodyPr/>
          <a:lstStyle/>
          <a:p>
            <a:r>
              <a:rPr lang="da-DK" dirty="0"/>
              <a:t>Atmosfæren </a:t>
            </a:r>
          </a:p>
        </p:txBody>
      </p:sp>
      <p:sp>
        <p:nvSpPr>
          <p:cNvPr id="3" name="AutoShape 2" descr="Billedresultat for atmosphere"/>
          <p:cNvSpPr>
            <a:spLocks noChangeAspect="1" noChangeArrowheads="1"/>
          </p:cNvSpPr>
          <p:nvPr/>
        </p:nvSpPr>
        <p:spPr bwMode="auto">
          <a:xfrm>
            <a:off x="1640682" y="-102394"/>
            <a:ext cx="32861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030" name="Picture 6" descr="https://a2ua.com/atmosphere/atmosphere-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2708921"/>
            <a:ext cx="6581588" cy="400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felt 4"/>
          <p:cNvSpPr txBox="1"/>
          <p:nvPr/>
        </p:nvSpPr>
        <p:spPr>
          <a:xfrm>
            <a:off x="3359697" y="1394404"/>
            <a:ext cx="58580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Forudsætningen for liv på jorden, idet atmosfæren 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dirty="0"/>
              <a:t>beskytter os mod </a:t>
            </a:r>
            <a:r>
              <a:rPr lang="da-DK" u="sng" dirty="0"/>
              <a:t>meteorer</a:t>
            </a:r>
            <a:r>
              <a:rPr lang="da-DK" dirty="0"/>
              <a:t>  …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dirty="0"/>
              <a:t>beskytter os mod </a:t>
            </a:r>
            <a:r>
              <a:rPr lang="da-DK" u="sng" dirty="0" err="1"/>
              <a:t>UV-strålingen</a:t>
            </a:r>
            <a:r>
              <a:rPr lang="da-DK" dirty="0"/>
              <a:t> fra solen (</a:t>
            </a:r>
            <a:r>
              <a:rPr lang="da-DK" dirty="0" err="1"/>
              <a:t>ozon-laget</a:t>
            </a:r>
            <a:r>
              <a:rPr lang="da-DK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a-DK" dirty="0"/>
              <a:t>Holder på jordens varmeudstråling (naturlig drivhuseffekt)</a:t>
            </a:r>
          </a:p>
        </p:txBody>
      </p:sp>
    </p:spTree>
    <p:extLst>
      <p:ext uri="{BB962C8B-B14F-4D97-AF65-F5344CB8AC3E}">
        <p14:creationId xmlns:p14="http://schemas.microsoft.com/office/powerpoint/2010/main" val="2760723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329CE8-3DD4-4F3E-B77C-D1B2EA566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Corioliskraften 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7F4FEE7-7DDB-467A-BCEE-967E9BEE9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1" y="1637531"/>
            <a:ext cx="4162425" cy="4591050"/>
          </a:xfrm>
          <a:prstGeom prst="rect">
            <a:avLst/>
          </a:prstGeom>
        </p:spPr>
      </p:pic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8E269D28-899A-4CEE-B325-CD0DC8DA79EF}"/>
              </a:ext>
            </a:extLst>
          </p:cNvPr>
          <p:cNvCxnSpPr>
            <a:cxnSpLocks/>
          </p:cNvCxnSpPr>
          <p:nvPr/>
        </p:nvCxnSpPr>
        <p:spPr>
          <a:xfrm>
            <a:off x="8184232" y="2132856"/>
            <a:ext cx="0" cy="710788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9781C620-24FF-40A0-AA2C-DC5D6F950C5B}"/>
              </a:ext>
            </a:extLst>
          </p:cNvPr>
          <p:cNvCxnSpPr>
            <a:cxnSpLocks/>
          </p:cNvCxnSpPr>
          <p:nvPr/>
        </p:nvCxnSpPr>
        <p:spPr>
          <a:xfrm flipV="1">
            <a:off x="7968208" y="2868071"/>
            <a:ext cx="0" cy="729372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19254F28-9C15-4CCA-8E1C-6C69636F8B4E}"/>
              </a:ext>
            </a:extLst>
          </p:cNvPr>
          <p:cNvGrpSpPr/>
          <p:nvPr/>
        </p:nvGrpSpPr>
        <p:grpSpPr>
          <a:xfrm>
            <a:off x="6456040" y="1988840"/>
            <a:ext cx="3456384" cy="3456384"/>
            <a:chOff x="4932040" y="1988840"/>
            <a:chExt cx="3456384" cy="3456384"/>
          </a:xfrm>
        </p:grpSpPr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961E2746-171E-4136-B997-2DAF42DDC7DD}"/>
                </a:ext>
              </a:extLst>
            </p:cNvPr>
            <p:cNvSpPr/>
            <p:nvPr/>
          </p:nvSpPr>
          <p:spPr>
            <a:xfrm>
              <a:off x="4932040" y="1988840"/>
              <a:ext cx="3456384" cy="345638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13" name="Lige forbindelse 12">
              <a:extLst>
                <a:ext uri="{FF2B5EF4-FFF2-40B4-BE49-F238E27FC236}">
                  <a16:creationId xmlns:a16="http://schemas.microsoft.com/office/drawing/2014/main" id="{C92DD00F-BA77-4F7F-8070-B23BE304CABD}"/>
                </a:ext>
              </a:extLst>
            </p:cNvPr>
            <p:cNvCxnSpPr>
              <a:stCxn id="5" idx="2"/>
              <a:endCxn id="5" idx="6"/>
            </p:cNvCxnSpPr>
            <p:nvPr/>
          </p:nvCxnSpPr>
          <p:spPr>
            <a:xfrm>
              <a:off x="4932040" y="3717032"/>
              <a:ext cx="345638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Bue 14">
            <a:extLst>
              <a:ext uri="{FF2B5EF4-FFF2-40B4-BE49-F238E27FC236}">
                <a16:creationId xmlns:a16="http://schemas.microsoft.com/office/drawing/2014/main" id="{67111482-AE24-4E77-A126-FCF0FDDD928E}"/>
              </a:ext>
            </a:extLst>
          </p:cNvPr>
          <p:cNvSpPr/>
          <p:nvPr/>
        </p:nvSpPr>
        <p:spPr>
          <a:xfrm rot="5188252">
            <a:off x="6850447" y="1634510"/>
            <a:ext cx="1152125" cy="1152122"/>
          </a:xfrm>
          <a:prstGeom prst="arc">
            <a:avLst/>
          </a:prstGeom>
          <a:ln w="57150"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Bue 16">
            <a:extLst>
              <a:ext uri="{FF2B5EF4-FFF2-40B4-BE49-F238E27FC236}">
                <a16:creationId xmlns:a16="http://schemas.microsoft.com/office/drawing/2014/main" id="{3A2B6EB2-99A3-4E13-9FC8-4A2AA3289492}"/>
              </a:ext>
            </a:extLst>
          </p:cNvPr>
          <p:cNvSpPr/>
          <p:nvPr/>
        </p:nvSpPr>
        <p:spPr>
          <a:xfrm rot="15834346">
            <a:off x="8242133" y="2930167"/>
            <a:ext cx="1152125" cy="1152122"/>
          </a:xfrm>
          <a:prstGeom prst="arc">
            <a:avLst/>
          </a:prstGeom>
          <a:ln w="57150">
            <a:prstDash val="sysDot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0B75660C-1DAE-4F94-B09B-5B0C3BD1FA61}"/>
              </a:ext>
            </a:extLst>
          </p:cNvPr>
          <p:cNvSpPr txBox="1"/>
          <p:nvPr/>
        </p:nvSpPr>
        <p:spPr>
          <a:xfrm>
            <a:off x="8727199" y="1695197"/>
            <a:ext cx="1827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Langsom rotation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83E3D0E2-000E-43DA-933C-E743C4F47438}"/>
              </a:ext>
            </a:extLst>
          </p:cNvPr>
          <p:cNvSpPr txBox="1"/>
          <p:nvPr/>
        </p:nvSpPr>
        <p:spPr>
          <a:xfrm>
            <a:off x="8754629" y="3412777"/>
            <a:ext cx="1577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Hurtig rotation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3A8F1EC7-A9B9-4F92-AEFF-C402EAAD215A}"/>
              </a:ext>
            </a:extLst>
          </p:cNvPr>
          <p:cNvSpPr txBox="1"/>
          <p:nvPr/>
        </p:nvSpPr>
        <p:spPr>
          <a:xfrm>
            <a:off x="6561832" y="3845480"/>
            <a:ext cx="3244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Vinde på den nordlige halvkugle </a:t>
            </a:r>
            <a:br>
              <a:rPr lang="da-DK" dirty="0"/>
            </a:br>
            <a:r>
              <a:rPr lang="da-DK" b="1" dirty="0"/>
              <a:t>afbøjes mod højre </a:t>
            </a:r>
          </a:p>
        </p:txBody>
      </p:sp>
    </p:spTree>
    <p:extLst>
      <p:ext uri="{BB962C8B-B14F-4D97-AF65-F5344CB8AC3E}">
        <p14:creationId xmlns:p14="http://schemas.microsoft.com/office/powerpoint/2010/main" val="246166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/>
      <p:bldP spid="21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F3F00F3C-F9CD-4F86-A9B4-859CEF59894E}"/>
              </a:ext>
            </a:extLst>
          </p:cNvPr>
          <p:cNvSpPr/>
          <p:nvPr/>
        </p:nvSpPr>
        <p:spPr>
          <a:xfrm>
            <a:off x="5121020" y="2064870"/>
            <a:ext cx="2667000" cy="268128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617792FF-6250-4CCF-A574-0EBCFF5B7AF3}"/>
              </a:ext>
            </a:extLst>
          </p:cNvPr>
          <p:cNvCxnSpPr>
            <a:stCxn id="2" idx="2"/>
            <a:endCxn id="2" idx="6"/>
          </p:cNvCxnSpPr>
          <p:nvPr/>
        </p:nvCxnSpPr>
        <p:spPr>
          <a:xfrm>
            <a:off x="5121020" y="3405514"/>
            <a:ext cx="266700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Bue 11">
            <a:extLst>
              <a:ext uri="{FF2B5EF4-FFF2-40B4-BE49-F238E27FC236}">
                <a16:creationId xmlns:a16="http://schemas.microsoft.com/office/drawing/2014/main" id="{FB081479-A4F2-45F3-BC81-441EE6102780}"/>
              </a:ext>
            </a:extLst>
          </p:cNvPr>
          <p:cNvSpPr/>
          <p:nvPr/>
        </p:nvSpPr>
        <p:spPr>
          <a:xfrm rot="678096">
            <a:off x="5587635" y="3469150"/>
            <a:ext cx="810657" cy="677553"/>
          </a:xfrm>
          <a:prstGeom prst="arc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3" name="Bue 12">
            <a:extLst>
              <a:ext uri="{FF2B5EF4-FFF2-40B4-BE49-F238E27FC236}">
                <a16:creationId xmlns:a16="http://schemas.microsoft.com/office/drawing/2014/main" id="{7DDEFE69-822C-479A-B5A5-25909C52E8CF}"/>
              </a:ext>
            </a:extLst>
          </p:cNvPr>
          <p:cNvSpPr/>
          <p:nvPr/>
        </p:nvSpPr>
        <p:spPr>
          <a:xfrm rot="678096">
            <a:off x="4903584" y="3467632"/>
            <a:ext cx="795480" cy="680594"/>
          </a:xfrm>
          <a:prstGeom prst="arc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7" name="Bue 16">
            <a:extLst>
              <a:ext uri="{FF2B5EF4-FFF2-40B4-BE49-F238E27FC236}">
                <a16:creationId xmlns:a16="http://schemas.microsoft.com/office/drawing/2014/main" id="{97A024E2-B8A3-4CED-9D9A-772F93B188C0}"/>
              </a:ext>
            </a:extLst>
          </p:cNvPr>
          <p:cNvSpPr/>
          <p:nvPr/>
        </p:nvSpPr>
        <p:spPr>
          <a:xfrm rot="10800000">
            <a:off x="5712479" y="3724724"/>
            <a:ext cx="662798" cy="580768"/>
          </a:xfrm>
          <a:prstGeom prst="arc">
            <a:avLst/>
          </a:prstGeom>
          <a:ln w="38100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Bue 17">
            <a:extLst>
              <a:ext uri="{FF2B5EF4-FFF2-40B4-BE49-F238E27FC236}">
                <a16:creationId xmlns:a16="http://schemas.microsoft.com/office/drawing/2014/main" id="{14A9D131-5DED-4F90-99F8-613E81D6588F}"/>
              </a:ext>
            </a:extLst>
          </p:cNvPr>
          <p:cNvSpPr/>
          <p:nvPr/>
        </p:nvSpPr>
        <p:spPr>
          <a:xfrm rot="10800000">
            <a:off x="6421711" y="3724724"/>
            <a:ext cx="662798" cy="580768"/>
          </a:xfrm>
          <a:prstGeom prst="arc">
            <a:avLst/>
          </a:prstGeom>
          <a:ln w="38100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Bue 10">
            <a:extLst>
              <a:ext uri="{FF2B5EF4-FFF2-40B4-BE49-F238E27FC236}">
                <a16:creationId xmlns:a16="http://schemas.microsoft.com/office/drawing/2014/main" id="{23148FCA-63CE-4515-BB21-D3AF36D48C71}"/>
              </a:ext>
            </a:extLst>
          </p:cNvPr>
          <p:cNvSpPr/>
          <p:nvPr/>
        </p:nvSpPr>
        <p:spPr>
          <a:xfrm rot="678096">
            <a:off x="6364092" y="3466363"/>
            <a:ext cx="778036" cy="635512"/>
          </a:xfrm>
          <a:prstGeom prst="arc">
            <a:avLst/>
          </a:prstGeom>
          <a:ln w="38100">
            <a:solidFill>
              <a:srgbClr val="FF0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Bue 19">
            <a:extLst>
              <a:ext uri="{FF2B5EF4-FFF2-40B4-BE49-F238E27FC236}">
                <a16:creationId xmlns:a16="http://schemas.microsoft.com/office/drawing/2014/main" id="{3E8C454E-4602-4225-8B66-BC2FE59F7D09}"/>
              </a:ext>
            </a:extLst>
          </p:cNvPr>
          <p:cNvSpPr/>
          <p:nvPr/>
        </p:nvSpPr>
        <p:spPr>
          <a:xfrm rot="10800000">
            <a:off x="7144527" y="3696083"/>
            <a:ext cx="662798" cy="580768"/>
          </a:xfrm>
          <a:prstGeom prst="arc">
            <a:avLst/>
          </a:prstGeom>
          <a:ln w="38100">
            <a:solidFill>
              <a:srgbClr val="FFC00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Bue 28">
            <a:extLst>
              <a:ext uri="{FF2B5EF4-FFF2-40B4-BE49-F238E27FC236}">
                <a16:creationId xmlns:a16="http://schemas.microsoft.com/office/drawing/2014/main" id="{CFDB1264-1196-4C53-A2C6-75FD0F29AF6D}"/>
              </a:ext>
            </a:extLst>
          </p:cNvPr>
          <p:cNvSpPr/>
          <p:nvPr/>
        </p:nvSpPr>
        <p:spPr>
          <a:xfrm rot="5028694">
            <a:off x="4960210" y="2576694"/>
            <a:ext cx="714145" cy="809249"/>
          </a:xfrm>
          <a:prstGeom prst="arc">
            <a:avLst>
              <a:gd name="adj1" fmla="val 15994058"/>
              <a:gd name="adj2" fmla="val 0"/>
            </a:avLst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Bue 29">
            <a:extLst>
              <a:ext uri="{FF2B5EF4-FFF2-40B4-BE49-F238E27FC236}">
                <a16:creationId xmlns:a16="http://schemas.microsoft.com/office/drawing/2014/main" id="{98A86B61-AA48-4D67-B7E2-3C9472419769}"/>
              </a:ext>
            </a:extLst>
          </p:cNvPr>
          <p:cNvSpPr/>
          <p:nvPr/>
        </p:nvSpPr>
        <p:spPr>
          <a:xfrm rot="5028694">
            <a:off x="5693010" y="2593045"/>
            <a:ext cx="714145" cy="809249"/>
          </a:xfrm>
          <a:prstGeom prst="arc">
            <a:avLst>
              <a:gd name="adj1" fmla="val 15994058"/>
              <a:gd name="adj2" fmla="val 0"/>
            </a:avLst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Bue 30">
            <a:extLst>
              <a:ext uri="{FF2B5EF4-FFF2-40B4-BE49-F238E27FC236}">
                <a16:creationId xmlns:a16="http://schemas.microsoft.com/office/drawing/2014/main" id="{6A6C63E6-3CED-4E1D-8956-18FB0D529B4B}"/>
              </a:ext>
            </a:extLst>
          </p:cNvPr>
          <p:cNvSpPr/>
          <p:nvPr/>
        </p:nvSpPr>
        <p:spPr>
          <a:xfrm rot="5028694">
            <a:off x="6296652" y="2621593"/>
            <a:ext cx="714145" cy="809249"/>
          </a:xfrm>
          <a:prstGeom prst="arc">
            <a:avLst>
              <a:gd name="adj1" fmla="val 15994058"/>
              <a:gd name="adj2" fmla="val 0"/>
            </a:avLst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Bue 35">
            <a:extLst>
              <a:ext uri="{FF2B5EF4-FFF2-40B4-BE49-F238E27FC236}">
                <a16:creationId xmlns:a16="http://schemas.microsoft.com/office/drawing/2014/main" id="{FF1DDD5E-13D4-4E55-8790-9D4DABBE2B67}"/>
              </a:ext>
            </a:extLst>
          </p:cNvPr>
          <p:cNvSpPr/>
          <p:nvPr/>
        </p:nvSpPr>
        <p:spPr>
          <a:xfrm rot="16200000">
            <a:off x="5851623" y="2333892"/>
            <a:ext cx="660399" cy="881521"/>
          </a:xfrm>
          <a:prstGeom prst="arc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Bue 36">
            <a:extLst>
              <a:ext uri="{FF2B5EF4-FFF2-40B4-BE49-F238E27FC236}">
                <a16:creationId xmlns:a16="http://schemas.microsoft.com/office/drawing/2014/main" id="{54515089-1588-4EBD-9B82-771D464ADBE8}"/>
              </a:ext>
            </a:extLst>
          </p:cNvPr>
          <p:cNvSpPr/>
          <p:nvPr/>
        </p:nvSpPr>
        <p:spPr>
          <a:xfrm rot="16200000">
            <a:off x="6567385" y="2347607"/>
            <a:ext cx="660399" cy="881521"/>
          </a:xfrm>
          <a:prstGeom prst="arc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Bue 37">
            <a:extLst>
              <a:ext uri="{FF2B5EF4-FFF2-40B4-BE49-F238E27FC236}">
                <a16:creationId xmlns:a16="http://schemas.microsoft.com/office/drawing/2014/main" id="{146F632C-5FB7-47DE-A778-ABC22C49D132}"/>
              </a:ext>
            </a:extLst>
          </p:cNvPr>
          <p:cNvSpPr/>
          <p:nvPr/>
        </p:nvSpPr>
        <p:spPr>
          <a:xfrm rot="16200000">
            <a:off x="7136274" y="2371416"/>
            <a:ext cx="660399" cy="881521"/>
          </a:xfrm>
          <a:prstGeom prst="arc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Bue 39">
            <a:extLst>
              <a:ext uri="{FF2B5EF4-FFF2-40B4-BE49-F238E27FC236}">
                <a16:creationId xmlns:a16="http://schemas.microsoft.com/office/drawing/2014/main" id="{607F0CC4-5C06-48FE-BA30-B4D6A5FF3F4C}"/>
              </a:ext>
            </a:extLst>
          </p:cNvPr>
          <p:cNvSpPr/>
          <p:nvPr/>
        </p:nvSpPr>
        <p:spPr>
          <a:xfrm rot="4620695">
            <a:off x="6124473" y="1887485"/>
            <a:ext cx="354374" cy="534936"/>
          </a:xfrm>
          <a:prstGeom prst="arc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E2C19E0D-C6ED-4B25-90CA-24DA7604A8C4}"/>
              </a:ext>
            </a:extLst>
          </p:cNvPr>
          <p:cNvSpPr txBox="1"/>
          <p:nvPr/>
        </p:nvSpPr>
        <p:spPr>
          <a:xfrm>
            <a:off x="5594163" y="3808902"/>
            <a:ext cx="198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/>
              <a:t>H</a:t>
            </a:r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033559A4-6AF9-4E52-8158-CE9C8F3A0360}"/>
              </a:ext>
            </a:extLst>
          </p:cNvPr>
          <p:cNvSpPr txBox="1"/>
          <p:nvPr/>
        </p:nvSpPr>
        <p:spPr>
          <a:xfrm>
            <a:off x="6938708" y="2735213"/>
            <a:ext cx="198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/>
              <a:t>H</a:t>
            </a:r>
          </a:p>
        </p:txBody>
      </p:sp>
      <p:sp>
        <p:nvSpPr>
          <p:cNvPr id="46" name="Tekstfelt 45">
            <a:extLst>
              <a:ext uri="{FF2B5EF4-FFF2-40B4-BE49-F238E27FC236}">
                <a16:creationId xmlns:a16="http://schemas.microsoft.com/office/drawing/2014/main" id="{43AE8130-A8E4-474D-A8CC-05EC3C788914}"/>
              </a:ext>
            </a:extLst>
          </p:cNvPr>
          <p:cNvSpPr txBox="1"/>
          <p:nvPr/>
        </p:nvSpPr>
        <p:spPr>
          <a:xfrm>
            <a:off x="5623287" y="2714270"/>
            <a:ext cx="198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/>
              <a:t>H</a:t>
            </a:r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91649853-9D34-40C5-AEED-F3655BDDF9C6}"/>
              </a:ext>
            </a:extLst>
          </p:cNvPr>
          <p:cNvSpPr txBox="1"/>
          <p:nvPr/>
        </p:nvSpPr>
        <p:spPr>
          <a:xfrm>
            <a:off x="6356662" y="2732740"/>
            <a:ext cx="198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/>
              <a:t>H</a:t>
            </a:r>
          </a:p>
        </p:txBody>
      </p:sp>
      <p:sp>
        <p:nvSpPr>
          <p:cNvPr id="48" name="Tekstfelt 47">
            <a:extLst>
              <a:ext uri="{FF2B5EF4-FFF2-40B4-BE49-F238E27FC236}">
                <a16:creationId xmlns:a16="http://schemas.microsoft.com/office/drawing/2014/main" id="{4E850E84-43ED-4A0B-9C56-E31C034A222F}"/>
              </a:ext>
            </a:extLst>
          </p:cNvPr>
          <p:cNvSpPr txBox="1"/>
          <p:nvPr/>
        </p:nvSpPr>
        <p:spPr>
          <a:xfrm>
            <a:off x="6298511" y="3808903"/>
            <a:ext cx="198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/>
              <a:t>H</a:t>
            </a:r>
          </a:p>
        </p:txBody>
      </p:sp>
      <p:sp>
        <p:nvSpPr>
          <p:cNvPr id="49" name="Tekstfelt 48">
            <a:extLst>
              <a:ext uri="{FF2B5EF4-FFF2-40B4-BE49-F238E27FC236}">
                <a16:creationId xmlns:a16="http://schemas.microsoft.com/office/drawing/2014/main" id="{19BBB7E2-7B50-41D2-95A8-C3E083914590}"/>
              </a:ext>
            </a:extLst>
          </p:cNvPr>
          <p:cNvSpPr txBox="1"/>
          <p:nvPr/>
        </p:nvSpPr>
        <p:spPr>
          <a:xfrm>
            <a:off x="7038544" y="3790814"/>
            <a:ext cx="198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/>
              <a:t>H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15A0B84E-7689-4297-9FE0-C2E983297321}"/>
              </a:ext>
            </a:extLst>
          </p:cNvPr>
          <p:cNvSpPr txBox="1"/>
          <p:nvPr/>
        </p:nvSpPr>
        <p:spPr>
          <a:xfrm>
            <a:off x="6845698" y="2225301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L</a:t>
            </a:r>
          </a:p>
        </p:txBody>
      </p:sp>
      <p:sp>
        <p:nvSpPr>
          <p:cNvPr id="53" name="Tekstfelt 52">
            <a:extLst>
              <a:ext uri="{FF2B5EF4-FFF2-40B4-BE49-F238E27FC236}">
                <a16:creationId xmlns:a16="http://schemas.microsoft.com/office/drawing/2014/main" id="{77D29ADB-17C3-4973-A944-82D345B2A5B5}"/>
              </a:ext>
            </a:extLst>
          </p:cNvPr>
          <p:cNvSpPr txBox="1"/>
          <p:nvPr/>
        </p:nvSpPr>
        <p:spPr>
          <a:xfrm>
            <a:off x="6088824" y="2208095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L</a:t>
            </a:r>
          </a:p>
        </p:txBody>
      </p:sp>
      <p:sp>
        <p:nvSpPr>
          <p:cNvPr id="54" name="Tekstfelt 53">
            <a:extLst>
              <a:ext uri="{FF2B5EF4-FFF2-40B4-BE49-F238E27FC236}">
                <a16:creationId xmlns:a16="http://schemas.microsoft.com/office/drawing/2014/main" id="{712AF822-4B5E-4FE2-B728-30A86824B28D}"/>
              </a:ext>
            </a:extLst>
          </p:cNvPr>
          <p:cNvSpPr txBox="1"/>
          <p:nvPr/>
        </p:nvSpPr>
        <p:spPr>
          <a:xfrm>
            <a:off x="6536019" y="3265749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L</a:t>
            </a:r>
          </a:p>
        </p:txBody>
      </p:sp>
      <p:sp>
        <p:nvSpPr>
          <p:cNvPr id="55" name="Tekstfelt 54">
            <a:extLst>
              <a:ext uri="{FF2B5EF4-FFF2-40B4-BE49-F238E27FC236}">
                <a16:creationId xmlns:a16="http://schemas.microsoft.com/office/drawing/2014/main" id="{6B50A522-77F2-4662-BF48-4ECACC24B2E0}"/>
              </a:ext>
            </a:extLst>
          </p:cNvPr>
          <p:cNvSpPr txBox="1"/>
          <p:nvPr/>
        </p:nvSpPr>
        <p:spPr>
          <a:xfrm>
            <a:off x="5812911" y="3266248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L</a:t>
            </a:r>
          </a:p>
        </p:txBody>
      </p:sp>
      <p:sp>
        <p:nvSpPr>
          <p:cNvPr id="56" name="Tekstfelt 55">
            <a:extLst>
              <a:ext uri="{FF2B5EF4-FFF2-40B4-BE49-F238E27FC236}">
                <a16:creationId xmlns:a16="http://schemas.microsoft.com/office/drawing/2014/main" id="{65D2D1C0-3D7E-4D79-A89A-06FDA1F3BCBE}"/>
              </a:ext>
            </a:extLst>
          </p:cNvPr>
          <p:cNvSpPr txBox="1"/>
          <p:nvPr/>
        </p:nvSpPr>
        <p:spPr>
          <a:xfrm>
            <a:off x="4930581" y="3255771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L</a:t>
            </a:r>
          </a:p>
        </p:txBody>
      </p:sp>
      <p:sp>
        <p:nvSpPr>
          <p:cNvPr id="57" name="Tekstfelt 56">
            <a:extLst>
              <a:ext uri="{FF2B5EF4-FFF2-40B4-BE49-F238E27FC236}">
                <a16:creationId xmlns:a16="http://schemas.microsoft.com/office/drawing/2014/main" id="{BD460E5A-A38C-41CF-8DFA-1E47946C57A7}"/>
              </a:ext>
            </a:extLst>
          </p:cNvPr>
          <p:cNvSpPr txBox="1"/>
          <p:nvPr/>
        </p:nvSpPr>
        <p:spPr>
          <a:xfrm>
            <a:off x="6706427" y="4234328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L</a:t>
            </a:r>
          </a:p>
        </p:txBody>
      </p:sp>
      <p:sp>
        <p:nvSpPr>
          <p:cNvPr id="58" name="Tekstfelt 57">
            <a:extLst>
              <a:ext uri="{FF2B5EF4-FFF2-40B4-BE49-F238E27FC236}">
                <a16:creationId xmlns:a16="http://schemas.microsoft.com/office/drawing/2014/main" id="{FAE61CF0-753A-4C7C-9AF5-B2F2529D7ED6}"/>
              </a:ext>
            </a:extLst>
          </p:cNvPr>
          <p:cNvSpPr txBox="1"/>
          <p:nvPr/>
        </p:nvSpPr>
        <p:spPr>
          <a:xfrm>
            <a:off x="6021139" y="4237085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L</a:t>
            </a:r>
          </a:p>
        </p:txBody>
      </p:sp>
      <p:sp>
        <p:nvSpPr>
          <p:cNvPr id="60" name="Bue 59">
            <a:extLst>
              <a:ext uri="{FF2B5EF4-FFF2-40B4-BE49-F238E27FC236}">
                <a16:creationId xmlns:a16="http://schemas.microsoft.com/office/drawing/2014/main" id="{57717B6E-6A1C-4AA1-9221-974835046DA9}"/>
              </a:ext>
            </a:extLst>
          </p:cNvPr>
          <p:cNvSpPr/>
          <p:nvPr/>
        </p:nvSpPr>
        <p:spPr>
          <a:xfrm rot="894077">
            <a:off x="5811391" y="4379323"/>
            <a:ext cx="692313" cy="500143"/>
          </a:xfrm>
          <a:prstGeom prst="arc">
            <a:avLst/>
          </a:prstGeom>
          <a:ln w="38100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4" name="Kombinationstegning: figur 63">
            <a:extLst>
              <a:ext uri="{FF2B5EF4-FFF2-40B4-BE49-F238E27FC236}">
                <a16:creationId xmlns:a16="http://schemas.microsoft.com/office/drawing/2014/main" id="{3B664D15-8860-4525-AD6B-A0E5BB7C3528}"/>
              </a:ext>
            </a:extLst>
          </p:cNvPr>
          <p:cNvSpPr/>
          <p:nvPr/>
        </p:nvSpPr>
        <p:spPr>
          <a:xfrm rot="305365">
            <a:off x="5052154" y="2911018"/>
            <a:ext cx="66155" cy="409865"/>
          </a:xfrm>
          <a:custGeom>
            <a:avLst/>
            <a:gdLst>
              <a:gd name="connsiteX0" fmla="*/ 220066 w 220066"/>
              <a:gd name="connsiteY0" fmla="*/ 0 h 914400"/>
              <a:gd name="connsiteX1" fmla="*/ 25815 w 220066"/>
              <a:gd name="connsiteY1" fmla="*/ 521161 h 914400"/>
              <a:gd name="connsiteX2" fmla="*/ 2126 w 220066"/>
              <a:gd name="connsiteY2" fmla="*/ 914400 h 914400"/>
              <a:gd name="connsiteX3" fmla="*/ 2126 w 220066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66" h="914400">
                <a:moveTo>
                  <a:pt x="220066" y="0"/>
                </a:moveTo>
                <a:cubicBezTo>
                  <a:pt x="141102" y="184380"/>
                  <a:pt x="62138" y="368761"/>
                  <a:pt x="25815" y="521161"/>
                </a:cubicBezTo>
                <a:cubicBezTo>
                  <a:pt x="-10508" y="673561"/>
                  <a:pt x="2126" y="914400"/>
                  <a:pt x="2126" y="914400"/>
                </a:cubicBezTo>
                <a:lnTo>
                  <a:pt x="2126" y="914400"/>
                </a:lnTo>
              </a:path>
            </a:pathLst>
          </a:cu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1" name="Tekstfelt 70">
            <a:extLst>
              <a:ext uri="{FF2B5EF4-FFF2-40B4-BE49-F238E27FC236}">
                <a16:creationId xmlns:a16="http://schemas.microsoft.com/office/drawing/2014/main" id="{4909C330-7116-4E99-862F-353C206AD992}"/>
              </a:ext>
            </a:extLst>
          </p:cNvPr>
          <p:cNvSpPr txBox="1"/>
          <p:nvPr/>
        </p:nvSpPr>
        <p:spPr>
          <a:xfrm>
            <a:off x="7338073" y="2075459"/>
            <a:ext cx="688009" cy="23083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a-DK" sz="900" dirty="0"/>
              <a:t>polarvinde</a:t>
            </a:r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AE6CC355-4561-4545-AD7B-0DB8AC9470AF}"/>
              </a:ext>
            </a:extLst>
          </p:cNvPr>
          <p:cNvSpPr txBox="1"/>
          <p:nvPr/>
        </p:nvSpPr>
        <p:spPr>
          <a:xfrm>
            <a:off x="7676800" y="2550566"/>
            <a:ext cx="769763" cy="23083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a-DK" sz="900" dirty="0"/>
              <a:t>Vestenvinde</a:t>
            </a:r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0CBE9AA3-AF41-4EC9-A0F0-E4086C6EBC25}"/>
              </a:ext>
            </a:extLst>
          </p:cNvPr>
          <p:cNvSpPr txBox="1"/>
          <p:nvPr/>
        </p:nvSpPr>
        <p:spPr>
          <a:xfrm>
            <a:off x="7804703" y="3015605"/>
            <a:ext cx="1078736" cy="23083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900" dirty="0"/>
              <a:t>Nordøst passaten</a:t>
            </a:r>
          </a:p>
        </p:txBody>
      </p:sp>
      <p:sp>
        <p:nvSpPr>
          <p:cNvPr id="74" name="Tekstfelt 73">
            <a:extLst>
              <a:ext uri="{FF2B5EF4-FFF2-40B4-BE49-F238E27FC236}">
                <a16:creationId xmlns:a16="http://schemas.microsoft.com/office/drawing/2014/main" id="{B686721B-D0E0-4494-B245-3B704B4A8DFD}"/>
              </a:ext>
            </a:extLst>
          </p:cNvPr>
          <p:cNvSpPr txBox="1"/>
          <p:nvPr/>
        </p:nvSpPr>
        <p:spPr>
          <a:xfrm>
            <a:off x="7778577" y="4015108"/>
            <a:ext cx="769763" cy="23083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a-DK" sz="900" dirty="0"/>
              <a:t>Vestenvinde</a:t>
            </a:r>
          </a:p>
        </p:txBody>
      </p:sp>
      <p:sp>
        <p:nvSpPr>
          <p:cNvPr id="75" name="Tekstfelt 74">
            <a:extLst>
              <a:ext uri="{FF2B5EF4-FFF2-40B4-BE49-F238E27FC236}">
                <a16:creationId xmlns:a16="http://schemas.microsoft.com/office/drawing/2014/main" id="{14EF01E1-639B-4D3A-A9C7-915E86749F82}"/>
              </a:ext>
            </a:extLst>
          </p:cNvPr>
          <p:cNvSpPr txBox="1"/>
          <p:nvPr/>
        </p:nvSpPr>
        <p:spPr>
          <a:xfrm>
            <a:off x="7245164" y="4512032"/>
            <a:ext cx="688009" cy="23083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a-DK" sz="900" dirty="0"/>
              <a:t>polarvinde</a:t>
            </a:r>
          </a:p>
        </p:txBody>
      </p:sp>
      <p:sp>
        <p:nvSpPr>
          <p:cNvPr id="76" name="Tekstfelt 75">
            <a:extLst>
              <a:ext uri="{FF2B5EF4-FFF2-40B4-BE49-F238E27FC236}">
                <a16:creationId xmlns:a16="http://schemas.microsoft.com/office/drawing/2014/main" id="{1E0B9EA9-997C-4FDC-9482-A71117D46E80}"/>
              </a:ext>
            </a:extLst>
          </p:cNvPr>
          <p:cNvSpPr txBox="1"/>
          <p:nvPr/>
        </p:nvSpPr>
        <p:spPr>
          <a:xfrm>
            <a:off x="7815454" y="3532770"/>
            <a:ext cx="1062123" cy="230832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900" dirty="0"/>
              <a:t>Sydøst passaten</a:t>
            </a:r>
          </a:p>
        </p:txBody>
      </p:sp>
      <p:cxnSp>
        <p:nvCxnSpPr>
          <p:cNvPr id="78" name="Lige pilforbindelse 77">
            <a:extLst>
              <a:ext uri="{FF2B5EF4-FFF2-40B4-BE49-F238E27FC236}">
                <a16:creationId xmlns:a16="http://schemas.microsoft.com/office/drawing/2014/main" id="{E8B28E18-D935-48DF-A856-5A48E0529223}"/>
              </a:ext>
            </a:extLst>
          </p:cNvPr>
          <p:cNvCxnSpPr>
            <a:cxnSpLocks/>
            <a:stCxn id="71" idx="1"/>
          </p:cNvCxnSpPr>
          <p:nvPr/>
        </p:nvCxnSpPr>
        <p:spPr>
          <a:xfrm flipH="1">
            <a:off x="6622585" y="2190875"/>
            <a:ext cx="715488" cy="0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Lige pilforbindelse 79">
            <a:extLst>
              <a:ext uri="{FF2B5EF4-FFF2-40B4-BE49-F238E27FC236}">
                <a16:creationId xmlns:a16="http://schemas.microsoft.com/office/drawing/2014/main" id="{93A154C9-5329-408E-A60F-CD6745C17696}"/>
              </a:ext>
            </a:extLst>
          </p:cNvPr>
          <p:cNvCxnSpPr>
            <a:cxnSpLocks/>
            <a:stCxn id="72" idx="1"/>
          </p:cNvCxnSpPr>
          <p:nvPr/>
        </p:nvCxnSpPr>
        <p:spPr>
          <a:xfrm flipH="1">
            <a:off x="7157454" y="2665982"/>
            <a:ext cx="519346" cy="6295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Lige pilforbindelse 82">
            <a:extLst>
              <a:ext uri="{FF2B5EF4-FFF2-40B4-BE49-F238E27FC236}">
                <a16:creationId xmlns:a16="http://schemas.microsoft.com/office/drawing/2014/main" id="{4ABBDEB4-09BC-4836-AB5E-E06249A8D7CB}"/>
              </a:ext>
            </a:extLst>
          </p:cNvPr>
          <p:cNvCxnSpPr>
            <a:cxnSpLocks/>
            <a:stCxn id="73" idx="1"/>
          </p:cNvCxnSpPr>
          <p:nvPr/>
        </p:nvCxnSpPr>
        <p:spPr>
          <a:xfrm flipH="1" flipV="1">
            <a:off x="7137212" y="3125938"/>
            <a:ext cx="667491" cy="5083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Lige pilforbindelse 85">
            <a:extLst>
              <a:ext uri="{FF2B5EF4-FFF2-40B4-BE49-F238E27FC236}">
                <a16:creationId xmlns:a16="http://schemas.microsoft.com/office/drawing/2014/main" id="{D7C25E71-3C1F-4892-A61A-AA158056C16C}"/>
              </a:ext>
            </a:extLst>
          </p:cNvPr>
          <p:cNvCxnSpPr>
            <a:cxnSpLocks/>
            <a:stCxn id="76" idx="1"/>
          </p:cNvCxnSpPr>
          <p:nvPr/>
        </p:nvCxnSpPr>
        <p:spPr>
          <a:xfrm flipH="1">
            <a:off x="7137212" y="3648186"/>
            <a:ext cx="678242" cy="0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Lige pilforbindelse 86">
            <a:extLst>
              <a:ext uri="{FF2B5EF4-FFF2-40B4-BE49-F238E27FC236}">
                <a16:creationId xmlns:a16="http://schemas.microsoft.com/office/drawing/2014/main" id="{4418435B-A53C-46DA-8D73-5B092F164786}"/>
              </a:ext>
            </a:extLst>
          </p:cNvPr>
          <p:cNvCxnSpPr>
            <a:cxnSpLocks/>
            <a:stCxn id="74" idx="1"/>
          </p:cNvCxnSpPr>
          <p:nvPr/>
        </p:nvCxnSpPr>
        <p:spPr>
          <a:xfrm flipH="1" flipV="1">
            <a:off x="7247393" y="4121710"/>
            <a:ext cx="531184" cy="8814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Lige pilforbindelse 87">
            <a:extLst>
              <a:ext uri="{FF2B5EF4-FFF2-40B4-BE49-F238E27FC236}">
                <a16:creationId xmlns:a16="http://schemas.microsoft.com/office/drawing/2014/main" id="{A425A1C4-5E4A-4C9B-91D7-AAEC48050FFC}"/>
              </a:ext>
            </a:extLst>
          </p:cNvPr>
          <p:cNvCxnSpPr>
            <a:cxnSpLocks/>
          </p:cNvCxnSpPr>
          <p:nvPr/>
        </p:nvCxnSpPr>
        <p:spPr>
          <a:xfrm flipH="1" flipV="1">
            <a:off x="6601997" y="4644307"/>
            <a:ext cx="683550" cy="6134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kstfelt 89">
            <a:extLst>
              <a:ext uri="{FF2B5EF4-FFF2-40B4-BE49-F238E27FC236}">
                <a16:creationId xmlns:a16="http://schemas.microsoft.com/office/drawing/2014/main" id="{DA1404FB-121F-4BE7-8E71-71B4F3815852}"/>
              </a:ext>
            </a:extLst>
          </p:cNvPr>
          <p:cNvSpPr txBox="1"/>
          <p:nvPr/>
        </p:nvSpPr>
        <p:spPr>
          <a:xfrm>
            <a:off x="5469428" y="2143624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L</a:t>
            </a:r>
          </a:p>
        </p:txBody>
      </p:sp>
      <p:sp>
        <p:nvSpPr>
          <p:cNvPr id="91" name="Tekstfelt 90">
            <a:extLst>
              <a:ext uri="{FF2B5EF4-FFF2-40B4-BE49-F238E27FC236}">
                <a16:creationId xmlns:a16="http://schemas.microsoft.com/office/drawing/2014/main" id="{161C827F-745C-47A0-89E8-2CCDC4968848}"/>
              </a:ext>
            </a:extLst>
          </p:cNvPr>
          <p:cNvSpPr txBox="1"/>
          <p:nvPr/>
        </p:nvSpPr>
        <p:spPr>
          <a:xfrm>
            <a:off x="5091708" y="2694520"/>
            <a:ext cx="198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/>
              <a:t>H</a:t>
            </a:r>
          </a:p>
        </p:txBody>
      </p:sp>
      <p:sp>
        <p:nvSpPr>
          <p:cNvPr id="92" name="Tekstfelt 91">
            <a:extLst>
              <a:ext uri="{FF2B5EF4-FFF2-40B4-BE49-F238E27FC236}">
                <a16:creationId xmlns:a16="http://schemas.microsoft.com/office/drawing/2014/main" id="{2218196D-017D-4C21-B81B-5F785E8443F4}"/>
              </a:ext>
            </a:extLst>
          </p:cNvPr>
          <p:cNvSpPr txBox="1"/>
          <p:nvPr/>
        </p:nvSpPr>
        <p:spPr>
          <a:xfrm>
            <a:off x="6418490" y="1870236"/>
            <a:ext cx="198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/>
              <a:t>H</a:t>
            </a:r>
          </a:p>
        </p:txBody>
      </p:sp>
      <p:sp>
        <p:nvSpPr>
          <p:cNvPr id="93" name="Tekstfelt 92">
            <a:extLst>
              <a:ext uri="{FF2B5EF4-FFF2-40B4-BE49-F238E27FC236}">
                <a16:creationId xmlns:a16="http://schemas.microsoft.com/office/drawing/2014/main" id="{692D96ED-999E-4CD7-90E1-D2E5A639C9D0}"/>
              </a:ext>
            </a:extLst>
          </p:cNvPr>
          <p:cNvSpPr txBox="1"/>
          <p:nvPr/>
        </p:nvSpPr>
        <p:spPr>
          <a:xfrm>
            <a:off x="7197457" y="2774652"/>
            <a:ext cx="16417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i="1" dirty="0">
                <a:solidFill>
                  <a:schemeClr val="bg1">
                    <a:lumMod val="50000"/>
                  </a:schemeClr>
                </a:solidFill>
              </a:rPr>
              <a:t>Subtropiske Dynamiske højtryk</a:t>
            </a:r>
          </a:p>
        </p:txBody>
      </p:sp>
      <p:sp>
        <p:nvSpPr>
          <p:cNvPr id="97" name="Tekstfelt 96">
            <a:extLst>
              <a:ext uri="{FF2B5EF4-FFF2-40B4-BE49-F238E27FC236}">
                <a16:creationId xmlns:a16="http://schemas.microsoft.com/office/drawing/2014/main" id="{C7813F11-BF23-4879-AF6E-0E0FC00B8C1D}"/>
              </a:ext>
            </a:extLst>
          </p:cNvPr>
          <p:cNvSpPr txBox="1"/>
          <p:nvPr/>
        </p:nvSpPr>
        <p:spPr>
          <a:xfrm>
            <a:off x="7214788" y="3817271"/>
            <a:ext cx="164179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i="1" dirty="0">
                <a:solidFill>
                  <a:schemeClr val="bg1">
                    <a:lumMod val="50000"/>
                  </a:schemeClr>
                </a:solidFill>
              </a:rPr>
              <a:t>Subtropiske Dynamiske højtryk</a:t>
            </a:r>
          </a:p>
        </p:txBody>
      </p:sp>
      <p:sp>
        <p:nvSpPr>
          <p:cNvPr id="98" name="Tekstfelt 97">
            <a:extLst>
              <a:ext uri="{FF2B5EF4-FFF2-40B4-BE49-F238E27FC236}">
                <a16:creationId xmlns:a16="http://schemas.microsoft.com/office/drawing/2014/main" id="{1E0E1D21-538F-4B61-85A5-F6E4ED016D2C}"/>
              </a:ext>
            </a:extLst>
          </p:cNvPr>
          <p:cNvSpPr txBox="1"/>
          <p:nvPr/>
        </p:nvSpPr>
        <p:spPr>
          <a:xfrm>
            <a:off x="7332146" y="2259188"/>
            <a:ext cx="15728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i="1" dirty="0">
                <a:solidFill>
                  <a:schemeClr val="bg1">
                    <a:lumMod val="50000"/>
                  </a:schemeClr>
                </a:solidFill>
              </a:rPr>
              <a:t>Subpolare Dynamiske lavtryk</a:t>
            </a:r>
          </a:p>
        </p:txBody>
      </p:sp>
      <p:sp>
        <p:nvSpPr>
          <p:cNvPr id="99" name="Tekstfelt 98">
            <a:extLst>
              <a:ext uri="{FF2B5EF4-FFF2-40B4-BE49-F238E27FC236}">
                <a16:creationId xmlns:a16="http://schemas.microsoft.com/office/drawing/2014/main" id="{F525A80F-9BA7-4636-B175-D4E3F71C9A68}"/>
              </a:ext>
            </a:extLst>
          </p:cNvPr>
          <p:cNvSpPr txBox="1"/>
          <p:nvPr/>
        </p:nvSpPr>
        <p:spPr>
          <a:xfrm>
            <a:off x="6938708" y="4259343"/>
            <a:ext cx="157286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i="1" dirty="0">
                <a:solidFill>
                  <a:schemeClr val="bg1">
                    <a:lumMod val="50000"/>
                  </a:schemeClr>
                </a:solidFill>
              </a:rPr>
              <a:t>Subpolare Dynamiske lavtryk</a:t>
            </a:r>
          </a:p>
        </p:txBody>
      </p:sp>
      <p:sp>
        <p:nvSpPr>
          <p:cNvPr id="100" name="Tekstfelt 99">
            <a:extLst>
              <a:ext uri="{FF2B5EF4-FFF2-40B4-BE49-F238E27FC236}">
                <a16:creationId xmlns:a16="http://schemas.microsoft.com/office/drawing/2014/main" id="{4B2B8679-EF1A-4C5F-8327-9885EE88FB4F}"/>
              </a:ext>
            </a:extLst>
          </p:cNvPr>
          <p:cNvSpPr txBox="1"/>
          <p:nvPr/>
        </p:nvSpPr>
        <p:spPr>
          <a:xfrm>
            <a:off x="6897584" y="1875934"/>
            <a:ext cx="12811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i="1" dirty="0">
                <a:solidFill>
                  <a:schemeClr val="bg1">
                    <a:lumMod val="50000"/>
                  </a:schemeClr>
                </a:solidFill>
              </a:rPr>
              <a:t>Polare termiske højtryk</a:t>
            </a:r>
          </a:p>
        </p:txBody>
      </p:sp>
      <p:sp>
        <p:nvSpPr>
          <p:cNvPr id="101" name="Tekstfelt 100">
            <a:extLst>
              <a:ext uri="{FF2B5EF4-FFF2-40B4-BE49-F238E27FC236}">
                <a16:creationId xmlns:a16="http://schemas.microsoft.com/office/drawing/2014/main" id="{E7D2B90A-93C5-4B6B-8815-33E1D56B0C89}"/>
              </a:ext>
            </a:extLst>
          </p:cNvPr>
          <p:cNvSpPr txBox="1"/>
          <p:nvPr/>
        </p:nvSpPr>
        <p:spPr>
          <a:xfrm>
            <a:off x="6681141" y="4717974"/>
            <a:ext cx="12811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900" i="1" dirty="0">
                <a:solidFill>
                  <a:schemeClr val="bg1">
                    <a:lumMod val="50000"/>
                  </a:schemeClr>
                </a:solidFill>
              </a:rPr>
              <a:t>Polare termiske højtryk</a:t>
            </a:r>
          </a:p>
        </p:txBody>
      </p:sp>
      <p:sp>
        <p:nvSpPr>
          <p:cNvPr id="102" name="Tekstfelt 101">
            <a:extLst>
              <a:ext uri="{FF2B5EF4-FFF2-40B4-BE49-F238E27FC236}">
                <a16:creationId xmlns:a16="http://schemas.microsoft.com/office/drawing/2014/main" id="{D0AAAFAB-FC3F-4C05-8141-2E40D8D238BA}"/>
              </a:ext>
            </a:extLst>
          </p:cNvPr>
          <p:cNvSpPr txBox="1"/>
          <p:nvPr/>
        </p:nvSpPr>
        <p:spPr>
          <a:xfrm>
            <a:off x="6366548" y="4684470"/>
            <a:ext cx="198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/>
              <a:t>H</a:t>
            </a:r>
          </a:p>
        </p:txBody>
      </p:sp>
      <p:sp>
        <p:nvSpPr>
          <p:cNvPr id="108" name="Tekstfelt 107">
            <a:extLst>
              <a:ext uri="{FF2B5EF4-FFF2-40B4-BE49-F238E27FC236}">
                <a16:creationId xmlns:a16="http://schemas.microsoft.com/office/drawing/2014/main" id="{DA7F3275-A07C-4EE0-BDE5-37886FA76B3C}"/>
              </a:ext>
            </a:extLst>
          </p:cNvPr>
          <p:cNvSpPr txBox="1"/>
          <p:nvPr/>
        </p:nvSpPr>
        <p:spPr>
          <a:xfrm>
            <a:off x="4785202" y="4742864"/>
            <a:ext cx="545342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00" dirty="0">
                <a:solidFill>
                  <a:schemeClr val="bg1">
                    <a:lumMod val="65000"/>
                  </a:schemeClr>
                </a:solidFill>
              </a:rPr>
              <a:t>© Otto Leholt</a:t>
            </a: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005B514-4DEF-46BF-A651-F9238EB6BCD9}"/>
              </a:ext>
            </a:extLst>
          </p:cNvPr>
          <p:cNvGrpSpPr/>
          <p:nvPr/>
        </p:nvGrpSpPr>
        <p:grpSpPr>
          <a:xfrm>
            <a:off x="5618700" y="1626037"/>
            <a:ext cx="779190" cy="591265"/>
            <a:chOff x="5618700" y="1626037"/>
            <a:chExt cx="779190" cy="591265"/>
          </a:xfrm>
        </p:grpSpPr>
        <p:sp>
          <p:nvSpPr>
            <p:cNvPr id="5" name="Kombinationstegning: figur 4">
              <a:extLst>
                <a:ext uri="{FF2B5EF4-FFF2-40B4-BE49-F238E27FC236}">
                  <a16:creationId xmlns:a16="http://schemas.microsoft.com/office/drawing/2014/main" id="{6E5DDB70-FFF8-41B5-85E1-2DE4C9005CE7}"/>
                </a:ext>
              </a:extLst>
            </p:cNvPr>
            <p:cNvSpPr/>
            <p:nvPr/>
          </p:nvSpPr>
          <p:spPr>
            <a:xfrm>
              <a:off x="5618700" y="2008837"/>
              <a:ext cx="654179" cy="208465"/>
            </a:xfrm>
            <a:custGeom>
              <a:avLst/>
              <a:gdLst>
                <a:gd name="connsiteX0" fmla="*/ 654179 w 654179"/>
                <a:gd name="connsiteY0" fmla="*/ 0 h 208465"/>
                <a:gd name="connsiteX1" fmla="*/ 412550 w 654179"/>
                <a:gd name="connsiteY1" fmla="*/ 37903 h 208465"/>
                <a:gd name="connsiteX2" fmla="*/ 57213 w 654179"/>
                <a:gd name="connsiteY2" fmla="*/ 208465 h 208465"/>
                <a:gd name="connsiteX3" fmla="*/ 5097 w 654179"/>
                <a:gd name="connsiteY3" fmla="*/ 37903 h 20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179" h="208465">
                  <a:moveTo>
                    <a:pt x="654179" y="0"/>
                  </a:moveTo>
                  <a:cubicBezTo>
                    <a:pt x="583111" y="1579"/>
                    <a:pt x="512044" y="3159"/>
                    <a:pt x="412550" y="37903"/>
                  </a:cubicBezTo>
                  <a:cubicBezTo>
                    <a:pt x="313056" y="72647"/>
                    <a:pt x="125122" y="208465"/>
                    <a:pt x="57213" y="208465"/>
                  </a:cubicBezTo>
                  <a:cubicBezTo>
                    <a:pt x="-10696" y="208465"/>
                    <a:pt x="-2800" y="123184"/>
                    <a:pt x="5097" y="37903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" name="Kombinationstegning: figur 6">
              <a:extLst>
                <a:ext uri="{FF2B5EF4-FFF2-40B4-BE49-F238E27FC236}">
                  <a16:creationId xmlns:a16="http://schemas.microsoft.com/office/drawing/2014/main" id="{829C3EB1-BB56-48EF-9007-D16D69F442E2}"/>
                </a:ext>
              </a:extLst>
            </p:cNvPr>
            <p:cNvSpPr/>
            <p:nvPr/>
          </p:nvSpPr>
          <p:spPr>
            <a:xfrm rot="946041">
              <a:off x="5671299" y="1626037"/>
              <a:ext cx="726591" cy="487749"/>
            </a:xfrm>
            <a:custGeom>
              <a:avLst/>
              <a:gdLst>
                <a:gd name="connsiteX0" fmla="*/ 20588 w 560700"/>
                <a:gd name="connsiteY0" fmla="*/ 373476 h 373476"/>
                <a:gd name="connsiteX1" fmla="*/ 44277 w 560700"/>
                <a:gd name="connsiteY1" fmla="*/ 297671 h 373476"/>
                <a:gd name="connsiteX2" fmla="*/ 413827 w 560700"/>
                <a:gd name="connsiteY2" fmla="*/ 3926 h 373476"/>
                <a:gd name="connsiteX3" fmla="*/ 560700 w 560700"/>
                <a:gd name="connsiteY3" fmla="*/ 155536 h 37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700" h="373476">
                  <a:moveTo>
                    <a:pt x="20588" y="373476"/>
                  </a:moveTo>
                  <a:cubicBezTo>
                    <a:pt x="-338" y="366369"/>
                    <a:pt x="-21263" y="359263"/>
                    <a:pt x="44277" y="297671"/>
                  </a:cubicBezTo>
                  <a:cubicBezTo>
                    <a:pt x="109817" y="236079"/>
                    <a:pt x="327757" y="27615"/>
                    <a:pt x="413827" y="3926"/>
                  </a:cubicBezTo>
                  <a:cubicBezTo>
                    <a:pt x="499898" y="-19763"/>
                    <a:pt x="530299" y="67886"/>
                    <a:pt x="560700" y="155536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9" name="Kombinationstegning: figur 8">
            <a:extLst>
              <a:ext uri="{FF2B5EF4-FFF2-40B4-BE49-F238E27FC236}">
                <a16:creationId xmlns:a16="http://schemas.microsoft.com/office/drawing/2014/main" id="{C98DF11D-3721-449E-8A9B-EB3E46E65C5B}"/>
              </a:ext>
            </a:extLst>
          </p:cNvPr>
          <p:cNvSpPr/>
          <p:nvPr/>
        </p:nvSpPr>
        <p:spPr>
          <a:xfrm>
            <a:off x="5221082" y="2065691"/>
            <a:ext cx="276805" cy="634869"/>
          </a:xfrm>
          <a:custGeom>
            <a:avLst/>
            <a:gdLst>
              <a:gd name="connsiteX0" fmla="*/ 0 w 276805"/>
              <a:gd name="connsiteY0" fmla="*/ 634869 h 634869"/>
              <a:gd name="connsiteX1" fmla="*/ 108970 w 276805"/>
              <a:gd name="connsiteY1" fmla="*/ 469045 h 634869"/>
              <a:gd name="connsiteX2" fmla="*/ 260580 w 276805"/>
              <a:gd name="connsiteY2" fmla="*/ 317434 h 634869"/>
              <a:gd name="connsiteX3" fmla="*/ 265318 w 276805"/>
              <a:gd name="connsiteY3" fmla="*/ 0 h 63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805" h="634869">
                <a:moveTo>
                  <a:pt x="0" y="634869"/>
                </a:moveTo>
                <a:cubicBezTo>
                  <a:pt x="32770" y="578410"/>
                  <a:pt x="65540" y="521951"/>
                  <a:pt x="108970" y="469045"/>
                </a:cubicBezTo>
                <a:cubicBezTo>
                  <a:pt x="152400" y="416139"/>
                  <a:pt x="234522" y="395608"/>
                  <a:pt x="260580" y="317434"/>
                </a:cubicBezTo>
                <a:cubicBezTo>
                  <a:pt x="286638" y="239260"/>
                  <a:pt x="275978" y="119630"/>
                  <a:pt x="265318" y="0"/>
                </a:cubicBezTo>
              </a:path>
            </a:pathLst>
          </a:custGeom>
          <a:noFill/>
          <a:ln>
            <a:solidFill>
              <a:srgbClr val="FFC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Kombinationstegning: figur 9">
            <a:extLst>
              <a:ext uri="{FF2B5EF4-FFF2-40B4-BE49-F238E27FC236}">
                <a16:creationId xmlns:a16="http://schemas.microsoft.com/office/drawing/2014/main" id="{E30009F4-957A-4199-8D0C-8C63E6325D53}"/>
              </a:ext>
            </a:extLst>
          </p:cNvPr>
          <p:cNvSpPr/>
          <p:nvPr/>
        </p:nvSpPr>
        <p:spPr>
          <a:xfrm>
            <a:off x="4803595" y="1996620"/>
            <a:ext cx="666930" cy="756056"/>
          </a:xfrm>
          <a:custGeom>
            <a:avLst/>
            <a:gdLst>
              <a:gd name="connsiteX0" fmla="*/ 659116 w 666930"/>
              <a:gd name="connsiteY0" fmla="*/ 69071 h 756056"/>
              <a:gd name="connsiteX1" fmla="*/ 611738 w 666930"/>
              <a:gd name="connsiteY1" fmla="*/ 12217 h 756056"/>
              <a:gd name="connsiteX2" fmla="*/ 246925 w 666930"/>
              <a:gd name="connsiteY2" fmla="*/ 277535 h 756056"/>
              <a:gd name="connsiteX3" fmla="*/ 558 w 666930"/>
              <a:gd name="connsiteY3" fmla="*/ 604445 h 756056"/>
              <a:gd name="connsiteX4" fmla="*/ 313255 w 666930"/>
              <a:gd name="connsiteY4" fmla="*/ 756056 h 75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930" h="756056">
                <a:moveTo>
                  <a:pt x="659116" y="69071"/>
                </a:moveTo>
                <a:cubicBezTo>
                  <a:pt x="669776" y="23272"/>
                  <a:pt x="680437" y="-22527"/>
                  <a:pt x="611738" y="12217"/>
                </a:cubicBezTo>
                <a:cubicBezTo>
                  <a:pt x="543039" y="46961"/>
                  <a:pt x="348788" y="178830"/>
                  <a:pt x="246925" y="277535"/>
                </a:cubicBezTo>
                <a:cubicBezTo>
                  <a:pt x="145062" y="376240"/>
                  <a:pt x="-10497" y="524692"/>
                  <a:pt x="558" y="604445"/>
                </a:cubicBezTo>
                <a:cubicBezTo>
                  <a:pt x="11613" y="684198"/>
                  <a:pt x="162434" y="720127"/>
                  <a:pt x="313255" y="756056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Kombinationstegning: figur 13">
            <a:extLst>
              <a:ext uri="{FF2B5EF4-FFF2-40B4-BE49-F238E27FC236}">
                <a16:creationId xmlns:a16="http://schemas.microsoft.com/office/drawing/2014/main" id="{F7E15961-469C-4D36-94D2-6B8345528FBB}"/>
              </a:ext>
            </a:extLst>
          </p:cNvPr>
          <p:cNvSpPr/>
          <p:nvPr/>
        </p:nvSpPr>
        <p:spPr>
          <a:xfrm>
            <a:off x="4534097" y="3283312"/>
            <a:ext cx="454831" cy="128274"/>
          </a:xfrm>
          <a:custGeom>
            <a:avLst/>
            <a:gdLst>
              <a:gd name="connsiteX0" fmla="*/ 454831 w 454831"/>
              <a:gd name="connsiteY0" fmla="*/ 123183 h 128274"/>
              <a:gd name="connsiteX1" fmla="*/ 161086 w 454831"/>
              <a:gd name="connsiteY1" fmla="*/ 113708 h 128274"/>
              <a:gd name="connsiteX2" fmla="*/ 0 w 454831"/>
              <a:gd name="connsiteY2" fmla="*/ 0 h 12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831" h="128274">
                <a:moveTo>
                  <a:pt x="454831" y="123183"/>
                </a:moveTo>
                <a:cubicBezTo>
                  <a:pt x="345861" y="128710"/>
                  <a:pt x="236891" y="134238"/>
                  <a:pt x="161086" y="113708"/>
                </a:cubicBezTo>
                <a:cubicBezTo>
                  <a:pt x="85281" y="93178"/>
                  <a:pt x="42640" y="46589"/>
                  <a:pt x="0" y="0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2B413CD2-DDBB-43FF-B63A-29CA273D82F5}"/>
              </a:ext>
            </a:extLst>
          </p:cNvPr>
          <p:cNvSpPr/>
          <p:nvPr/>
        </p:nvSpPr>
        <p:spPr>
          <a:xfrm>
            <a:off x="4543098" y="2752676"/>
            <a:ext cx="526374" cy="469044"/>
          </a:xfrm>
          <a:custGeom>
            <a:avLst/>
            <a:gdLst>
              <a:gd name="connsiteX0" fmla="*/ 2827 w 528726"/>
              <a:gd name="connsiteY0" fmla="*/ 505026 h 505026"/>
              <a:gd name="connsiteX1" fmla="*/ 21778 w 528726"/>
              <a:gd name="connsiteY1" fmla="*/ 287086 h 505026"/>
              <a:gd name="connsiteX2" fmla="*/ 163913 w 528726"/>
              <a:gd name="connsiteY2" fmla="*/ 7555 h 505026"/>
              <a:gd name="connsiteX3" fmla="*/ 528726 w 528726"/>
              <a:gd name="connsiteY3" fmla="*/ 107049 h 50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726" h="505026">
                <a:moveTo>
                  <a:pt x="2827" y="505026"/>
                </a:moveTo>
                <a:cubicBezTo>
                  <a:pt x="-1122" y="437512"/>
                  <a:pt x="-5070" y="369998"/>
                  <a:pt x="21778" y="287086"/>
                </a:cubicBezTo>
                <a:cubicBezTo>
                  <a:pt x="48626" y="204174"/>
                  <a:pt x="79422" y="37561"/>
                  <a:pt x="163913" y="7555"/>
                </a:cubicBezTo>
                <a:cubicBezTo>
                  <a:pt x="248404" y="-22451"/>
                  <a:pt x="388565" y="42299"/>
                  <a:pt x="528726" y="107049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BA0114B8-5090-490C-B169-C479F22C5378}"/>
              </a:ext>
            </a:extLst>
          </p:cNvPr>
          <p:cNvSpPr txBox="1"/>
          <p:nvPr/>
        </p:nvSpPr>
        <p:spPr>
          <a:xfrm>
            <a:off x="3442389" y="419767"/>
            <a:ext cx="5307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Det globale vindsystem – animeret </a:t>
            </a:r>
          </a:p>
        </p:txBody>
      </p:sp>
      <p:grpSp>
        <p:nvGrpSpPr>
          <p:cNvPr id="19" name="Gruppe 18">
            <a:extLst>
              <a:ext uri="{FF2B5EF4-FFF2-40B4-BE49-F238E27FC236}">
                <a16:creationId xmlns:a16="http://schemas.microsoft.com/office/drawing/2014/main" id="{14483C7F-0CC3-46B8-9707-3B19E39A73BC}"/>
              </a:ext>
            </a:extLst>
          </p:cNvPr>
          <p:cNvGrpSpPr/>
          <p:nvPr/>
        </p:nvGrpSpPr>
        <p:grpSpPr>
          <a:xfrm>
            <a:off x="6911747" y="3288535"/>
            <a:ext cx="2738797" cy="230832"/>
            <a:chOff x="6911747" y="3288535"/>
            <a:chExt cx="2738797" cy="230832"/>
          </a:xfrm>
        </p:grpSpPr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465DFCD5-5042-951F-8D4C-ED66D0FD6B82}"/>
                </a:ext>
              </a:extLst>
            </p:cNvPr>
            <p:cNvSpPr txBox="1"/>
            <p:nvPr/>
          </p:nvSpPr>
          <p:spPr>
            <a:xfrm>
              <a:off x="7962261" y="3288535"/>
              <a:ext cx="16882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900" i="1" dirty="0">
                  <a:solidFill>
                    <a:schemeClr val="bg1">
                      <a:lumMod val="50000"/>
                    </a:schemeClr>
                  </a:solidFill>
                </a:rPr>
                <a:t>Ækvatoriale lavtryksbælte (ITK)</a:t>
              </a:r>
            </a:p>
          </p:txBody>
        </p:sp>
        <p:cxnSp>
          <p:nvCxnSpPr>
            <p:cNvPr id="16" name="Lige pilforbindelse 15">
              <a:extLst>
                <a:ext uri="{FF2B5EF4-FFF2-40B4-BE49-F238E27FC236}">
                  <a16:creationId xmlns:a16="http://schemas.microsoft.com/office/drawing/2014/main" id="{7C16EDA0-A104-728A-8A5A-C1A21D0B4B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11747" y="3413902"/>
              <a:ext cx="987709" cy="15560"/>
            </a:xfrm>
            <a:prstGeom prst="straightConnector1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lg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F0BEB0C7-BD43-8087-6664-1516407C6C26}"/>
              </a:ext>
            </a:extLst>
          </p:cNvPr>
          <p:cNvGrpSpPr/>
          <p:nvPr/>
        </p:nvGrpSpPr>
        <p:grpSpPr>
          <a:xfrm>
            <a:off x="4310648" y="1748326"/>
            <a:ext cx="1267967" cy="230832"/>
            <a:chOff x="4310648" y="1748326"/>
            <a:chExt cx="1267967" cy="230832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264696D-7C3A-0413-B608-E9F1D88E2574}"/>
                </a:ext>
              </a:extLst>
            </p:cNvPr>
            <p:cNvSpPr/>
            <p:nvPr/>
          </p:nvSpPr>
          <p:spPr>
            <a:xfrm>
              <a:off x="5384382" y="1765443"/>
              <a:ext cx="194233" cy="202110"/>
            </a:xfrm>
            <a:prstGeom prst="ellipse">
              <a:avLst/>
            </a:prstGeom>
            <a:ln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6ED5407F-7CE9-44F4-3B97-421C4CE2472B}"/>
                </a:ext>
              </a:extLst>
            </p:cNvPr>
            <p:cNvSpPr txBox="1"/>
            <p:nvPr/>
          </p:nvSpPr>
          <p:spPr>
            <a:xfrm>
              <a:off x="4310648" y="1748326"/>
              <a:ext cx="108715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900" i="1" dirty="0">
                  <a:solidFill>
                    <a:schemeClr val="bg1">
                      <a:lumMod val="50000"/>
                    </a:schemeClr>
                  </a:solidFill>
                </a:rPr>
                <a:t>Subpolare Jetstrøm</a:t>
              </a:r>
            </a:p>
          </p:txBody>
        </p:sp>
      </p:grpSp>
      <p:grpSp>
        <p:nvGrpSpPr>
          <p:cNvPr id="25" name="Gruppe 24">
            <a:extLst>
              <a:ext uri="{FF2B5EF4-FFF2-40B4-BE49-F238E27FC236}">
                <a16:creationId xmlns:a16="http://schemas.microsoft.com/office/drawing/2014/main" id="{FA84126C-84EB-12A2-FFFD-86BA19142B19}"/>
              </a:ext>
            </a:extLst>
          </p:cNvPr>
          <p:cNvGrpSpPr/>
          <p:nvPr/>
        </p:nvGrpSpPr>
        <p:grpSpPr>
          <a:xfrm>
            <a:off x="3899477" y="2288938"/>
            <a:ext cx="828853" cy="463738"/>
            <a:chOff x="3899477" y="2288938"/>
            <a:chExt cx="828853" cy="463738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EF1A790E-5D47-8ED3-5EE6-7782C8F83183}"/>
                </a:ext>
              </a:extLst>
            </p:cNvPr>
            <p:cNvSpPr/>
            <p:nvPr/>
          </p:nvSpPr>
          <p:spPr>
            <a:xfrm>
              <a:off x="4534097" y="2550566"/>
              <a:ext cx="194233" cy="20211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2F52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4" name="Tekstfelt 23">
              <a:extLst>
                <a:ext uri="{FF2B5EF4-FFF2-40B4-BE49-F238E27FC236}">
                  <a16:creationId xmlns:a16="http://schemas.microsoft.com/office/drawing/2014/main" id="{C61D83BA-897A-1730-6905-DBCB9425C8D0}"/>
                </a:ext>
              </a:extLst>
            </p:cNvPr>
            <p:cNvSpPr txBox="1"/>
            <p:nvPr/>
          </p:nvSpPr>
          <p:spPr>
            <a:xfrm>
              <a:off x="3899477" y="2288938"/>
              <a:ext cx="732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900" i="1" dirty="0">
                  <a:solidFill>
                    <a:schemeClr val="bg1">
                      <a:lumMod val="50000"/>
                    </a:schemeClr>
                  </a:solidFill>
                </a:rPr>
                <a:t>Subtropiske</a:t>
              </a:r>
              <a:br>
                <a:rPr lang="da-DK" sz="900" i="1" dirty="0">
                  <a:solidFill>
                    <a:schemeClr val="bg1">
                      <a:lumMod val="50000"/>
                    </a:schemeClr>
                  </a:solidFill>
                </a:rPr>
              </a:br>
              <a:r>
                <a:rPr lang="da-DK" sz="900" i="1" dirty="0">
                  <a:solidFill>
                    <a:schemeClr val="bg1">
                      <a:lumMod val="50000"/>
                    </a:schemeClr>
                  </a:solidFill>
                </a:rPr>
                <a:t> Jetstrøm</a:t>
              </a:r>
            </a:p>
          </p:txBody>
        </p:sp>
      </p:grpSp>
      <p:sp>
        <p:nvSpPr>
          <p:cNvPr id="32" name="Pil: bøjet 31">
            <a:extLst>
              <a:ext uri="{FF2B5EF4-FFF2-40B4-BE49-F238E27FC236}">
                <a16:creationId xmlns:a16="http://schemas.microsoft.com/office/drawing/2014/main" id="{85C98F45-91B2-180A-E287-1F7ACA591D34}"/>
              </a:ext>
            </a:extLst>
          </p:cNvPr>
          <p:cNvSpPr/>
          <p:nvPr/>
        </p:nvSpPr>
        <p:spPr>
          <a:xfrm>
            <a:off x="2872740" y="2658270"/>
            <a:ext cx="614685" cy="7360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2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7" grpId="0" animBg="1"/>
      <p:bldP spid="18" grpId="0" animBg="1"/>
      <p:bldP spid="11" grpId="0" animBg="1"/>
      <p:bldP spid="20" grpId="0" animBg="1"/>
      <p:bldP spid="29" grpId="0" animBg="1"/>
      <p:bldP spid="30" grpId="0" animBg="1"/>
      <p:bldP spid="31" grpId="0" animBg="1"/>
      <p:bldP spid="36" grpId="0" animBg="1"/>
      <p:bldP spid="37" grpId="0" animBg="1"/>
      <p:bldP spid="38" grpId="0" animBg="1"/>
      <p:bldP spid="40" grpId="0" animBg="1"/>
      <p:bldP spid="44" grpId="0"/>
      <p:bldP spid="45" grpId="0"/>
      <p:bldP spid="46" grpId="0"/>
      <p:bldP spid="47" grpId="0"/>
      <p:bldP spid="48" grpId="0"/>
      <p:bldP spid="49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0" grpId="0" animBg="1"/>
      <p:bldP spid="64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90" grpId="0"/>
      <p:bldP spid="91" grpId="0"/>
      <p:bldP spid="92" grpId="0"/>
      <p:bldP spid="93" grpId="0"/>
      <p:bldP spid="97" grpId="0"/>
      <p:bldP spid="98" grpId="0"/>
      <p:bldP spid="99" grpId="0"/>
      <p:bldP spid="100" grpId="0"/>
      <p:bldP spid="101" grpId="0"/>
      <p:bldP spid="102" grpId="0"/>
      <p:bldP spid="9" grpId="0" animBg="1"/>
      <p:bldP spid="10" grpId="0" animBg="1"/>
      <p:bldP spid="14" grpId="0" animBg="1"/>
      <p:bldP spid="15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509CDB-BD7B-59D5-81EB-29C37BCBB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611" y="229170"/>
            <a:ext cx="6962775" cy="65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84DDCB78-2390-535F-8614-2ED283A28357}"/>
              </a:ext>
            </a:extLst>
          </p:cNvPr>
          <p:cNvSpPr/>
          <p:nvPr/>
        </p:nvSpPr>
        <p:spPr>
          <a:xfrm>
            <a:off x="7661658" y="1604417"/>
            <a:ext cx="360040" cy="3600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38D4713-29B6-BC1F-E058-2750FC9D9523}"/>
              </a:ext>
            </a:extLst>
          </p:cNvPr>
          <p:cNvSpPr/>
          <p:nvPr/>
        </p:nvSpPr>
        <p:spPr>
          <a:xfrm>
            <a:off x="6105970" y="1556792"/>
            <a:ext cx="360040" cy="3600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03C6073-CF0A-E49E-9327-432175FB6599}"/>
              </a:ext>
            </a:extLst>
          </p:cNvPr>
          <p:cNvSpPr/>
          <p:nvPr/>
        </p:nvSpPr>
        <p:spPr>
          <a:xfrm>
            <a:off x="4799856" y="1484784"/>
            <a:ext cx="360040" cy="3600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76D17A1-E5EC-EDB1-C9C2-1CA537B5CDA9}"/>
              </a:ext>
            </a:extLst>
          </p:cNvPr>
          <p:cNvSpPr/>
          <p:nvPr/>
        </p:nvSpPr>
        <p:spPr>
          <a:xfrm>
            <a:off x="6746687" y="3534916"/>
            <a:ext cx="360040" cy="3600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8625C21E-D662-475F-329B-A9B8553F84B1}"/>
              </a:ext>
            </a:extLst>
          </p:cNvPr>
          <p:cNvSpPr/>
          <p:nvPr/>
        </p:nvSpPr>
        <p:spPr>
          <a:xfrm>
            <a:off x="5447928" y="3534916"/>
            <a:ext cx="360040" cy="3600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3D2DF18-3FE4-E56A-F5E4-3FF8FFFDE5F5}"/>
              </a:ext>
            </a:extLst>
          </p:cNvPr>
          <p:cNvSpPr/>
          <p:nvPr/>
        </p:nvSpPr>
        <p:spPr>
          <a:xfrm>
            <a:off x="3719736" y="3534916"/>
            <a:ext cx="360040" cy="3600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5B36050-AC84-9F63-5468-5CD3A78C194F}"/>
              </a:ext>
            </a:extLst>
          </p:cNvPr>
          <p:cNvSpPr/>
          <p:nvPr/>
        </p:nvSpPr>
        <p:spPr>
          <a:xfrm>
            <a:off x="8688288" y="5493568"/>
            <a:ext cx="360040" cy="3600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EF765B4E-FC7A-721B-C82F-DE032A48464D}"/>
              </a:ext>
            </a:extLst>
          </p:cNvPr>
          <p:cNvSpPr/>
          <p:nvPr/>
        </p:nvSpPr>
        <p:spPr>
          <a:xfrm>
            <a:off x="7269595" y="5493568"/>
            <a:ext cx="360040" cy="3600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E9F149A-5CAC-78F7-96B0-31ED4AF8388A}"/>
              </a:ext>
            </a:extLst>
          </p:cNvPr>
          <p:cNvSpPr/>
          <p:nvPr/>
        </p:nvSpPr>
        <p:spPr>
          <a:xfrm>
            <a:off x="5925950" y="5493568"/>
            <a:ext cx="360040" cy="36004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85061EB-CD2C-0CC8-704E-34FA54D6865A}"/>
              </a:ext>
            </a:extLst>
          </p:cNvPr>
          <p:cNvSpPr/>
          <p:nvPr/>
        </p:nvSpPr>
        <p:spPr>
          <a:xfrm>
            <a:off x="7629127" y="2517651"/>
            <a:ext cx="360040" cy="3600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76AB621E-7895-57BF-719B-851F7B91CCE8}"/>
              </a:ext>
            </a:extLst>
          </p:cNvPr>
          <p:cNvSpPr/>
          <p:nvPr/>
        </p:nvSpPr>
        <p:spPr>
          <a:xfrm>
            <a:off x="6432537" y="2492896"/>
            <a:ext cx="360040" cy="3600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6046390-4395-EDFC-FB30-39D5649F7729}"/>
              </a:ext>
            </a:extLst>
          </p:cNvPr>
          <p:cNvSpPr/>
          <p:nvPr/>
        </p:nvSpPr>
        <p:spPr>
          <a:xfrm>
            <a:off x="4979876" y="2452117"/>
            <a:ext cx="360040" cy="3600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4DE37480-D817-1BFF-C3E5-23AD9824197E}"/>
              </a:ext>
            </a:extLst>
          </p:cNvPr>
          <p:cNvSpPr/>
          <p:nvPr/>
        </p:nvSpPr>
        <p:spPr>
          <a:xfrm>
            <a:off x="4007768" y="2420888"/>
            <a:ext cx="360040" cy="3600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09CA821C-26D3-8253-901A-71318D88B80C}"/>
              </a:ext>
            </a:extLst>
          </p:cNvPr>
          <p:cNvSpPr/>
          <p:nvPr/>
        </p:nvSpPr>
        <p:spPr>
          <a:xfrm>
            <a:off x="6466010" y="855762"/>
            <a:ext cx="360040" cy="3600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5B1236A-5B0A-FD58-7DEE-5030CD1D54D1}"/>
              </a:ext>
            </a:extLst>
          </p:cNvPr>
          <p:cNvSpPr/>
          <p:nvPr/>
        </p:nvSpPr>
        <p:spPr>
          <a:xfrm>
            <a:off x="7809147" y="4645248"/>
            <a:ext cx="360040" cy="3600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CB2A0ED-EAAB-0864-B5AC-F25EC35FDA80}"/>
              </a:ext>
            </a:extLst>
          </p:cNvPr>
          <p:cNvSpPr/>
          <p:nvPr/>
        </p:nvSpPr>
        <p:spPr>
          <a:xfrm>
            <a:off x="6386647" y="4675064"/>
            <a:ext cx="360040" cy="3600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2680F0D-77BA-0CA8-9BCB-654BCBF55F0F}"/>
              </a:ext>
            </a:extLst>
          </p:cNvPr>
          <p:cNvSpPr/>
          <p:nvPr/>
        </p:nvSpPr>
        <p:spPr>
          <a:xfrm>
            <a:off x="4979876" y="4675064"/>
            <a:ext cx="360040" cy="3600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922F3E8C-1BEB-2207-24A0-D4969EAC75DA}"/>
              </a:ext>
            </a:extLst>
          </p:cNvPr>
          <p:cNvSpPr/>
          <p:nvPr/>
        </p:nvSpPr>
        <p:spPr>
          <a:xfrm>
            <a:off x="6582454" y="6158682"/>
            <a:ext cx="360040" cy="36004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408453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EE16B86-E245-4C7A-840A-F1A11D28A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392416"/>
            <a:ext cx="50101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03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6328B8-0412-41B1-AB80-F7CAE7EDE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Globale </a:t>
            </a:r>
            <a:r>
              <a:rPr lang="da-DK" dirty="0" err="1"/>
              <a:t>vindsystem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897CC6A-65E5-4889-8B68-C4AB4520D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392416"/>
            <a:ext cx="5010150" cy="4572000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C3926324-30FA-4737-9A64-C9CAE06EDF1B}"/>
              </a:ext>
            </a:extLst>
          </p:cNvPr>
          <p:cNvSpPr txBox="1"/>
          <p:nvPr/>
        </p:nvSpPr>
        <p:spPr>
          <a:xfrm>
            <a:off x="7392144" y="5071844"/>
            <a:ext cx="28245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L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B2D2D4FE-A53E-44DD-A005-456172A6D5D7}"/>
              </a:ext>
            </a:extLst>
          </p:cNvPr>
          <p:cNvSpPr txBox="1"/>
          <p:nvPr/>
        </p:nvSpPr>
        <p:spPr>
          <a:xfrm>
            <a:off x="4295800" y="1988840"/>
            <a:ext cx="328936" cy="369332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H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CED439A-F80F-4F45-B12E-D434C8D5EF37}"/>
              </a:ext>
            </a:extLst>
          </p:cNvPr>
          <p:cNvSpPr txBox="1"/>
          <p:nvPr/>
        </p:nvSpPr>
        <p:spPr>
          <a:xfrm>
            <a:off x="6888088" y="3861048"/>
            <a:ext cx="3289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H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51879B6-A1B8-4AC7-B2B7-CC1CE76F0DC8}"/>
              </a:ext>
            </a:extLst>
          </p:cNvPr>
          <p:cNvSpPr txBox="1"/>
          <p:nvPr/>
        </p:nvSpPr>
        <p:spPr>
          <a:xfrm>
            <a:off x="5663952" y="2441745"/>
            <a:ext cx="28245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L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9AD35E11-A459-4B7E-B0DA-92BF93D15033}"/>
              </a:ext>
            </a:extLst>
          </p:cNvPr>
          <p:cNvSpPr txBox="1"/>
          <p:nvPr/>
        </p:nvSpPr>
        <p:spPr>
          <a:xfrm rot="19725862">
            <a:off x="4055455" y="2484907"/>
            <a:ext cx="130426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Polarvinden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37066308-7285-4313-BF80-A1BD9E356B88}"/>
              </a:ext>
            </a:extLst>
          </p:cNvPr>
          <p:cNvSpPr txBox="1"/>
          <p:nvPr/>
        </p:nvSpPr>
        <p:spPr>
          <a:xfrm rot="19725862">
            <a:off x="5219856" y="3165640"/>
            <a:ext cx="145309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/>
              <a:t>Vestenvinden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79E034D2-D75A-411F-9A2E-6AE7D0850DF1}"/>
              </a:ext>
            </a:extLst>
          </p:cNvPr>
          <p:cNvSpPr txBox="1"/>
          <p:nvPr/>
        </p:nvSpPr>
        <p:spPr>
          <a:xfrm rot="21151430">
            <a:off x="5659542" y="4540442"/>
            <a:ext cx="177253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dirty="0" err="1"/>
              <a:t>Nordøstpassaten</a:t>
            </a:r>
            <a:endParaRPr lang="da-DK" dirty="0"/>
          </a:p>
        </p:txBody>
      </p:sp>
      <p:grpSp>
        <p:nvGrpSpPr>
          <p:cNvPr id="22" name="Gruppe 21">
            <a:extLst>
              <a:ext uri="{FF2B5EF4-FFF2-40B4-BE49-F238E27FC236}">
                <a16:creationId xmlns:a16="http://schemas.microsoft.com/office/drawing/2014/main" id="{52B19F38-FC65-4905-887F-F1B0A9E65DC2}"/>
              </a:ext>
            </a:extLst>
          </p:cNvPr>
          <p:cNvGrpSpPr/>
          <p:nvPr/>
        </p:nvGrpSpPr>
        <p:grpSpPr>
          <a:xfrm>
            <a:off x="6065828" y="1680622"/>
            <a:ext cx="4269359" cy="2179528"/>
            <a:chOff x="4541827" y="1680622"/>
            <a:chExt cx="4269359" cy="2179528"/>
          </a:xfrm>
        </p:grpSpPr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0E8CE305-86B7-4A38-8659-6B5FE6440446}"/>
                </a:ext>
              </a:extLst>
            </p:cNvPr>
            <p:cNvSpPr txBox="1"/>
            <p:nvPr/>
          </p:nvSpPr>
          <p:spPr>
            <a:xfrm>
              <a:off x="5364088" y="1680622"/>
              <a:ext cx="34470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b="1" dirty="0">
                  <a:highlight>
                    <a:srgbClr val="FFFF00"/>
                  </a:highlight>
                </a:rPr>
                <a:t>Dynamiske lufttryk</a:t>
              </a:r>
              <a:br>
                <a:rPr lang="da-DK" dirty="0"/>
              </a:br>
              <a:r>
                <a:rPr lang="da-DK" dirty="0"/>
                <a:t>som dannes </a:t>
              </a:r>
              <a:r>
                <a:rPr lang="da-DK" dirty="0" err="1"/>
                <a:t>p.g.a</a:t>
              </a:r>
              <a:r>
                <a:rPr lang="da-DK" dirty="0"/>
                <a:t>. jordens rotation</a:t>
              </a:r>
            </a:p>
          </p:txBody>
        </p:sp>
        <p:cxnSp>
          <p:nvCxnSpPr>
            <p:cNvPr id="19" name="Lige pilforbindelse 18">
              <a:extLst>
                <a:ext uri="{FF2B5EF4-FFF2-40B4-BE49-F238E27FC236}">
                  <a16:creationId xmlns:a16="http://schemas.microsoft.com/office/drawing/2014/main" id="{CCFDAE36-4DBE-4D53-ABDF-97845E55A791}"/>
                </a:ext>
              </a:extLst>
            </p:cNvPr>
            <p:cNvCxnSpPr/>
            <p:nvPr/>
          </p:nvCxnSpPr>
          <p:spPr>
            <a:xfrm flipH="1">
              <a:off x="4541827" y="2033354"/>
              <a:ext cx="963199" cy="56564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Lige pilforbindelse 19">
              <a:extLst>
                <a:ext uri="{FF2B5EF4-FFF2-40B4-BE49-F238E27FC236}">
                  <a16:creationId xmlns:a16="http://schemas.microsoft.com/office/drawing/2014/main" id="{FEE27D49-E95B-41C8-B0D0-C586D5F2E1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68995" y="2316177"/>
              <a:ext cx="703205" cy="154397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uppe 28">
            <a:extLst>
              <a:ext uri="{FF2B5EF4-FFF2-40B4-BE49-F238E27FC236}">
                <a16:creationId xmlns:a16="http://schemas.microsoft.com/office/drawing/2014/main" id="{5F05074D-D933-498F-88A2-487D85F64D0B}"/>
              </a:ext>
            </a:extLst>
          </p:cNvPr>
          <p:cNvGrpSpPr/>
          <p:nvPr/>
        </p:nvGrpSpPr>
        <p:grpSpPr>
          <a:xfrm>
            <a:off x="1760893" y="2500416"/>
            <a:ext cx="5432103" cy="2872800"/>
            <a:chOff x="236892" y="2500416"/>
            <a:chExt cx="5432103" cy="2872800"/>
          </a:xfrm>
        </p:grpSpPr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5A92E5AC-1ACD-4522-B09B-1991FE549D22}"/>
                </a:ext>
              </a:extLst>
            </p:cNvPr>
            <p:cNvSpPr txBox="1"/>
            <p:nvPr/>
          </p:nvSpPr>
          <p:spPr>
            <a:xfrm>
              <a:off x="236892" y="3860150"/>
              <a:ext cx="3543021" cy="92333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/>
                <a:t>Termiske lufttryk som </a:t>
              </a:r>
              <a:br>
                <a:rPr lang="da-DK" dirty="0"/>
              </a:br>
              <a:r>
                <a:rPr lang="da-DK" dirty="0"/>
                <a:t>dannes </a:t>
              </a:r>
              <a:r>
                <a:rPr lang="da-DK" dirty="0" err="1"/>
                <a:t>p.g.a</a:t>
              </a:r>
              <a:r>
                <a:rPr lang="da-DK" dirty="0"/>
                <a:t>. afkøling / opvarmning</a:t>
              </a:r>
              <a:br>
                <a:rPr lang="da-DK" dirty="0"/>
              </a:br>
              <a:r>
                <a:rPr lang="da-DK" dirty="0"/>
                <a:t>af luften</a:t>
              </a:r>
            </a:p>
          </p:txBody>
        </p:sp>
        <p:cxnSp>
          <p:nvCxnSpPr>
            <p:cNvPr id="25" name="Lige pilforbindelse 24">
              <a:extLst>
                <a:ext uri="{FF2B5EF4-FFF2-40B4-BE49-F238E27FC236}">
                  <a16:creationId xmlns:a16="http://schemas.microsoft.com/office/drawing/2014/main" id="{84E68707-52A4-4192-9820-7F0225CF7131}"/>
                </a:ext>
              </a:extLst>
            </p:cNvPr>
            <p:cNvCxnSpPr/>
            <p:nvPr/>
          </p:nvCxnSpPr>
          <p:spPr>
            <a:xfrm flipV="1">
              <a:off x="1227790" y="2500416"/>
              <a:ext cx="1319310" cy="140304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ge pilforbindelse 25">
              <a:extLst>
                <a:ext uri="{FF2B5EF4-FFF2-40B4-BE49-F238E27FC236}">
                  <a16:creationId xmlns:a16="http://schemas.microsoft.com/office/drawing/2014/main" id="{30F40AD4-2572-4A96-857E-2043797BE3E3}"/>
                </a:ext>
              </a:extLst>
            </p:cNvPr>
            <p:cNvCxnSpPr>
              <a:cxnSpLocks/>
            </p:cNvCxnSpPr>
            <p:nvPr/>
          </p:nvCxnSpPr>
          <p:spPr>
            <a:xfrm>
              <a:off x="2771800" y="4579469"/>
              <a:ext cx="2897195" cy="79374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047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2" grpId="0" animBg="1"/>
      <p:bldP spid="14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F3F00F3C-F9CD-4F86-A9B4-859CEF59894E}"/>
              </a:ext>
            </a:extLst>
          </p:cNvPr>
          <p:cNvSpPr/>
          <p:nvPr/>
        </p:nvSpPr>
        <p:spPr>
          <a:xfrm>
            <a:off x="3957492" y="1501418"/>
            <a:ext cx="3656836" cy="3676609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617792FF-6250-4CCF-A574-0EBCFF5B7AF3}"/>
              </a:ext>
            </a:extLst>
          </p:cNvPr>
          <p:cNvCxnSpPr>
            <a:cxnSpLocks/>
            <a:stCxn id="2" idx="2"/>
            <a:endCxn id="2" idx="6"/>
          </p:cNvCxnSpPr>
          <p:nvPr/>
        </p:nvCxnSpPr>
        <p:spPr>
          <a:xfrm>
            <a:off x="3957492" y="3339722"/>
            <a:ext cx="365683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Bue 28">
            <a:extLst>
              <a:ext uri="{FF2B5EF4-FFF2-40B4-BE49-F238E27FC236}">
                <a16:creationId xmlns:a16="http://schemas.microsoft.com/office/drawing/2014/main" id="{CFDB1264-1196-4C53-A2C6-75FD0F29AF6D}"/>
              </a:ext>
            </a:extLst>
          </p:cNvPr>
          <p:cNvSpPr/>
          <p:nvPr/>
        </p:nvSpPr>
        <p:spPr>
          <a:xfrm rot="5028694">
            <a:off x="4016685" y="2725034"/>
            <a:ext cx="535609" cy="606937"/>
          </a:xfrm>
          <a:prstGeom prst="arc">
            <a:avLst>
              <a:gd name="adj1" fmla="val 15994058"/>
              <a:gd name="adj2" fmla="val 0"/>
            </a:avLst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Bue 29">
            <a:extLst>
              <a:ext uri="{FF2B5EF4-FFF2-40B4-BE49-F238E27FC236}">
                <a16:creationId xmlns:a16="http://schemas.microsoft.com/office/drawing/2014/main" id="{98A86B61-AA48-4D67-B7E2-3C9472419769}"/>
              </a:ext>
            </a:extLst>
          </p:cNvPr>
          <p:cNvSpPr/>
          <p:nvPr/>
        </p:nvSpPr>
        <p:spPr>
          <a:xfrm rot="5028694">
            <a:off x="4566285" y="2737297"/>
            <a:ext cx="535609" cy="606937"/>
          </a:xfrm>
          <a:prstGeom prst="arc">
            <a:avLst>
              <a:gd name="adj1" fmla="val 15994058"/>
              <a:gd name="adj2" fmla="val 0"/>
            </a:avLst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Bue 30">
            <a:extLst>
              <a:ext uri="{FF2B5EF4-FFF2-40B4-BE49-F238E27FC236}">
                <a16:creationId xmlns:a16="http://schemas.microsoft.com/office/drawing/2014/main" id="{6A6C63E6-3CED-4E1D-8956-18FB0D529B4B}"/>
              </a:ext>
            </a:extLst>
          </p:cNvPr>
          <p:cNvSpPr/>
          <p:nvPr/>
        </p:nvSpPr>
        <p:spPr>
          <a:xfrm rot="5028694">
            <a:off x="5019016" y="2758708"/>
            <a:ext cx="535609" cy="606937"/>
          </a:xfrm>
          <a:prstGeom prst="arc">
            <a:avLst>
              <a:gd name="adj1" fmla="val 15994058"/>
              <a:gd name="adj2" fmla="val 0"/>
            </a:avLst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Bue 35">
            <a:extLst>
              <a:ext uri="{FF2B5EF4-FFF2-40B4-BE49-F238E27FC236}">
                <a16:creationId xmlns:a16="http://schemas.microsoft.com/office/drawing/2014/main" id="{FF1DDD5E-13D4-4E55-8790-9D4DABBE2B67}"/>
              </a:ext>
            </a:extLst>
          </p:cNvPr>
          <p:cNvSpPr/>
          <p:nvPr/>
        </p:nvSpPr>
        <p:spPr>
          <a:xfrm rot="16200000">
            <a:off x="4548933" y="2360095"/>
            <a:ext cx="786798" cy="661141"/>
          </a:xfrm>
          <a:prstGeom prst="arc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7" name="Bue 36">
            <a:extLst>
              <a:ext uri="{FF2B5EF4-FFF2-40B4-BE49-F238E27FC236}">
                <a16:creationId xmlns:a16="http://schemas.microsoft.com/office/drawing/2014/main" id="{54515089-1588-4EBD-9B82-771D464ADBE8}"/>
              </a:ext>
            </a:extLst>
          </p:cNvPr>
          <p:cNvSpPr/>
          <p:nvPr/>
        </p:nvSpPr>
        <p:spPr>
          <a:xfrm rot="16200000">
            <a:off x="5085753" y="2370383"/>
            <a:ext cx="786800" cy="661141"/>
          </a:xfrm>
          <a:prstGeom prst="arc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Bue 37">
            <a:extLst>
              <a:ext uri="{FF2B5EF4-FFF2-40B4-BE49-F238E27FC236}">
                <a16:creationId xmlns:a16="http://schemas.microsoft.com/office/drawing/2014/main" id="{146F632C-5FB7-47DE-A778-ABC22C49D132}"/>
              </a:ext>
            </a:extLst>
          </p:cNvPr>
          <p:cNvSpPr/>
          <p:nvPr/>
        </p:nvSpPr>
        <p:spPr>
          <a:xfrm rot="16200000">
            <a:off x="5512421" y="2388238"/>
            <a:ext cx="786798" cy="661141"/>
          </a:xfrm>
          <a:prstGeom prst="arc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Bue 39">
            <a:extLst>
              <a:ext uri="{FF2B5EF4-FFF2-40B4-BE49-F238E27FC236}">
                <a16:creationId xmlns:a16="http://schemas.microsoft.com/office/drawing/2014/main" id="{607F0CC4-5C06-48FE-BA30-B4D6A5FF3F4C}"/>
              </a:ext>
            </a:extLst>
          </p:cNvPr>
          <p:cNvSpPr/>
          <p:nvPr/>
        </p:nvSpPr>
        <p:spPr>
          <a:xfrm rot="4620695">
            <a:off x="4979239" y="1408838"/>
            <a:ext cx="346078" cy="774763"/>
          </a:xfrm>
          <a:prstGeom prst="arc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45" name="Tekstfelt 44">
            <a:extLst>
              <a:ext uri="{FF2B5EF4-FFF2-40B4-BE49-F238E27FC236}">
                <a16:creationId xmlns:a16="http://schemas.microsoft.com/office/drawing/2014/main" id="{033559A4-6AF9-4E52-8158-CE9C8F3A0360}"/>
              </a:ext>
            </a:extLst>
          </p:cNvPr>
          <p:cNvSpPr txBox="1"/>
          <p:nvPr/>
        </p:nvSpPr>
        <p:spPr>
          <a:xfrm>
            <a:off x="5509268" y="2714408"/>
            <a:ext cx="14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H</a:t>
            </a:r>
          </a:p>
        </p:txBody>
      </p:sp>
      <p:sp>
        <p:nvSpPr>
          <p:cNvPr id="46" name="Tekstfelt 45">
            <a:extLst>
              <a:ext uri="{FF2B5EF4-FFF2-40B4-BE49-F238E27FC236}">
                <a16:creationId xmlns:a16="http://schemas.microsoft.com/office/drawing/2014/main" id="{43AE8130-A8E4-474D-A8CC-05EC3C788914}"/>
              </a:ext>
            </a:extLst>
          </p:cNvPr>
          <p:cNvSpPr txBox="1"/>
          <p:nvPr/>
        </p:nvSpPr>
        <p:spPr>
          <a:xfrm>
            <a:off x="4522702" y="2698701"/>
            <a:ext cx="14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H</a:t>
            </a:r>
          </a:p>
        </p:txBody>
      </p:sp>
      <p:sp>
        <p:nvSpPr>
          <p:cNvPr id="47" name="Tekstfelt 46">
            <a:extLst>
              <a:ext uri="{FF2B5EF4-FFF2-40B4-BE49-F238E27FC236}">
                <a16:creationId xmlns:a16="http://schemas.microsoft.com/office/drawing/2014/main" id="{91649853-9D34-40C5-AEED-F3655BDDF9C6}"/>
              </a:ext>
            </a:extLst>
          </p:cNvPr>
          <p:cNvSpPr txBox="1"/>
          <p:nvPr/>
        </p:nvSpPr>
        <p:spPr>
          <a:xfrm>
            <a:off x="5072734" y="2712553"/>
            <a:ext cx="14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H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15A0B84E-7689-4297-9FE0-C2E983297321}"/>
              </a:ext>
            </a:extLst>
          </p:cNvPr>
          <p:cNvSpPr txBox="1"/>
          <p:nvPr/>
        </p:nvSpPr>
        <p:spPr>
          <a:xfrm>
            <a:off x="5542018" y="2028469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L</a:t>
            </a:r>
          </a:p>
        </p:txBody>
      </p:sp>
      <p:sp>
        <p:nvSpPr>
          <p:cNvPr id="53" name="Tekstfelt 52">
            <a:extLst>
              <a:ext uri="{FF2B5EF4-FFF2-40B4-BE49-F238E27FC236}">
                <a16:creationId xmlns:a16="http://schemas.microsoft.com/office/drawing/2014/main" id="{77D29ADB-17C3-4973-A944-82D345B2A5B5}"/>
              </a:ext>
            </a:extLst>
          </p:cNvPr>
          <p:cNvSpPr txBox="1"/>
          <p:nvPr/>
        </p:nvSpPr>
        <p:spPr>
          <a:xfrm>
            <a:off x="4974362" y="2015564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L</a:t>
            </a:r>
          </a:p>
        </p:txBody>
      </p:sp>
      <p:sp>
        <p:nvSpPr>
          <p:cNvPr id="54" name="Tekstfelt 53">
            <a:extLst>
              <a:ext uri="{FF2B5EF4-FFF2-40B4-BE49-F238E27FC236}">
                <a16:creationId xmlns:a16="http://schemas.microsoft.com/office/drawing/2014/main" id="{712AF822-4B5E-4FE2-B728-30A86824B28D}"/>
              </a:ext>
            </a:extLst>
          </p:cNvPr>
          <p:cNvSpPr txBox="1"/>
          <p:nvPr/>
        </p:nvSpPr>
        <p:spPr>
          <a:xfrm>
            <a:off x="5096021" y="3270907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L</a:t>
            </a:r>
          </a:p>
        </p:txBody>
      </p:sp>
      <p:sp>
        <p:nvSpPr>
          <p:cNvPr id="55" name="Tekstfelt 54">
            <a:extLst>
              <a:ext uri="{FF2B5EF4-FFF2-40B4-BE49-F238E27FC236}">
                <a16:creationId xmlns:a16="http://schemas.microsoft.com/office/drawing/2014/main" id="{6B50A522-77F2-4662-BF48-4ECACC24B2E0}"/>
              </a:ext>
            </a:extLst>
          </p:cNvPr>
          <p:cNvSpPr txBox="1"/>
          <p:nvPr/>
        </p:nvSpPr>
        <p:spPr>
          <a:xfrm>
            <a:off x="4553690" y="3271281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L</a:t>
            </a:r>
          </a:p>
        </p:txBody>
      </p:sp>
      <p:sp>
        <p:nvSpPr>
          <p:cNvPr id="56" name="Tekstfelt 55">
            <a:extLst>
              <a:ext uri="{FF2B5EF4-FFF2-40B4-BE49-F238E27FC236}">
                <a16:creationId xmlns:a16="http://schemas.microsoft.com/office/drawing/2014/main" id="{65D2D1C0-3D7E-4D79-A89A-06FDA1F3BCBE}"/>
              </a:ext>
            </a:extLst>
          </p:cNvPr>
          <p:cNvSpPr txBox="1"/>
          <p:nvPr/>
        </p:nvSpPr>
        <p:spPr>
          <a:xfrm>
            <a:off x="3891943" y="3263423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L</a:t>
            </a:r>
          </a:p>
        </p:txBody>
      </p:sp>
      <p:sp>
        <p:nvSpPr>
          <p:cNvPr id="64" name="Kombinationstegning: figur 63">
            <a:extLst>
              <a:ext uri="{FF2B5EF4-FFF2-40B4-BE49-F238E27FC236}">
                <a16:creationId xmlns:a16="http://schemas.microsoft.com/office/drawing/2014/main" id="{3B664D15-8860-4525-AD6B-A0E5BB7C3528}"/>
              </a:ext>
            </a:extLst>
          </p:cNvPr>
          <p:cNvSpPr/>
          <p:nvPr/>
        </p:nvSpPr>
        <p:spPr>
          <a:xfrm rot="305365">
            <a:off x="3857497" y="2866181"/>
            <a:ext cx="45719" cy="448019"/>
          </a:xfrm>
          <a:custGeom>
            <a:avLst/>
            <a:gdLst>
              <a:gd name="connsiteX0" fmla="*/ 220066 w 220066"/>
              <a:gd name="connsiteY0" fmla="*/ 0 h 914400"/>
              <a:gd name="connsiteX1" fmla="*/ 25815 w 220066"/>
              <a:gd name="connsiteY1" fmla="*/ 521161 h 914400"/>
              <a:gd name="connsiteX2" fmla="*/ 2126 w 220066"/>
              <a:gd name="connsiteY2" fmla="*/ 914400 h 914400"/>
              <a:gd name="connsiteX3" fmla="*/ 2126 w 220066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66" h="914400">
                <a:moveTo>
                  <a:pt x="220066" y="0"/>
                </a:moveTo>
                <a:cubicBezTo>
                  <a:pt x="141102" y="184380"/>
                  <a:pt x="62138" y="368761"/>
                  <a:pt x="25815" y="521161"/>
                </a:cubicBezTo>
                <a:cubicBezTo>
                  <a:pt x="-10508" y="673561"/>
                  <a:pt x="2126" y="914400"/>
                  <a:pt x="2126" y="914400"/>
                </a:cubicBezTo>
                <a:lnTo>
                  <a:pt x="2126" y="914400"/>
                </a:lnTo>
              </a:path>
            </a:pathLst>
          </a:custGeom>
          <a:noFill/>
          <a:ln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1" name="Tekstfelt 70">
            <a:extLst>
              <a:ext uri="{FF2B5EF4-FFF2-40B4-BE49-F238E27FC236}">
                <a16:creationId xmlns:a16="http://schemas.microsoft.com/office/drawing/2014/main" id="{4909C330-7116-4E99-862F-353C206AD992}"/>
              </a:ext>
            </a:extLst>
          </p:cNvPr>
          <p:cNvSpPr txBox="1"/>
          <p:nvPr/>
        </p:nvSpPr>
        <p:spPr>
          <a:xfrm>
            <a:off x="7133100" y="1684060"/>
            <a:ext cx="795411" cy="26161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a-DK" sz="1100" dirty="0"/>
              <a:t>polarvinde</a:t>
            </a:r>
          </a:p>
        </p:txBody>
      </p:sp>
      <p:sp>
        <p:nvSpPr>
          <p:cNvPr id="72" name="Tekstfelt 71">
            <a:extLst>
              <a:ext uri="{FF2B5EF4-FFF2-40B4-BE49-F238E27FC236}">
                <a16:creationId xmlns:a16="http://schemas.microsoft.com/office/drawing/2014/main" id="{AE6CC355-4561-4545-AD7B-0DB8AC9470AF}"/>
              </a:ext>
            </a:extLst>
          </p:cNvPr>
          <p:cNvSpPr txBox="1"/>
          <p:nvPr/>
        </p:nvSpPr>
        <p:spPr>
          <a:xfrm>
            <a:off x="7596952" y="2435921"/>
            <a:ext cx="894797" cy="26161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a-DK" sz="1100" dirty="0"/>
              <a:t>Vestenvinde</a:t>
            </a:r>
          </a:p>
        </p:txBody>
      </p:sp>
      <p:sp>
        <p:nvSpPr>
          <p:cNvPr id="73" name="Tekstfelt 72">
            <a:extLst>
              <a:ext uri="{FF2B5EF4-FFF2-40B4-BE49-F238E27FC236}">
                <a16:creationId xmlns:a16="http://schemas.microsoft.com/office/drawing/2014/main" id="{0CBE9AA3-AF41-4EC9-A0F0-E4086C6EBC25}"/>
              </a:ext>
            </a:extLst>
          </p:cNvPr>
          <p:cNvSpPr txBox="1"/>
          <p:nvPr/>
        </p:nvSpPr>
        <p:spPr>
          <a:xfrm>
            <a:off x="7788548" y="3027099"/>
            <a:ext cx="1424809" cy="261610"/>
          </a:xfrm>
          <a:prstGeom prst="rect">
            <a:avLst/>
          </a:prstGeom>
          <a:noFill/>
          <a:ln w="31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1100" dirty="0"/>
              <a:t>Nordøst passaten</a:t>
            </a:r>
          </a:p>
        </p:txBody>
      </p:sp>
      <p:cxnSp>
        <p:nvCxnSpPr>
          <p:cNvPr id="78" name="Lige pilforbindelse 77">
            <a:extLst>
              <a:ext uri="{FF2B5EF4-FFF2-40B4-BE49-F238E27FC236}">
                <a16:creationId xmlns:a16="http://schemas.microsoft.com/office/drawing/2014/main" id="{E8B28E18-D935-48DF-A856-5A48E0529223}"/>
              </a:ext>
            </a:extLst>
          </p:cNvPr>
          <p:cNvCxnSpPr>
            <a:cxnSpLocks/>
            <a:stCxn id="71" idx="1"/>
          </p:cNvCxnSpPr>
          <p:nvPr/>
        </p:nvCxnSpPr>
        <p:spPr>
          <a:xfrm flipH="1">
            <a:off x="6032003" y="1814865"/>
            <a:ext cx="1101097" cy="0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Lige pilforbindelse 79">
            <a:extLst>
              <a:ext uri="{FF2B5EF4-FFF2-40B4-BE49-F238E27FC236}">
                <a16:creationId xmlns:a16="http://schemas.microsoft.com/office/drawing/2014/main" id="{93A154C9-5329-408E-A60F-CD6745C17696}"/>
              </a:ext>
            </a:extLst>
          </p:cNvPr>
          <p:cNvCxnSpPr>
            <a:cxnSpLocks/>
            <a:stCxn id="72" idx="1"/>
          </p:cNvCxnSpPr>
          <p:nvPr/>
        </p:nvCxnSpPr>
        <p:spPr>
          <a:xfrm flipH="1" flipV="1">
            <a:off x="5828303" y="2542638"/>
            <a:ext cx="1768648" cy="24089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Lige pilforbindelse 82">
            <a:extLst>
              <a:ext uri="{FF2B5EF4-FFF2-40B4-BE49-F238E27FC236}">
                <a16:creationId xmlns:a16="http://schemas.microsoft.com/office/drawing/2014/main" id="{4ABBDEB4-09BC-4836-AB5E-E06249A8D7CB}"/>
              </a:ext>
            </a:extLst>
          </p:cNvPr>
          <p:cNvCxnSpPr>
            <a:cxnSpLocks/>
            <a:stCxn id="73" idx="1"/>
          </p:cNvCxnSpPr>
          <p:nvPr/>
        </p:nvCxnSpPr>
        <p:spPr>
          <a:xfrm flipH="1" flipV="1">
            <a:off x="5683371" y="3153926"/>
            <a:ext cx="2105176" cy="3978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kstfelt 89">
            <a:extLst>
              <a:ext uri="{FF2B5EF4-FFF2-40B4-BE49-F238E27FC236}">
                <a16:creationId xmlns:a16="http://schemas.microsoft.com/office/drawing/2014/main" id="{DA1404FB-121F-4BE7-8E71-71B4F3815852}"/>
              </a:ext>
            </a:extLst>
          </p:cNvPr>
          <p:cNvSpPr txBox="1"/>
          <p:nvPr/>
        </p:nvSpPr>
        <p:spPr>
          <a:xfrm>
            <a:off x="4509815" y="1967211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L</a:t>
            </a:r>
          </a:p>
        </p:txBody>
      </p:sp>
      <p:sp>
        <p:nvSpPr>
          <p:cNvPr id="91" name="Tekstfelt 90">
            <a:extLst>
              <a:ext uri="{FF2B5EF4-FFF2-40B4-BE49-F238E27FC236}">
                <a16:creationId xmlns:a16="http://schemas.microsoft.com/office/drawing/2014/main" id="{161C827F-745C-47A0-89E8-2CCDC4968848}"/>
              </a:ext>
            </a:extLst>
          </p:cNvPr>
          <p:cNvSpPr txBox="1"/>
          <p:nvPr/>
        </p:nvSpPr>
        <p:spPr>
          <a:xfrm>
            <a:off x="4124018" y="2683888"/>
            <a:ext cx="14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H</a:t>
            </a:r>
          </a:p>
        </p:txBody>
      </p:sp>
      <p:sp>
        <p:nvSpPr>
          <p:cNvPr id="92" name="Tekstfelt 91">
            <a:extLst>
              <a:ext uri="{FF2B5EF4-FFF2-40B4-BE49-F238E27FC236}">
                <a16:creationId xmlns:a16="http://schemas.microsoft.com/office/drawing/2014/main" id="{2218196D-017D-4C21-B81B-5F785E8443F4}"/>
              </a:ext>
            </a:extLst>
          </p:cNvPr>
          <p:cNvSpPr txBox="1"/>
          <p:nvPr/>
        </p:nvSpPr>
        <p:spPr>
          <a:xfrm>
            <a:off x="5719622" y="1475323"/>
            <a:ext cx="148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dirty="0"/>
              <a:t>H</a:t>
            </a:r>
          </a:p>
        </p:txBody>
      </p:sp>
      <p:sp>
        <p:nvSpPr>
          <p:cNvPr id="93" name="Tekstfelt 92">
            <a:extLst>
              <a:ext uri="{FF2B5EF4-FFF2-40B4-BE49-F238E27FC236}">
                <a16:creationId xmlns:a16="http://schemas.microsoft.com/office/drawing/2014/main" id="{692D96ED-999E-4CD7-90E1-D2E5A639C9D0}"/>
              </a:ext>
            </a:extLst>
          </p:cNvPr>
          <p:cNvSpPr txBox="1"/>
          <p:nvPr/>
        </p:nvSpPr>
        <p:spPr>
          <a:xfrm>
            <a:off x="6122603" y="2754769"/>
            <a:ext cx="1939955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1100" i="1" dirty="0">
                <a:solidFill>
                  <a:schemeClr val="bg1">
                    <a:lumMod val="50000"/>
                  </a:schemeClr>
                </a:solidFill>
              </a:rPr>
              <a:t>Subtropiske </a:t>
            </a:r>
            <a:r>
              <a:rPr lang="da-DK" sz="1100" i="1" u="sng" dirty="0">
                <a:solidFill>
                  <a:schemeClr val="bg1">
                    <a:lumMod val="50000"/>
                  </a:schemeClr>
                </a:solidFill>
              </a:rPr>
              <a:t>Dynamiske</a:t>
            </a:r>
            <a:r>
              <a:rPr lang="da-DK" sz="1100" i="1" dirty="0">
                <a:solidFill>
                  <a:schemeClr val="bg1">
                    <a:lumMod val="50000"/>
                  </a:schemeClr>
                </a:solidFill>
              </a:rPr>
              <a:t> højtryk</a:t>
            </a:r>
          </a:p>
        </p:txBody>
      </p:sp>
      <p:sp>
        <p:nvSpPr>
          <p:cNvPr id="98" name="Tekstfelt 97">
            <a:extLst>
              <a:ext uri="{FF2B5EF4-FFF2-40B4-BE49-F238E27FC236}">
                <a16:creationId xmlns:a16="http://schemas.microsoft.com/office/drawing/2014/main" id="{1E0E1D21-538F-4B61-85A5-F6E4ED016D2C}"/>
              </a:ext>
            </a:extLst>
          </p:cNvPr>
          <p:cNvSpPr txBox="1"/>
          <p:nvPr/>
        </p:nvSpPr>
        <p:spPr>
          <a:xfrm>
            <a:off x="6289195" y="2062834"/>
            <a:ext cx="1832553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1100" i="1" dirty="0">
                <a:solidFill>
                  <a:schemeClr val="bg1">
                    <a:lumMod val="50000"/>
                  </a:schemeClr>
                </a:solidFill>
              </a:rPr>
              <a:t>Subpolare </a:t>
            </a:r>
            <a:r>
              <a:rPr lang="da-DK" sz="1100" i="1" u="sng" dirty="0">
                <a:solidFill>
                  <a:schemeClr val="bg1">
                    <a:lumMod val="50000"/>
                  </a:schemeClr>
                </a:solidFill>
              </a:rPr>
              <a:t>Dynamiske</a:t>
            </a:r>
            <a:r>
              <a:rPr lang="da-DK" sz="1100" i="1" dirty="0">
                <a:solidFill>
                  <a:schemeClr val="bg1">
                    <a:lumMod val="50000"/>
                  </a:schemeClr>
                </a:solidFill>
              </a:rPr>
              <a:t> lavtryk</a:t>
            </a:r>
          </a:p>
        </p:txBody>
      </p:sp>
      <p:sp>
        <p:nvSpPr>
          <p:cNvPr id="100" name="Tekstfelt 99">
            <a:extLst>
              <a:ext uri="{FF2B5EF4-FFF2-40B4-BE49-F238E27FC236}">
                <a16:creationId xmlns:a16="http://schemas.microsoft.com/office/drawing/2014/main" id="{4B2B8679-EF1A-4C5F-8327-9885EE88FB4F}"/>
              </a:ext>
            </a:extLst>
          </p:cNvPr>
          <p:cNvSpPr txBox="1"/>
          <p:nvPr/>
        </p:nvSpPr>
        <p:spPr>
          <a:xfrm>
            <a:off x="5935055" y="1449190"/>
            <a:ext cx="1524776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1100" i="1" dirty="0">
                <a:solidFill>
                  <a:schemeClr val="bg1">
                    <a:lumMod val="50000"/>
                  </a:schemeClr>
                </a:solidFill>
              </a:rPr>
              <a:t>Polare </a:t>
            </a:r>
            <a:r>
              <a:rPr lang="da-DK" sz="1100" b="1" i="1" dirty="0">
                <a:solidFill>
                  <a:schemeClr val="bg1">
                    <a:lumMod val="50000"/>
                  </a:schemeClr>
                </a:solidFill>
              </a:rPr>
              <a:t>termiske</a:t>
            </a:r>
            <a:r>
              <a:rPr lang="da-DK" sz="1100" i="1" dirty="0">
                <a:solidFill>
                  <a:schemeClr val="bg1">
                    <a:lumMod val="50000"/>
                  </a:schemeClr>
                </a:solidFill>
              </a:rPr>
              <a:t> højtryk</a:t>
            </a:r>
          </a:p>
        </p:txBody>
      </p:sp>
      <p:sp>
        <p:nvSpPr>
          <p:cNvPr id="108" name="Tekstfelt 107">
            <a:extLst>
              <a:ext uri="{FF2B5EF4-FFF2-40B4-BE49-F238E27FC236}">
                <a16:creationId xmlns:a16="http://schemas.microsoft.com/office/drawing/2014/main" id="{DA7F3275-A07C-4EE0-BDE5-37886FA76B3C}"/>
              </a:ext>
            </a:extLst>
          </p:cNvPr>
          <p:cNvSpPr txBox="1"/>
          <p:nvPr/>
        </p:nvSpPr>
        <p:spPr>
          <a:xfrm>
            <a:off x="5112901" y="4414399"/>
            <a:ext cx="460382" cy="150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75" dirty="0">
                <a:solidFill>
                  <a:schemeClr val="bg1">
                    <a:lumMod val="65000"/>
                  </a:schemeClr>
                </a:solidFill>
              </a:rPr>
              <a:t>© Otto Leholt</a:t>
            </a: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2005B514-4DEF-46BF-A651-F9238EB6BCD9}"/>
              </a:ext>
            </a:extLst>
          </p:cNvPr>
          <p:cNvGrpSpPr/>
          <p:nvPr/>
        </p:nvGrpSpPr>
        <p:grpSpPr>
          <a:xfrm>
            <a:off x="4611762" y="988433"/>
            <a:ext cx="1107861" cy="771472"/>
            <a:chOff x="5618700" y="1626037"/>
            <a:chExt cx="779190" cy="591265"/>
          </a:xfrm>
        </p:grpSpPr>
        <p:sp>
          <p:nvSpPr>
            <p:cNvPr id="5" name="Kombinationstegning: figur 4">
              <a:extLst>
                <a:ext uri="{FF2B5EF4-FFF2-40B4-BE49-F238E27FC236}">
                  <a16:creationId xmlns:a16="http://schemas.microsoft.com/office/drawing/2014/main" id="{6E5DDB70-FFF8-41B5-85E1-2DE4C9005CE7}"/>
                </a:ext>
              </a:extLst>
            </p:cNvPr>
            <p:cNvSpPr/>
            <p:nvPr/>
          </p:nvSpPr>
          <p:spPr>
            <a:xfrm>
              <a:off x="5618700" y="2008837"/>
              <a:ext cx="654179" cy="208465"/>
            </a:xfrm>
            <a:custGeom>
              <a:avLst/>
              <a:gdLst>
                <a:gd name="connsiteX0" fmla="*/ 654179 w 654179"/>
                <a:gd name="connsiteY0" fmla="*/ 0 h 208465"/>
                <a:gd name="connsiteX1" fmla="*/ 412550 w 654179"/>
                <a:gd name="connsiteY1" fmla="*/ 37903 h 208465"/>
                <a:gd name="connsiteX2" fmla="*/ 57213 w 654179"/>
                <a:gd name="connsiteY2" fmla="*/ 208465 h 208465"/>
                <a:gd name="connsiteX3" fmla="*/ 5097 w 654179"/>
                <a:gd name="connsiteY3" fmla="*/ 37903 h 20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179" h="208465">
                  <a:moveTo>
                    <a:pt x="654179" y="0"/>
                  </a:moveTo>
                  <a:cubicBezTo>
                    <a:pt x="583111" y="1579"/>
                    <a:pt x="512044" y="3159"/>
                    <a:pt x="412550" y="37903"/>
                  </a:cubicBezTo>
                  <a:cubicBezTo>
                    <a:pt x="313056" y="72647"/>
                    <a:pt x="125122" y="208465"/>
                    <a:pt x="57213" y="208465"/>
                  </a:cubicBezTo>
                  <a:cubicBezTo>
                    <a:pt x="-10696" y="208465"/>
                    <a:pt x="-2800" y="123184"/>
                    <a:pt x="5097" y="37903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7" name="Kombinationstegning: figur 6">
              <a:extLst>
                <a:ext uri="{FF2B5EF4-FFF2-40B4-BE49-F238E27FC236}">
                  <a16:creationId xmlns:a16="http://schemas.microsoft.com/office/drawing/2014/main" id="{829C3EB1-BB56-48EF-9007-D16D69F442E2}"/>
                </a:ext>
              </a:extLst>
            </p:cNvPr>
            <p:cNvSpPr/>
            <p:nvPr/>
          </p:nvSpPr>
          <p:spPr>
            <a:xfrm rot="946041">
              <a:off x="5671299" y="1626037"/>
              <a:ext cx="726591" cy="487749"/>
            </a:xfrm>
            <a:custGeom>
              <a:avLst/>
              <a:gdLst>
                <a:gd name="connsiteX0" fmla="*/ 20588 w 560700"/>
                <a:gd name="connsiteY0" fmla="*/ 373476 h 373476"/>
                <a:gd name="connsiteX1" fmla="*/ 44277 w 560700"/>
                <a:gd name="connsiteY1" fmla="*/ 297671 h 373476"/>
                <a:gd name="connsiteX2" fmla="*/ 413827 w 560700"/>
                <a:gd name="connsiteY2" fmla="*/ 3926 h 373476"/>
                <a:gd name="connsiteX3" fmla="*/ 560700 w 560700"/>
                <a:gd name="connsiteY3" fmla="*/ 155536 h 37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700" h="373476">
                  <a:moveTo>
                    <a:pt x="20588" y="373476"/>
                  </a:moveTo>
                  <a:cubicBezTo>
                    <a:pt x="-338" y="366369"/>
                    <a:pt x="-21263" y="359263"/>
                    <a:pt x="44277" y="297671"/>
                  </a:cubicBezTo>
                  <a:cubicBezTo>
                    <a:pt x="109817" y="236079"/>
                    <a:pt x="327757" y="27615"/>
                    <a:pt x="413827" y="3926"/>
                  </a:cubicBezTo>
                  <a:cubicBezTo>
                    <a:pt x="499898" y="-19763"/>
                    <a:pt x="530299" y="67886"/>
                    <a:pt x="560700" y="155536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9" name="Kombinationstegning: figur 8">
            <a:extLst>
              <a:ext uri="{FF2B5EF4-FFF2-40B4-BE49-F238E27FC236}">
                <a16:creationId xmlns:a16="http://schemas.microsoft.com/office/drawing/2014/main" id="{C98DF11D-3721-449E-8A9B-EB3E46E65C5B}"/>
              </a:ext>
            </a:extLst>
          </p:cNvPr>
          <p:cNvSpPr/>
          <p:nvPr/>
        </p:nvSpPr>
        <p:spPr>
          <a:xfrm>
            <a:off x="3966371" y="1624600"/>
            <a:ext cx="450672" cy="983457"/>
          </a:xfrm>
          <a:custGeom>
            <a:avLst/>
            <a:gdLst>
              <a:gd name="connsiteX0" fmla="*/ 0 w 276805"/>
              <a:gd name="connsiteY0" fmla="*/ 634869 h 634869"/>
              <a:gd name="connsiteX1" fmla="*/ 108970 w 276805"/>
              <a:gd name="connsiteY1" fmla="*/ 469045 h 634869"/>
              <a:gd name="connsiteX2" fmla="*/ 260580 w 276805"/>
              <a:gd name="connsiteY2" fmla="*/ 317434 h 634869"/>
              <a:gd name="connsiteX3" fmla="*/ 265318 w 276805"/>
              <a:gd name="connsiteY3" fmla="*/ 0 h 63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805" h="634869">
                <a:moveTo>
                  <a:pt x="0" y="634869"/>
                </a:moveTo>
                <a:cubicBezTo>
                  <a:pt x="32770" y="578410"/>
                  <a:pt x="65540" y="521951"/>
                  <a:pt x="108970" y="469045"/>
                </a:cubicBezTo>
                <a:cubicBezTo>
                  <a:pt x="152400" y="416139"/>
                  <a:pt x="234522" y="395608"/>
                  <a:pt x="260580" y="317434"/>
                </a:cubicBezTo>
                <a:cubicBezTo>
                  <a:pt x="286638" y="239260"/>
                  <a:pt x="275978" y="119630"/>
                  <a:pt x="265318" y="0"/>
                </a:cubicBezTo>
              </a:path>
            </a:pathLst>
          </a:custGeom>
          <a:noFill/>
          <a:ln>
            <a:solidFill>
              <a:srgbClr val="FFC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Kombinationstegning: figur 9">
            <a:extLst>
              <a:ext uri="{FF2B5EF4-FFF2-40B4-BE49-F238E27FC236}">
                <a16:creationId xmlns:a16="http://schemas.microsoft.com/office/drawing/2014/main" id="{E30009F4-957A-4199-8D0C-8C63E6325D53}"/>
              </a:ext>
            </a:extLst>
          </p:cNvPr>
          <p:cNvSpPr/>
          <p:nvPr/>
        </p:nvSpPr>
        <p:spPr>
          <a:xfrm>
            <a:off x="3507180" y="1548768"/>
            <a:ext cx="763529" cy="1013671"/>
          </a:xfrm>
          <a:custGeom>
            <a:avLst/>
            <a:gdLst>
              <a:gd name="connsiteX0" fmla="*/ 659116 w 666930"/>
              <a:gd name="connsiteY0" fmla="*/ 69071 h 756056"/>
              <a:gd name="connsiteX1" fmla="*/ 611738 w 666930"/>
              <a:gd name="connsiteY1" fmla="*/ 12217 h 756056"/>
              <a:gd name="connsiteX2" fmla="*/ 246925 w 666930"/>
              <a:gd name="connsiteY2" fmla="*/ 277535 h 756056"/>
              <a:gd name="connsiteX3" fmla="*/ 558 w 666930"/>
              <a:gd name="connsiteY3" fmla="*/ 604445 h 756056"/>
              <a:gd name="connsiteX4" fmla="*/ 313255 w 666930"/>
              <a:gd name="connsiteY4" fmla="*/ 756056 h 75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930" h="756056">
                <a:moveTo>
                  <a:pt x="659116" y="69071"/>
                </a:moveTo>
                <a:cubicBezTo>
                  <a:pt x="669776" y="23272"/>
                  <a:pt x="680437" y="-22527"/>
                  <a:pt x="611738" y="12217"/>
                </a:cubicBezTo>
                <a:cubicBezTo>
                  <a:pt x="543039" y="46961"/>
                  <a:pt x="348788" y="178830"/>
                  <a:pt x="246925" y="277535"/>
                </a:cubicBezTo>
                <a:cubicBezTo>
                  <a:pt x="145062" y="376240"/>
                  <a:pt x="-10497" y="524692"/>
                  <a:pt x="558" y="604445"/>
                </a:cubicBezTo>
                <a:cubicBezTo>
                  <a:pt x="11613" y="684198"/>
                  <a:pt x="162434" y="720127"/>
                  <a:pt x="313255" y="756056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Kombinationstegning: figur 13">
            <a:extLst>
              <a:ext uri="{FF2B5EF4-FFF2-40B4-BE49-F238E27FC236}">
                <a16:creationId xmlns:a16="http://schemas.microsoft.com/office/drawing/2014/main" id="{F7E15961-469C-4D36-94D2-6B8345528FBB}"/>
              </a:ext>
            </a:extLst>
          </p:cNvPr>
          <p:cNvSpPr/>
          <p:nvPr/>
        </p:nvSpPr>
        <p:spPr>
          <a:xfrm>
            <a:off x="3156390" y="3237476"/>
            <a:ext cx="779314" cy="142808"/>
          </a:xfrm>
          <a:custGeom>
            <a:avLst/>
            <a:gdLst>
              <a:gd name="connsiteX0" fmla="*/ 454831 w 454831"/>
              <a:gd name="connsiteY0" fmla="*/ 123183 h 128274"/>
              <a:gd name="connsiteX1" fmla="*/ 161086 w 454831"/>
              <a:gd name="connsiteY1" fmla="*/ 113708 h 128274"/>
              <a:gd name="connsiteX2" fmla="*/ 0 w 454831"/>
              <a:gd name="connsiteY2" fmla="*/ 0 h 12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831" h="128274">
                <a:moveTo>
                  <a:pt x="454831" y="123183"/>
                </a:moveTo>
                <a:cubicBezTo>
                  <a:pt x="345861" y="128710"/>
                  <a:pt x="236891" y="134238"/>
                  <a:pt x="161086" y="113708"/>
                </a:cubicBezTo>
                <a:cubicBezTo>
                  <a:pt x="85281" y="93178"/>
                  <a:pt x="42640" y="46589"/>
                  <a:pt x="0" y="0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600"/>
          </a:p>
        </p:txBody>
      </p:sp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2B413CD2-DDBB-43FF-B63A-29CA273D82F5}"/>
              </a:ext>
            </a:extLst>
          </p:cNvPr>
          <p:cNvSpPr/>
          <p:nvPr/>
        </p:nvSpPr>
        <p:spPr>
          <a:xfrm>
            <a:off x="3203448" y="2718733"/>
            <a:ext cx="709549" cy="351783"/>
          </a:xfrm>
          <a:custGeom>
            <a:avLst/>
            <a:gdLst>
              <a:gd name="connsiteX0" fmla="*/ 2827 w 528726"/>
              <a:gd name="connsiteY0" fmla="*/ 505026 h 505026"/>
              <a:gd name="connsiteX1" fmla="*/ 21778 w 528726"/>
              <a:gd name="connsiteY1" fmla="*/ 287086 h 505026"/>
              <a:gd name="connsiteX2" fmla="*/ 163913 w 528726"/>
              <a:gd name="connsiteY2" fmla="*/ 7555 h 505026"/>
              <a:gd name="connsiteX3" fmla="*/ 528726 w 528726"/>
              <a:gd name="connsiteY3" fmla="*/ 107049 h 50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726" h="505026">
                <a:moveTo>
                  <a:pt x="2827" y="505026"/>
                </a:moveTo>
                <a:cubicBezTo>
                  <a:pt x="-1122" y="437512"/>
                  <a:pt x="-5070" y="369998"/>
                  <a:pt x="21778" y="287086"/>
                </a:cubicBezTo>
                <a:cubicBezTo>
                  <a:pt x="48626" y="204174"/>
                  <a:pt x="79422" y="37561"/>
                  <a:pt x="163913" y="7555"/>
                </a:cubicBezTo>
                <a:cubicBezTo>
                  <a:pt x="248404" y="-22451"/>
                  <a:pt x="388565" y="42299"/>
                  <a:pt x="528726" y="107049"/>
                </a:cubicBezTo>
              </a:path>
            </a:pathLst>
          </a:custGeom>
          <a:noFill/>
          <a:ln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BA0114B8-5090-490C-B169-C479F22C5378}"/>
              </a:ext>
            </a:extLst>
          </p:cNvPr>
          <p:cNvSpPr txBox="1"/>
          <p:nvPr/>
        </p:nvSpPr>
        <p:spPr>
          <a:xfrm>
            <a:off x="3546047" y="138776"/>
            <a:ext cx="5307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Det globale vindsystem – animeret </a:t>
            </a:r>
          </a:p>
        </p:txBody>
      </p:sp>
      <p:sp>
        <p:nvSpPr>
          <p:cNvPr id="63" name="Tekstfelt 62">
            <a:extLst>
              <a:ext uri="{FF2B5EF4-FFF2-40B4-BE49-F238E27FC236}">
                <a16:creationId xmlns:a16="http://schemas.microsoft.com/office/drawing/2014/main" id="{CD9B6495-05D6-415B-9F08-3050E4EB16BE}"/>
              </a:ext>
            </a:extLst>
          </p:cNvPr>
          <p:cNvSpPr txBox="1"/>
          <p:nvPr/>
        </p:nvSpPr>
        <p:spPr>
          <a:xfrm>
            <a:off x="6009401" y="3208097"/>
            <a:ext cx="1622560" cy="26161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a-DK" sz="1100" i="1" dirty="0">
                <a:solidFill>
                  <a:schemeClr val="bg1">
                    <a:lumMod val="50000"/>
                  </a:schemeClr>
                </a:solidFill>
              </a:rPr>
              <a:t>Tropisk  </a:t>
            </a:r>
            <a:r>
              <a:rPr lang="da-DK" sz="1100" b="1" i="1" dirty="0">
                <a:solidFill>
                  <a:schemeClr val="bg1">
                    <a:lumMod val="50000"/>
                  </a:schemeClr>
                </a:solidFill>
              </a:rPr>
              <a:t>termiske</a:t>
            </a:r>
            <a:r>
              <a:rPr lang="da-DK" sz="1100" i="1" dirty="0">
                <a:solidFill>
                  <a:schemeClr val="bg1">
                    <a:lumMod val="50000"/>
                  </a:schemeClr>
                </a:solidFill>
              </a:rPr>
              <a:t> lavtryk </a:t>
            </a:r>
          </a:p>
        </p:txBody>
      </p: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B9EA3C91-F86B-4AB3-B69B-2A00ABB365A5}"/>
              </a:ext>
            </a:extLst>
          </p:cNvPr>
          <p:cNvGrpSpPr/>
          <p:nvPr/>
        </p:nvGrpSpPr>
        <p:grpSpPr>
          <a:xfrm>
            <a:off x="3759749" y="683100"/>
            <a:ext cx="894321" cy="893180"/>
            <a:chOff x="1140900" y="1023466"/>
            <a:chExt cx="1118017" cy="1118017"/>
          </a:xfrm>
        </p:grpSpPr>
        <p:pic>
          <p:nvPicPr>
            <p:cNvPr id="66" name="Grafik 65" descr="Regn">
              <a:extLst>
                <a:ext uri="{FF2B5EF4-FFF2-40B4-BE49-F238E27FC236}">
                  <a16:creationId xmlns:a16="http://schemas.microsoft.com/office/drawing/2014/main" id="{FEB1D35A-FF59-485D-AC10-3EB085BDF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40900" y="1023466"/>
              <a:ext cx="1118017" cy="1118017"/>
            </a:xfrm>
            <a:prstGeom prst="rect">
              <a:avLst/>
            </a:prstGeom>
          </p:spPr>
        </p:pic>
        <p:sp>
          <p:nvSpPr>
            <p:cNvPr id="67" name="Tekstfelt 66">
              <a:extLst>
                <a:ext uri="{FF2B5EF4-FFF2-40B4-BE49-F238E27FC236}">
                  <a16:creationId xmlns:a16="http://schemas.microsoft.com/office/drawing/2014/main" id="{E46B64D2-911B-4AF5-B135-E50EDE122F7E}"/>
                </a:ext>
              </a:extLst>
            </p:cNvPr>
            <p:cNvSpPr txBox="1"/>
            <p:nvPr/>
          </p:nvSpPr>
          <p:spPr>
            <a:xfrm>
              <a:off x="1247594" y="1348493"/>
              <a:ext cx="1000377" cy="288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900" dirty="0">
                  <a:solidFill>
                    <a:schemeClr val="bg1"/>
                  </a:solidFill>
                </a:rPr>
                <a:t>Frontnedbør</a:t>
              </a:r>
              <a:r>
                <a:rPr lang="da-DK" sz="8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68" name="Gruppe 67">
            <a:extLst>
              <a:ext uri="{FF2B5EF4-FFF2-40B4-BE49-F238E27FC236}">
                <a16:creationId xmlns:a16="http://schemas.microsoft.com/office/drawing/2014/main" id="{ADAE7CF2-4BFF-459B-9B1F-0627E399AADA}"/>
              </a:ext>
            </a:extLst>
          </p:cNvPr>
          <p:cNvGrpSpPr/>
          <p:nvPr/>
        </p:nvGrpSpPr>
        <p:grpSpPr>
          <a:xfrm>
            <a:off x="2067772" y="2752467"/>
            <a:ext cx="1095864" cy="1014862"/>
            <a:chOff x="1117271" y="2140909"/>
            <a:chExt cx="1141646" cy="1141646"/>
          </a:xfrm>
        </p:grpSpPr>
        <p:pic>
          <p:nvPicPr>
            <p:cNvPr id="69" name="Grafik 68" descr="Regn">
              <a:extLst>
                <a:ext uri="{FF2B5EF4-FFF2-40B4-BE49-F238E27FC236}">
                  <a16:creationId xmlns:a16="http://schemas.microsoft.com/office/drawing/2014/main" id="{3F85BB5E-7CCB-4DDB-A19F-AF2793E9C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17271" y="2140909"/>
              <a:ext cx="1141646" cy="1141646"/>
            </a:xfrm>
            <a:prstGeom prst="rect">
              <a:avLst/>
            </a:prstGeom>
          </p:spPr>
        </p:pic>
        <p:sp>
          <p:nvSpPr>
            <p:cNvPr id="70" name="Tekstfelt 69">
              <a:extLst>
                <a:ext uri="{FF2B5EF4-FFF2-40B4-BE49-F238E27FC236}">
                  <a16:creationId xmlns:a16="http://schemas.microsoft.com/office/drawing/2014/main" id="{B387DA13-7D4C-4942-B7B0-90136B620F49}"/>
                </a:ext>
              </a:extLst>
            </p:cNvPr>
            <p:cNvSpPr txBox="1"/>
            <p:nvPr/>
          </p:nvSpPr>
          <p:spPr>
            <a:xfrm>
              <a:off x="1376860" y="2445527"/>
              <a:ext cx="618224" cy="3375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675" dirty="0">
                  <a:solidFill>
                    <a:schemeClr val="bg1"/>
                  </a:solidFill>
                </a:rPr>
                <a:t>Konvergens</a:t>
              </a:r>
              <a:br>
                <a:rPr lang="da-DK" sz="675" dirty="0">
                  <a:solidFill>
                    <a:schemeClr val="bg1"/>
                  </a:solidFill>
                </a:rPr>
              </a:br>
              <a:r>
                <a:rPr lang="da-DK" sz="675" dirty="0">
                  <a:solidFill>
                    <a:schemeClr val="bg1"/>
                  </a:solidFill>
                </a:rPr>
                <a:t>nedbør </a:t>
              </a:r>
            </a:p>
          </p:txBody>
        </p:sp>
      </p:grpSp>
      <p:sp>
        <p:nvSpPr>
          <p:cNvPr id="77" name="Bue 76">
            <a:extLst>
              <a:ext uri="{FF2B5EF4-FFF2-40B4-BE49-F238E27FC236}">
                <a16:creationId xmlns:a16="http://schemas.microsoft.com/office/drawing/2014/main" id="{6F0195BC-11A0-4BFE-87E5-83B26A27CD38}"/>
              </a:ext>
            </a:extLst>
          </p:cNvPr>
          <p:cNvSpPr/>
          <p:nvPr/>
        </p:nvSpPr>
        <p:spPr>
          <a:xfrm rot="4620695">
            <a:off x="5372414" y="1479241"/>
            <a:ext cx="346078" cy="774763"/>
          </a:xfrm>
          <a:prstGeom prst="arc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79" name="Lige pilforbindelse 78">
            <a:extLst>
              <a:ext uri="{FF2B5EF4-FFF2-40B4-BE49-F238E27FC236}">
                <a16:creationId xmlns:a16="http://schemas.microsoft.com/office/drawing/2014/main" id="{167C3535-DA33-4BA3-8499-0D5124D93673}"/>
              </a:ext>
            </a:extLst>
          </p:cNvPr>
          <p:cNvCxnSpPr>
            <a:cxnSpLocks/>
            <a:stCxn id="98" idx="1"/>
          </p:cNvCxnSpPr>
          <p:nvPr/>
        </p:nvCxnSpPr>
        <p:spPr>
          <a:xfrm flipH="1" flipV="1">
            <a:off x="4857402" y="2181793"/>
            <a:ext cx="1431793" cy="11847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Lige pilforbindelse 80">
            <a:extLst>
              <a:ext uri="{FF2B5EF4-FFF2-40B4-BE49-F238E27FC236}">
                <a16:creationId xmlns:a16="http://schemas.microsoft.com/office/drawing/2014/main" id="{7D0C9E8E-01CB-4E99-824D-FE7572C37200}"/>
              </a:ext>
            </a:extLst>
          </p:cNvPr>
          <p:cNvCxnSpPr>
            <a:cxnSpLocks/>
            <a:stCxn id="93" idx="1"/>
          </p:cNvCxnSpPr>
          <p:nvPr/>
        </p:nvCxnSpPr>
        <p:spPr>
          <a:xfrm flipH="1" flipV="1">
            <a:off x="5808016" y="2869148"/>
            <a:ext cx="314586" cy="16426"/>
          </a:xfrm>
          <a:prstGeom prst="straightConnector1">
            <a:avLst/>
          </a:prstGeom>
          <a:ln w="3175">
            <a:solidFill>
              <a:schemeClr val="bg1">
                <a:lumMod val="65000"/>
              </a:schemeClr>
            </a:solidFill>
            <a:prstDash val="lg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2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30" grpId="0" animBg="1"/>
      <p:bldP spid="31" grpId="0" animBg="1"/>
      <p:bldP spid="36" grpId="0" animBg="1"/>
      <p:bldP spid="37" grpId="0" animBg="1"/>
      <p:bldP spid="38" grpId="0" animBg="1"/>
      <p:bldP spid="40" grpId="0" animBg="1"/>
      <p:bldP spid="45" grpId="0"/>
      <p:bldP spid="46" grpId="0"/>
      <p:bldP spid="47" grpId="0"/>
      <p:bldP spid="52" grpId="0"/>
      <p:bldP spid="53" grpId="0"/>
      <p:bldP spid="54" grpId="0"/>
      <p:bldP spid="55" grpId="0"/>
      <p:bldP spid="56" grpId="0"/>
      <p:bldP spid="64" grpId="0" animBg="1"/>
      <p:bldP spid="71" grpId="0" animBg="1"/>
      <p:bldP spid="72" grpId="0" animBg="1"/>
      <p:bldP spid="73" grpId="0" animBg="1"/>
      <p:bldP spid="90" grpId="0"/>
      <p:bldP spid="91" grpId="0"/>
      <p:bldP spid="92" grpId="0"/>
      <p:bldP spid="93" grpId="0" animBg="1"/>
      <p:bldP spid="98" grpId="0" animBg="1"/>
      <p:bldP spid="100" grpId="0" animBg="1"/>
      <p:bldP spid="9" grpId="0" animBg="1"/>
      <p:bldP spid="10" grpId="0" animBg="1"/>
      <p:bldP spid="14" grpId="0" animBg="1"/>
      <p:bldP spid="15" grpId="0" animBg="1"/>
      <p:bldP spid="63" grpId="0" animBg="1"/>
      <p:bldP spid="7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medier 3" title="Klimatologi 3: det globale vindsystem ved Otto Leholt">
            <a:hlinkClick r:id="" action="ppaction://media"/>
            <a:extLst>
              <a:ext uri="{FF2B5EF4-FFF2-40B4-BE49-F238E27FC236}">
                <a16:creationId xmlns:a16="http://schemas.microsoft.com/office/drawing/2014/main" id="{12D59CED-82F1-4E61-95B1-C02EA01DF1C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10014" y="1790700"/>
            <a:ext cx="4371975" cy="32766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E3E22C7-B484-489F-A2C2-3A487FDD0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Video gennemgang </a:t>
            </a:r>
          </a:p>
        </p:txBody>
      </p:sp>
    </p:spTree>
    <p:extLst>
      <p:ext uri="{BB962C8B-B14F-4D97-AF65-F5344CB8AC3E}">
        <p14:creationId xmlns:p14="http://schemas.microsoft.com/office/powerpoint/2010/main" val="282731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oronavirus scare: Delhi don't panic, drop in temperature won't cause virus  to spread - India News">
            <a:extLst>
              <a:ext uri="{FF2B5EF4-FFF2-40B4-BE49-F238E27FC236}">
                <a16:creationId xmlns:a16="http://schemas.microsoft.com/office/drawing/2014/main" id="{5FF91754-2EAD-40A2-A22A-A8ED0698A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881" y="3429000"/>
            <a:ext cx="5395317" cy="303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26ED605-DD98-49AA-A093-4601D1381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Nedbørsdannelse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340EB24-86D3-466D-A606-5CF4163589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4098" name="Picture 2" descr="2019 has been a year full of rain so far - ABC7 San Francisco">
            <a:extLst>
              <a:ext uri="{FF2B5EF4-FFF2-40B4-BE49-F238E27FC236}">
                <a16:creationId xmlns:a16="http://schemas.microsoft.com/office/drawing/2014/main" id="{CCF92962-E5BB-4AA9-8E5B-2F097EEE6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235965"/>
            <a:ext cx="5060387" cy="2833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879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FF5CA-3713-4269-A1C1-BAE40AD5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Nedbør – Luften skal afkøles!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003FA13-74B5-4B0B-8E85-B02EE208FA09}"/>
              </a:ext>
            </a:extLst>
          </p:cNvPr>
          <p:cNvSpPr txBox="1"/>
          <p:nvPr/>
        </p:nvSpPr>
        <p:spPr>
          <a:xfrm>
            <a:off x="6322842" y="1879760"/>
            <a:ext cx="3948197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Jo varmere luften er, </a:t>
            </a:r>
          </a:p>
          <a:p>
            <a:pPr algn="ctr"/>
            <a:r>
              <a:rPr lang="da-DK" dirty="0"/>
              <a:t>jo mere vanddamp </a:t>
            </a:r>
            <a:r>
              <a:rPr lang="da-DK" i="1" u="sng" dirty="0"/>
              <a:t>kan</a:t>
            </a:r>
            <a:r>
              <a:rPr lang="da-DK" dirty="0"/>
              <a:t> luften indeholde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6104E2CD-152F-43CD-ADF7-C70BDA917757}"/>
              </a:ext>
            </a:extLst>
          </p:cNvPr>
          <p:cNvSpPr txBox="1"/>
          <p:nvPr/>
        </p:nvSpPr>
        <p:spPr>
          <a:xfrm>
            <a:off x="6956093" y="3021817"/>
            <a:ext cx="2304285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For at vi får nedbør,</a:t>
            </a:r>
            <a:br>
              <a:rPr lang="da-DK" dirty="0"/>
            </a:br>
            <a:r>
              <a:rPr lang="da-DK" dirty="0"/>
              <a:t> skal  luften afkøles til </a:t>
            </a:r>
            <a:br>
              <a:rPr lang="da-DK" dirty="0"/>
            </a:br>
            <a:r>
              <a:rPr lang="da-DK" dirty="0"/>
              <a:t>under </a:t>
            </a:r>
            <a:r>
              <a:rPr lang="da-DK" u="sng" dirty="0"/>
              <a:t>dugpunktet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571B4D37-778D-4951-92F4-EB808EA00C35}"/>
              </a:ext>
            </a:extLst>
          </p:cNvPr>
          <p:cNvGrpSpPr/>
          <p:nvPr/>
        </p:nvGrpSpPr>
        <p:grpSpPr>
          <a:xfrm>
            <a:off x="2783633" y="1417638"/>
            <a:ext cx="3085529" cy="5272620"/>
            <a:chOff x="1259632" y="1417638"/>
            <a:chExt cx="3085529" cy="5272620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89F18464-4C7F-4CF9-8193-2870C23C7B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632" y="1417638"/>
              <a:ext cx="3085529" cy="4903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kstfelt 7">
              <a:extLst>
                <a:ext uri="{FF2B5EF4-FFF2-40B4-BE49-F238E27FC236}">
                  <a16:creationId xmlns:a16="http://schemas.microsoft.com/office/drawing/2014/main" id="{19BFCD70-A399-41C0-A9C7-BC1B982F6132}"/>
                </a:ext>
              </a:extLst>
            </p:cNvPr>
            <p:cNvSpPr txBox="1"/>
            <p:nvPr/>
          </p:nvSpPr>
          <p:spPr>
            <a:xfrm>
              <a:off x="1609793" y="6320926"/>
              <a:ext cx="23852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/>
                <a:t>Luftens mætningskurve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8503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FFF5CA-3713-4269-A1C1-BAE40AD5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Nedbør – Luften skal afkøles!</a:t>
            </a:r>
          </a:p>
        </p:txBody>
      </p:sp>
      <p:pic>
        <p:nvPicPr>
          <p:cNvPr id="1026" name="Picture 2" descr="konvektion-konvergens-nedbør - af Otto Leholt">
            <a:extLst>
              <a:ext uri="{FF2B5EF4-FFF2-40B4-BE49-F238E27FC236}">
                <a16:creationId xmlns:a16="http://schemas.microsoft.com/office/drawing/2014/main" id="{AC968C8B-E41E-4453-9226-493C428E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781671"/>
            <a:ext cx="3150394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igning-front-regn - af Otto Leholt">
            <a:extLst>
              <a:ext uri="{FF2B5EF4-FFF2-40B4-BE49-F238E27FC236}">
                <a16:creationId xmlns:a16="http://schemas.microsoft.com/office/drawing/2014/main" id="{A322E3A9-7092-4B24-B9D0-10CCBCF04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88841"/>
            <a:ext cx="3779044" cy="17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F1683D8C-AD31-4078-915E-B299FE434F39}"/>
              </a:ext>
            </a:extLst>
          </p:cNvPr>
          <p:cNvSpPr txBox="1"/>
          <p:nvPr/>
        </p:nvSpPr>
        <p:spPr>
          <a:xfrm>
            <a:off x="1983663" y="3955165"/>
            <a:ext cx="2056076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a-DK" b="1" dirty="0"/>
              <a:t>Lokal opvarmning</a:t>
            </a:r>
            <a:br>
              <a:rPr lang="da-DK" dirty="0"/>
            </a:br>
            <a:r>
              <a:rPr lang="da-DK" dirty="0"/>
              <a:t>-&gt; luften udvider sig</a:t>
            </a:r>
            <a:br>
              <a:rPr lang="da-DK" dirty="0"/>
            </a:br>
            <a:r>
              <a:rPr lang="da-DK" dirty="0"/>
              <a:t>-&gt; bliver lettere, </a:t>
            </a:r>
            <a:br>
              <a:rPr lang="da-DK" dirty="0"/>
            </a:br>
            <a:r>
              <a:rPr lang="da-DK" dirty="0"/>
              <a:t>og stiger op </a:t>
            </a:r>
            <a:br>
              <a:rPr lang="da-DK" dirty="0"/>
            </a:br>
            <a:r>
              <a:rPr lang="da-DK" dirty="0"/>
              <a:t>hvorved den </a:t>
            </a:r>
            <a:br>
              <a:rPr lang="da-DK" dirty="0"/>
            </a:br>
            <a:r>
              <a:rPr lang="da-DK" dirty="0"/>
              <a:t>afkøles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7CDDB4BC-A9D9-4F62-9DDF-0769E7AD214F}"/>
              </a:ext>
            </a:extLst>
          </p:cNvPr>
          <p:cNvSpPr txBox="1"/>
          <p:nvPr/>
        </p:nvSpPr>
        <p:spPr>
          <a:xfrm>
            <a:off x="4200837" y="3955166"/>
            <a:ext cx="1818895" cy="203132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a-DK" b="1" dirty="0"/>
              <a:t>Passat-</a:t>
            </a:r>
            <a:br>
              <a:rPr lang="da-DK" b="1" dirty="0"/>
            </a:br>
            <a:r>
              <a:rPr lang="da-DK" b="1" dirty="0"/>
              <a:t>vindene </a:t>
            </a:r>
            <a:br>
              <a:rPr lang="da-DK" dirty="0"/>
            </a:br>
            <a:r>
              <a:rPr lang="da-DK" dirty="0"/>
              <a:t>blæser mod det </a:t>
            </a:r>
            <a:br>
              <a:rPr lang="da-DK" dirty="0"/>
            </a:br>
            <a:r>
              <a:rPr lang="da-DK" dirty="0"/>
              <a:t>ækvatoriale </a:t>
            </a:r>
            <a:br>
              <a:rPr lang="da-DK" dirty="0"/>
            </a:br>
            <a:r>
              <a:rPr lang="da-DK" dirty="0"/>
              <a:t>lavtryk (ITK)</a:t>
            </a:r>
          </a:p>
          <a:p>
            <a:pPr algn="ctr"/>
            <a:r>
              <a:rPr lang="da-DK" dirty="0"/>
              <a:t>Luftpresse op og </a:t>
            </a:r>
            <a:br>
              <a:rPr lang="da-DK" dirty="0"/>
            </a:br>
            <a:r>
              <a:rPr lang="da-DK" dirty="0"/>
              <a:t>afkøles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64316A7-73F7-470F-8CE5-0643C7BA6256}"/>
              </a:ext>
            </a:extLst>
          </p:cNvPr>
          <p:cNvSpPr txBox="1"/>
          <p:nvPr/>
        </p:nvSpPr>
        <p:spPr>
          <a:xfrm>
            <a:off x="7985522" y="3940941"/>
            <a:ext cx="1964384" cy="1754326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a-DK" b="1" dirty="0"/>
              <a:t>Varmfront</a:t>
            </a:r>
            <a:br>
              <a:rPr lang="da-DK" dirty="0"/>
            </a:br>
            <a:r>
              <a:rPr lang="da-DK" dirty="0"/>
              <a:t>varmluft stiger op </a:t>
            </a:r>
            <a:br>
              <a:rPr lang="da-DK" dirty="0"/>
            </a:br>
            <a:r>
              <a:rPr lang="da-DK" dirty="0"/>
              <a:t>over koldluft – </a:t>
            </a:r>
            <a:br>
              <a:rPr lang="da-DK" dirty="0"/>
            </a:br>
            <a:r>
              <a:rPr lang="da-DK" dirty="0"/>
              <a:t>herved afkøles den</a:t>
            </a:r>
            <a:br>
              <a:rPr lang="da-DK" dirty="0"/>
            </a:br>
            <a:r>
              <a:rPr lang="da-DK" dirty="0"/>
              <a:t>varme luft og</a:t>
            </a:r>
            <a:br>
              <a:rPr lang="da-DK" dirty="0"/>
            </a:br>
            <a:r>
              <a:rPr lang="da-DK" dirty="0"/>
              <a:t>vi får regnvejr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55F02109-9102-4AAF-B30A-3741081C96FB}"/>
              </a:ext>
            </a:extLst>
          </p:cNvPr>
          <p:cNvSpPr txBox="1"/>
          <p:nvPr/>
        </p:nvSpPr>
        <p:spPr>
          <a:xfrm>
            <a:off x="3869881" y="1268976"/>
            <a:ext cx="4299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Det sker i praksis på fire forskellige måder …</a:t>
            </a:r>
          </a:p>
        </p:txBody>
      </p:sp>
    </p:spTree>
    <p:extLst>
      <p:ext uri="{BB962C8B-B14F-4D97-AF65-F5344CB8AC3E}">
        <p14:creationId xmlns:p14="http://schemas.microsoft.com/office/powerpoint/2010/main" val="236453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illedresultat for dinosau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406" y="3810882"/>
            <a:ext cx="535833" cy="39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1026" y="-5234"/>
            <a:ext cx="8229600" cy="1143000"/>
          </a:xfrm>
        </p:spPr>
        <p:txBody>
          <a:bodyPr/>
          <a:lstStyle/>
          <a:p>
            <a:r>
              <a:rPr lang="da-DK" dirty="0"/>
              <a:t>Atmosfærens udvikling </a:t>
            </a:r>
          </a:p>
        </p:txBody>
      </p:sp>
      <p:sp>
        <p:nvSpPr>
          <p:cNvPr id="3" name="Kombinationstegning 2"/>
          <p:cNvSpPr/>
          <p:nvPr/>
        </p:nvSpPr>
        <p:spPr>
          <a:xfrm>
            <a:off x="5115683" y="4037748"/>
            <a:ext cx="2219403" cy="117003"/>
          </a:xfrm>
          <a:custGeom>
            <a:avLst/>
            <a:gdLst>
              <a:gd name="connsiteX0" fmla="*/ 0 w 4479721"/>
              <a:gd name="connsiteY0" fmla="*/ 0 h 151002"/>
              <a:gd name="connsiteX1" fmla="*/ 16778 w 4479721"/>
              <a:gd name="connsiteY1" fmla="*/ 92279 h 151002"/>
              <a:gd name="connsiteX2" fmla="*/ 25167 w 4479721"/>
              <a:gd name="connsiteY2" fmla="*/ 134224 h 151002"/>
              <a:gd name="connsiteX3" fmla="*/ 50334 w 4479721"/>
              <a:gd name="connsiteY3" fmla="*/ 142613 h 151002"/>
              <a:gd name="connsiteX4" fmla="*/ 100667 w 4479721"/>
              <a:gd name="connsiteY4" fmla="*/ 109057 h 151002"/>
              <a:gd name="connsiteX5" fmla="*/ 142612 w 4479721"/>
              <a:gd name="connsiteY5" fmla="*/ 58723 h 151002"/>
              <a:gd name="connsiteX6" fmla="*/ 176168 w 4479721"/>
              <a:gd name="connsiteY6" fmla="*/ 50334 h 151002"/>
              <a:gd name="connsiteX7" fmla="*/ 209724 w 4479721"/>
              <a:gd name="connsiteY7" fmla="*/ 58723 h 151002"/>
              <a:gd name="connsiteX8" fmla="*/ 243280 w 4479721"/>
              <a:gd name="connsiteY8" fmla="*/ 109057 h 151002"/>
              <a:gd name="connsiteX9" fmla="*/ 251669 w 4479721"/>
              <a:gd name="connsiteY9" fmla="*/ 134224 h 151002"/>
              <a:gd name="connsiteX10" fmla="*/ 310392 w 4479721"/>
              <a:gd name="connsiteY10" fmla="*/ 151002 h 151002"/>
              <a:gd name="connsiteX11" fmla="*/ 360726 w 4479721"/>
              <a:gd name="connsiteY11" fmla="*/ 134224 h 151002"/>
              <a:gd name="connsiteX12" fmla="*/ 427838 w 4479721"/>
              <a:gd name="connsiteY12" fmla="*/ 100668 h 151002"/>
              <a:gd name="connsiteX13" fmla="*/ 453005 w 4479721"/>
              <a:gd name="connsiteY13" fmla="*/ 92279 h 151002"/>
              <a:gd name="connsiteX14" fmla="*/ 528506 w 4479721"/>
              <a:gd name="connsiteY14" fmla="*/ 75501 h 151002"/>
              <a:gd name="connsiteX15" fmla="*/ 637563 w 4479721"/>
              <a:gd name="connsiteY15" fmla="*/ 83890 h 151002"/>
              <a:gd name="connsiteX16" fmla="*/ 662730 w 4479721"/>
              <a:gd name="connsiteY16" fmla="*/ 109057 h 151002"/>
              <a:gd name="connsiteX17" fmla="*/ 880844 w 4479721"/>
              <a:gd name="connsiteY17" fmla="*/ 100668 h 151002"/>
              <a:gd name="connsiteX18" fmla="*/ 964734 w 4479721"/>
              <a:gd name="connsiteY18" fmla="*/ 75501 h 151002"/>
              <a:gd name="connsiteX19" fmla="*/ 1015067 w 4479721"/>
              <a:gd name="connsiteY19" fmla="*/ 67112 h 151002"/>
              <a:gd name="connsiteX20" fmla="*/ 1082179 w 4479721"/>
              <a:gd name="connsiteY20" fmla="*/ 50334 h 151002"/>
              <a:gd name="connsiteX21" fmla="*/ 1115735 w 4479721"/>
              <a:gd name="connsiteY21" fmla="*/ 58723 h 151002"/>
              <a:gd name="connsiteX22" fmla="*/ 1140902 w 4479721"/>
              <a:gd name="connsiteY22" fmla="*/ 75501 h 151002"/>
              <a:gd name="connsiteX23" fmla="*/ 1174458 w 4479721"/>
              <a:gd name="connsiteY23" fmla="*/ 92279 h 151002"/>
              <a:gd name="connsiteX24" fmla="*/ 1224792 w 4479721"/>
              <a:gd name="connsiteY24" fmla="*/ 109057 h 151002"/>
              <a:gd name="connsiteX25" fmla="*/ 1417739 w 4479721"/>
              <a:gd name="connsiteY25" fmla="*/ 92279 h 151002"/>
              <a:gd name="connsiteX26" fmla="*/ 1451295 w 4479721"/>
              <a:gd name="connsiteY26" fmla="*/ 83890 h 151002"/>
              <a:gd name="connsiteX27" fmla="*/ 1510018 w 4479721"/>
              <a:gd name="connsiteY27" fmla="*/ 58723 h 151002"/>
              <a:gd name="connsiteX28" fmla="*/ 1551963 w 4479721"/>
              <a:gd name="connsiteY28" fmla="*/ 92279 h 151002"/>
              <a:gd name="connsiteX29" fmla="*/ 1577130 w 4479721"/>
              <a:gd name="connsiteY29" fmla="*/ 109057 h 151002"/>
              <a:gd name="connsiteX30" fmla="*/ 1652631 w 4479721"/>
              <a:gd name="connsiteY30" fmla="*/ 134224 h 151002"/>
              <a:gd name="connsiteX31" fmla="*/ 1753299 w 4479721"/>
              <a:gd name="connsiteY31" fmla="*/ 125835 h 151002"/>
              <a:gd name="connsiteX32" fmla="*/ 1803633 w 4479721"/>
              <a:gd name="connsiteY32" fmla="*/ 100668 h 151002"/>
              <a:gd name="connsiteX33" fmla="*/ 1862356 w 4479721"/>
              <a:gd name="connsiteY33" fmla="*/ 83890 h 151002"/>
              <a:gd name="connsiteX34" fmla="*/ 1929467 w 4479721"/>
              <a:gd name="connsiteY34" fmla="*/ 92279 h 151002"/>
              <a:gd name="connsiteX35" fmla="*/ 1988190 w 4479721"/>
              <a:gd name="connsiteY35" fmla="*/ 109057 h 151002"/>
              <a:gd name="connsiteX36" fmla="*/ 2080469 w 4479721"/>
              <a:gd name="connsiteY36" fmla="*/ 92279 h 151002"/>
              <a:gd name="connsiteX37" fmla="*/ 2114025 w 4479721"/>
              <a:gd name="connsiteY37" fmla="*/ 67112 h 151002"/>
              <a:gd name="connsiteX38" fmla="*/ 2189526 w 4479721"/>
              <a:gd name="connsiteY38" fmla="*/ 75501 h 151002"/>
              <a:gd name="connsiteX39" fmla="*/ 2214693 w 4479721"/>
              <a:gd name="connsiteY39" fmla="*/ 100668 h 151002"/>
              <a:gd name="connsiteX40" fmla="*/ 2298583 w 4479721"/>
              <a:gd name="connsiteY40" fmla="*/ 117446 h 151002"/>
              <a:gd name="connsiteX41" fmla="*/ 2491530 w 4479721"/>
              <a:gd name="connsiteY41" fmla="*/ 83890 h 151002"/>
              <a:gd name="connsiteX42" fmla="*/ 2516697 w 4479721"/>
              <a:gd name="connsiteY42" fmla="*/ 67112 h 151002"/>
              <a:gd name="connsiteX43" fmla="*/ 2567031 w 4479721"/>
              <a:gd name="connsiteY43" fmla="*/ 92279 h 151002"/>
              <a:gd name="connsiteX44" fmla="*/ 2592198 w 4479721"/>
              <a:gd name="connsiteY44" fmla="*/ 100668 h 151002"/>
              <a:gd name="connsiteX45" fmla="*/ 2625754 w 4479721"/>
              <a:gd name="connsiteY45" fmla="*/ 117446 h 151002"/>
              <a:gd name="connsiteX46" fmla="*/ 2751589 w 4479721"/>
              <a:gd name="connsiteY46" fmla="*/ 109057 h 151002"/>
              <a:gd name="connsiteX47" fmla="*/ 2793534 w 4479721"/>
              <a:gd name="connsiteY47" fmla="*/ 92279 h 151002"/>
              <a:gd name="connsiteX48" fmla="*/ 2818701 w 4479721"/>
              <a:gd name="connsiteY48" fmla="*/ 83890 h 151002"/>
              <a:gd name="connsiteX49" fmla="*/ 2894201 w 4479721"/>
              <a:gd name="connsiteY49" fmla="*/ 100668 h 151002"/>
              <a:gd name="connsiteX50" fmla="*/ 2919368 w 4479721"/>
              <a:gd name="connsiteY50" fmla="*/ 109057 h 151002"/>
              <a:gd name="connsiteX51" fmla="*/ 3137482 w 4479721"/>
              <a:gd name="connsiteY51" fmla="*/ 92279 h 151002"/>
              <a:gd name="connsiteX52" fmla="*/ 3171038 w 4479721"/>
              <a:gd name="connsiteY52" fmla="*/ 83890 h 151002"/>
              <a:gd name="connsiteX53" fmla="*/ 3204594 w 4479721"/>
              <a:gd name="connsiteY53" fmla="*/ 67112 h 151002"/>
              <a:gd name="connsiteX54" fmla="*/ 3288484 w 4479721"/>
              <a:gd name="connsiteY54" fmla="*/ 83890 h 151002"/>
              <a:gd name="connsiteX55" fmla="*/ 3380763 w 4479721"/>
              <a:gd name="connsiteY55" fmla="*/ 75501 h 151002"/>
              <a:gd name="connsiteX56" fmla="*/ 3414319 w 4479721"/>
              <a:gd name="connsiteY56" fmla="*/ 58723 h 151002"/>
              <a:gd name="connsiteX57" fmla="*/ 3456264 w 4479721"/>
              <a:gd name="connsiteY57" fmla="*/ 33556 h 151002"/>
              <a:gd name="connsiteX58" fmla="*/ 3506598 w 4479721"/>
              <a:gd name="connsiteY58" fmla="*/ 16778 h 151002"/>
              <a:gd name="connsiteX59" fmla="*/ 3548543 w 4479721"/>
              <a:gd name="connsiteY59" fmla="*/ 25167 h 151002"/>
              <a:gd name="connsiteX60" fmla="*/ 3624044 w 4479721"/>
              <a:gd name="connsiteY60" fmla="*/ 67112 h 151002"/>
              <a:gd name="connsiteX61" fmla="*/ 3691156 w 4479721"/>
              <a:gd name="connsiteY61" fmla="*/ 83890 h 151002"/>
              <a:gd name="connsiteX62" fmla="*/ 3749878 w 4479721"/>
              <a:gd name="connsiteY62" fmla="*/ 67112 h 151002"/>
              <a:gd name="connsiteX63" fmla="*/ 3775045 w 4479721"/>
              <a:gd name="connsiteY63" fmla="*/ 58723 h 151002"/>
              <a:gd name="connsiteX64" fmla="*/ 3825379 w 4479721"/>
              <a:gd name="connsiteY64" fmla="*/ 33556 h 151002"/>
              <a:gd name="connsiteX65" fmla="*/ 3867324 w 4479721"/>
              <a:gd name="connsiteY65" fmla="*/ 41945 h 151002"/>
              <a:gd name="connsiteX66" fmla="*/ 3917658 w 4479721"/>
              <a:gd name="connsiteY66" fmla="*/ 58723 h 151002"/>
              <a:gd name="connsiteX67" fmla="*/ 4001548 w 4479721"/>
              <a:gd name="connsiteY67" fmla="*/ 50334 h 151002"/>
              <a:gd name="connsiteX68" fmla="*/ 4026715 w 4479721"/>
              <a:gd name="connsiteY68" fmla="*/ 33556 h 151002"/>
              <a:gd name="connsiteX69" fmla="*/ 4051882 w 4479721"/>
              <a:gd name="connsiteY69" fmla="*/ 25167 h 151002"/>
              <a:gd name="connsiteX70" fmla="*/ 4077049 w 4479721"/>
              <a:gd name="connsiteY70" fmla="*/ 33556 h 151002"/>
              <a:gd name="connsiteX71" fmla="*/ 4202884 w 4479721"/>
              <a:gd name="connsiteY71" fmla="*/ 16778 h 151002"/>
              <a:gd name="connsiteX72" fmla="*/ 4295163 w 4479721"/>
              <a:gd name="connsiteY72" fmla="*/ 33556 h 151002"/>
              <a:gd name="connsiteX73" fmla="*/ 4345497 w 4479721"/>
              <a:gd name="connsiteY73" fmla="*/ 58723 h 151002"/>
              <a:gd name="connsiteX74" fmla="*/ 4479721 w 4479721"/>
              <a:gd name="connsiteY74" fmla="*/ 58723 h 1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4479721" h="151002">
                <a:moveTo>
                  <a:pt x="0" y="0"/>
                </a:moveTo>
                <a:cubicBezTo>
                  <a:pt x="20722" y="103610"/>
                  <a:pt x="-4688" y="-25785"/>
                  <a:pt x="16778" y="92279"/>
                </a:cubicBezTo>
                <a:cubicBezTo>
                  <a:pt x="19329" y="106308"/>
                  <a:pt x="17258" y="122360"/>
                  <a:pt x="25167" y="134224"/>
                </a:cubicBezTo>
                <a:cubicBezTo>
                  <a:pt x="30072" y="141582"/>
                  <a:pt x="41945" y="139817"/>
                  <a:pt x="50334" y="142613"/>
                </a:cubicBezTo>
                <a:cubicBezTo>
                  <a:pt x="81352" y="132274"/>
                  <a:pt x="76498" y="138060"/>
                  <a:pt x="100667" y="109057"/>
                </a:cubicBezTo>
                <a:cubicBezTo>
                  <a:pt x="116460" y="90105"/>
                  <a:pt x="119218" y="72091"/>
                  <a:pt x="142612" y="58723"/>
                </a:cubicBezTo>
                <a:cubicBezTo>
                  <a:pt x="152622" y="53003"/>
                  <a:pt x="164983" y="53130"/>
                  <a:pt x="176168" y="50334"/>
                </a:cubicBezTo>
                <a:cubicBezTo>
                  <a:pt x="187353" y="53130"/>
                  <a:pt x="201047" y="51131"/>
                  <a:pt x="209724" y="58723"/>
                </a:cubicBezTo>
                <a:cubicBezTo>
                  <a:pt x="224899" y="72002"/>
                  <a:pt x="236903" y="89927"/>
                  <a:pt x="243280" y="109057"/>
                </a:cubicBezTo>
                <a:cubicBezTo>
                  <a:pt x="246076" y="117446"/>
                  <a:pt x="245416" y="127971"/>
                  <a:pt x="251669" y="134224"/>
                </a:cubicBezTo>
                <a:cubicBezTo>
                  <a:pt x="255681" y="138236"/>
                  <a:pt x="310102" y="150929"/>
                  <a:pt x="310392" y="151002"/>
                </a:cubicBezTo>
                <a:cubicBezTo>
                  <a:pt x="327170" y="145409"/>
                  <a:pt x="344470" y="141191"/>
                  <a:pt x="360726" y="134224"/>
                </a:cubicBezTo>
                <a:cubicBezTo>
                  <a:pt x="383715" y="124372"/>
                  <a:pt x="404110" y="108577"/>
                  <a:pt x="427838" y="100668"/>
                </a:cubicBezTo>
                <a:cubicBezTo>
                  <a:pt x="436227" y="97872"/>
                  <a:pt x="444502" y="94708"/>
                  <a:pt x="453005" y="92279"/>
                </a:cubicBezTo>
                <a:cubicBezTo>
                  <a:pt x="480648" y="84381"/>
                  <a:pt x="499674" y="81267"/>
                  <a:pt x="528506" y="75501"/>
                </a:cubicBezTo>
                <a:cubicBezTo>
                  <a:pt x="564858" y="78297"/>
                  <a:pt x="602192" y="75047"/>
                  <a:pt x="637563" y="83890"/>
                </a:cubicBezTo>
                <a:cubicBezTo>
                  <a:pt x="649073" y="86767"/>
                  <a:pt x="650894" y="108241"/>
                  <a:pt x="662730" y="109057"/>
                </a:cubicBezTo>
                <a:cubicBezTo>
                  <a:pt x="735316" y="114063"/>
                  <a:pt x="808139" y="103464"/>
                  <a:pt x="880844" y="100668"/>
                </a:cubicBezTo>
                <a:cubicBezTo>
                  <a:pt x="1028990" y="71039"/>
                  <a:pt x="812985" y="116888"/>
                  <a:pt x="964734" y="75501"/>
                </a:cubicBezTo>
                <a:cubicBezTo>
                  <a:pt x="981144" y="71026"/>
                  <a:pt x="998435" y="70676"/>
                  <a:pt x="1015067" y="67112"/>
                </a:cubicBezTo>
                <a:cubicBezTo>
                  <a:pt x="1037614" y="62280"/>
                  <a:pt x="1082179" y="50334"/>
                  <a:pt x="1082179" y="50334"/>
                </a:cubicBezTo>
                <a:cubicBezTo>
                  <a:pt x="1093364" y="53130"/>
                  <a:pt x="1105138" y="54181"/>
                  <a:pt x="1115735" y="58723"/>
                </a:cubicBezTo>
                <a:cubicBezTo>
                  <a:pt x="1125002" y="62695"/>
                  <a:pt x="1132148" y="70499"/>
                  <a:pt x="1140902" y="75501"/>
                </a:cubicBezTo>
                <a:cubicBezTo>
                  <a:pt x="1151760" y="81706"/>
                  <a:pt x="1162847" y="87635"/>
                  <a:pt x="1174458" y="92279"/>
                </a:cubicBezTo>
                <a:cubicBezTo>
                  <a:pt x="1190879" y="98847"/>
                  <a:pt x="1224792" y="109057"/>
                  <a:pt x="1224792" y="109057"/>
                </a:cubicBezTo>
                <a:cubicBezTo>
                  <a:pt x="1289108" y="103464"/>
                  <a:pt x="1353575" y="99408"/>
                  <a:pt x="1417739" y="92279"/>
                </a:cubicBezTo>
                <a:cubicBezTo>
                  <a:pt x="1429198" y="91006"/>
                  <a:pt x="1440500" y="87938"/>
                  <a:pt x="1451295" y="83890"/>
                </a:cubicBezTo>
                <a:cubicBezTo>
                  <a:pt x="1617156" y="21692"/>
                  <a:pt x="1385026" y="100387"/>
                  <a:pt x="1510018" y="58723"/>
                </a:cubicBezTo>
                <a:cubicBezTo>
                  <a:pt x="1559013" y="75055"/>
                  <a:pt x="1514018" y="54334"/>
                  <a:pt x="1551963" y="92279"/>
                </a:cubicBezTo>
                <a:cubicBezTo>
                  <a:pt x="1559092" y="99408"/>
                  <a:pt x="1568376" y="104055"/>
                  <a:pt x="1577130" y="109057"/>
                </a:cubicBezTo>
                <a:cubicBezTo>
                  <a:pt x="1614534" y="130430"/>
                  <a:pt x="1608577" y="125413"/>
                  <a:pt x="1652631" y="134224"/>
                </a:cubicBezTo>
                <a:cubicBezTo>
                  <a:pt x="1686187" y="131428"/>
                  <a:pt x="1719922" y="130285"/>
                  <a:pt x="1753299" y="125835"/>
                </a:cubicBezTo>
                <a:cubicBezTo>
                  <a:pt x="1782053" y="122001"/>
                  <a:pt x="1777925" y="113522"/>
                  <a:pt x="1803633" y="100668"/>
                </a:cubicBezTo>
                <a:cubicBezTo>
                  <a:pt x="1815668" y="94651"/>
                  <a:pt x="1851605" y="86578"/>
                  <a:pt x="1862356" y="83890"/>
                </a:cubicBezTo>
                <a:cubicBezTo>
                  <a:pt x="1884726" y="86686"/>
                  <a:pt x="1907229" y="88573"/>
                  <a:pt x="1929467" y="92279"/>
                </a:cubicBezTo>
                <a:cubicBezTo>
                  <a:pt x="1950535" y="95790"/>
                  <a:pt x="1968243" y="102408"/>
                  <a:pt x="1988190" y="109057"/>
                </a:cubicBezTo>
                <a:cubicBezTo>
                  <a:pt x="2000774" y="107484"/>
                  <a:pt x="2058743" y="104694"/>
                  <a:pt x="2080469" y="92279"/>
                </a:cubicBezTo>
                <a:cubicBezTo>
                  <a:pt x="2092608" y="85342"/>
                  <a:pt x="2102840" y="75501"/>
                  <a:pt x="2114025" y="67112"/>
                </a:cubicBezTo>
                <a:cubicBezTo>
                  <a:pt x="2139192" y="69908"/>
                  <a:pt x="2165504" y="67494"/>
                  <a:pt x="2189526" y="75501"/>
                </a:cubicBezTo>
                <a:cubicBezTo>
                  <a:pt x="2200781" y="79253"/>
                  <a:pt x="2204392" y="94782"/>
                  <a:pt x="2214693" y="100668"/>
                </a:cubicBezTo>
                <a:cubicBezTo>
                  <a:pt x="2224999" y="106557"/>
                  <a:pt x="2295521" y="116936"/>
                  <a:pt x="2298583" y="117446"/>
                </a:cubicBezTo>
                <a:cubicBezTo>
                  <a:pt x="2301434" y="117111"/>
                  <a:pt x="2453917" y="108966"/>
                  <a:pt x="2491530" y="83890"/>
                </a:cubicBezTo>
                <a:lnTo>
                  <a:pt x="2516697" y="67112"/>
                </a:lnTo>
                <a:cubicBezTo>
                  <a:pt x="2579955" y="88198"/>
                  <a:pt x="2501982" y="59754"/>
                  <a:pt x="2567031" y="92279"/>
                </a:cubicBezTo>
                <a:cubicBezTo>
                  <a:pt x="2574940" y="96234"/>
                  <a:pt x="2584070" y="97185"/>
                  <a:pt x="2592198" y="100668"/>
                </a:cubicBezTo>
                <a:cubicBezTo>
                  <a:pt x="2603692" y="105594"/>
                  <a:pt x="2614569" y="111853"/>
                  <a:pt x="2625754" y="117446"/>
                </a:cubicBezTo>
                <a:cubicBezTo>
                  <a:pt x="2667699" y="114650"/>
                  <a:pt x="2710016" y="115293"/>
                  <a:pt x="2751589" y="109057"/>
                </a:cubicBezTo>
                <a:cubicBezTo>
                  <a:pt x="2766481" y="106823"/>
                  <a:pt x="2779434" y="97566"/>
                  <a:pt x="2793534" y="92279"/>
                </a:cubicBezTo>
                <a:cubicBezTo>
                  <a:pt x="2801814" y="89174"/>
                  <a:pt x="2810312" y="86686"/>
                  <a:pt x="2818701" y="83890"/>
                </a:cubicBezTo>
                <a:cubicBezTo>
                  <a:pt x="2847531" y="89656"/>
                  <a:pt x="2866559" y="92770"/>
                  <a:pt x="2894201" y="100668"/>
                </a:cubicBezTo>
                <a:cubicBezTo>
                  <a:pt x="2902704" y="103097"/>
                  <a:pt x="2910979" y="106261"/>
                  <a:pt x="2919368" y="109057"/>
                </a:cubicBezTo>
                <a:cubicBezTo>
                  <a:pt x="2992073" y="103464"/>
                  <a:pt x="3064924" y="99535"/>
                  <a:pt x="3137482" y="92279"/>
                </a:cubicBezTo>
                <a:cubicBezTo>
                  <a:pt x="3148954" y="91132"/>
                  <a:pt x="3160243" y="87938"/>
                  <a:pt x="3171038" y="83890"/>
                </a:cubicBezTo>
                <a:cubicBezTo>
                  <a:pt x="3182747" y="79499"/>
                  <a:pt x="3193409" y="72705"/>
                  <a:pt x="3204594" y="67112"/>
                </a:cubicBezTo>
                <a:cubicBezTo>
                  <a:pt x="3226767" y="72655"/>
                  <a:pt x="3267915" y="83890"/>
                  <a:pt x="3288484" y="83890"/>
                </a:cubicBezTo>
                <a:cubicBezTo>
                  <a:pt x="3319371" y="83890"/>
                  <a:pt x="3350003" y="78297"/>
                  <a:pt x="3380763" y="75501"/>
                </a:cubicBezTo>
                <a:cubicBezTo>
                  <a:pt x="3391948" y="69908"/>
                  <a:pt x="3403387" y="64796"/>
                  <a:pt x="3414319" y="58723"/>
                </a:cubicBezTo>
                <a:cubicBezTo>
                  <a:pt x="3428572" y="50804"/>
                  <a:pt x="3441420" y="40303"/>
                  <a:pt x="3456264" y="33556"/>
                </a:cubicBezTo>
                <a:cubicBezTo>
                  <a:pt x="3472364" y="26238"/>
                  <a:pt x="3506598" y="16778"/>
                  <a:pt x="3506598" y="16778"/>
                </a:cubicBezTo>
                <a:cubicBezTo>
                  <a:pt x="3520580" y="19574"/>
                  <a:pt x="3535562" y="19267"/>
                  <a:pt x="3548543" y="25167"/>
                </a:cubicBezTo>
                <a:cubicBezTo>
                  <a:pt x="3639871" y="66680"/>
                  <a:pt x="3564997" y="51008"/>
                  <a:pt x="3624044" y="67112"/>
                </a:cubicBezTo>
                <a:cubicBezTo>
                  <a:pt x="3646291" y="73179"/>
                  <a:pt x="3691156" y="83890"/>
                  <a:pt x="3691156" y="83890"/>
                </a:cubicBezTo>
                <a:lnTo>
                  <a:pt x="3749878" y="67112"/>
                </a:lnTo>
                <a:cubicBezTo>
                  <a:pt x="3758348" y="64571"/>
                  <a:pt x="3767136" y="62678"/>
                  <a:pt x="3775045" y="58723"/>
                </a:cubicBezTo>
                <a:cubicBezTo>
                  <a:pt x="3840094" y="26198"/>
                  <a:pt x="3762121" y="54642"/>
                  <a:pt x="3825379" y="33556"/>
                </a:cubicBezTo>
                <a:cubicBezTo>
                  <a:pt x="3839361" y="36352"/>
                  <a:pt x="3853568" y="38193"/>
                  <a:pt x="3867324" y="41945"/>
                </a:cubicBezTo>
                <a:cubicBezTo>
                  <a:pt x="3884386" y="46598"/>
                  <a:pt x="3917658" y="58723"/>
                  <a:pt x="3917658" y="58723"/>
                </a:cubicBezTo>
                <a:cubicBezTo>
                  <a:pt x="3945621" y="55927"/>
                  <a:pt x="3974165" y="56653"/>
                  <a:pt x="4001548" y="50334"/>
                </a:cubicBezTo>
                <a:cubicBezTo>
                  <a:pt x="4011372" y="48067"/>
                  <a:pt x="4017697" y="38065"/>
                  <a:pt x="4026715" y="33556"/>
                </a:cubicBezTo>
                <a:cubicBezTo>
                  <a:pt x="4034624" y="29601"/>
                  <a:pt x="4043493" y="27963"/>
                  <a:pt x="4051882" y="25167"/>
                </a:cubicBezTo>
                <a:cubicBezTo>
                  <a:pt x="4060271" y="27963"/>
                  <a:pt x="4068206" y="33556"/>
                  <a:pt x="4077049" y="33556"/>
                </a:cubicBezTo>
                <a:cubicBezTo>
                  <a:pt x="4159159" y="33556"/>
                  <a:pt x="4152960" y="33419"/>
                  <a:pt x="4202884" y="16778"/>
                </a:cubicBezTo>
                <a:cubicBezTo>
                  <a:pt x="4233644" y="22371"/>
                  <a:pt x="4265102" y="24967"/>
                  <a:pt x="4295163" y="33556"/>
                </a:cubicBezTo>
                <a:cubicBezTo>
                  <a:pt x="4333155" y="44411"/>
                  <a:pt x="4305970" y="56643"/>
                  <a:pt x="4345497" y="58723"/>
                </a:cubicBezTo>
                <a:cubicBezTo>
                  <a:pt x="4390176" y="61075"/>
                  <a:pt x="4434980" y="58723"/>
                  <a:pt x="4479721" y="58723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Kombinationstegning 3"/>
          <p:cNvSpPr/>
          <p:nvPr/>
        </p:nvSpPr>
        <p:spPr>
          <a:xfrm>
            <a:off x="7108180" y="3578087"/>
            <a:ext cx="3535960" cy="805343"/>
          </a:xfrm>
          <a:custGeom>
            <a:avLst/>
            <a:gdLst>
              <a:gd name="connsiteX0" fmla="*/ 0 w 4714613"/>
              <a:gd name="connsiteY0" fmla="*/ 1073790 h 1073790"/>
              <a:gd name="connsiteX1" fmla="*/ 33556 w 4714613"/>
              <a:gd name="connsiteY1" fmla="*/ 1031846 h 1073790"/>
              <a:gd name="connsiteX2" fmla="*/ 58723 w 4714613"/>
              <a:gd name="connsiteY2" fmla="*/ 1015068 h 1073790"/>
              <a:gd name="connsiteX3" fmla="*/ 125835 w 4714613"/>
              <a:gd name="connsiteY3" fmla="*/ 964734 h 1073790"/>
              <a:gd name="connsiteX4" fmla="*/ 151002 w 4714613"/>
              <a:gd name="connsiteY4" fmla="*/ 947956 h 1073790"/>
              <a:gd name="connsiteX5" fmla="*/ 176169 w 4714613"/>
              <a:gd name="connsiteY5" fmla="*/ 939567 h 1073790"/>
              <a:gd name="connsiteX6" fmla="*/ 201336 w 4714613"/>
              <a:gd name="connsiteY6" fmla="*/ 922789 h 1073790"/>
              <a:gd name="connsiteX7" fmla="*/ 268448 w 4714613"/>
              <a:gd name="connsiteY7" fmla="*/ 872455 h 1073790"/>
              <a:gd name="connsiteX8" fmla="*/ 327171 w 4714613"/>
              <a:gd name="connsiteY8" fmla="*/ 822121 h 1073790"/>
              <a:gd name="connsiteX9" fmla="*/ 343949 w 4714613"/>
              <a:gd name="connsiteY9" fmla="*/ 771787 h 1073790"/>
              <a:gd name="connsiteX10" fmla="*/ 394283 w 4714613"/>
              <a:gd name="connsiteY10" fmla="*/ 696286 h 1073790"/>
              <a:gd name="connsiteX11" fmla="*/ 411061 w 4714613"/>
              <a:gd name="connsiteY11" fmla="*/ 671119 h 1073790"/>
              <a:gd name="connsiteX12" fmla="*/ 427839 w 4714613"/>
              <a:gd name="connsiteY12" fmla="*/ 645952 h 1073790"/>
              <a:gd name="connsiteX13" fmla="*/ 453005 w 4714613"/>
              <a:gd name="connsiteY13" fmla="*/ 620785 h 1073790"/>
              <a:gd name="connsiteX14" fmla="*/ 511728 w 4714613"/>
              <a:gd name="connsiteY14" fmla="*/ 595618 h 1073790"/>
              <a:gd name="connsiteX15" fmla="*/ 578840 w 4714613"/>
              <a:gd name="connsiteY15" fmla="*/ 562062 h 1073790"/>
              <a:gd name="connsiteX16" fmla="*/ 612396 w 4714613"/>
              <a:gd name="connsiteY16" fmla="*/ 553673 h 1073790"/>
              <a:gd name="connsiteX17" fmla="*/ 687897 w 4714613"/>
              <a:gd name="connsiteY17" fmla="*/ 520117 h 1073790"/>
              <a:gd name="connsiteX18" fmla="*/ 713064 w 4714613"/>
              <a:gd name="connsiteY18" fmla="*/ 503339 h 1073790"/>
              <a:gd name="connsiteX19" fmla="*/ 763398 w 4714613"/>
              <a:gd name="connsiteY19" fmla="*/ 486561 h 1073790"/>
              <a:gd name="connsiteX20" fmla="*/ 813732 w 4714613"/>
              <a:gd name="connsiteY20" fmla="*/ 453005 h 1073790"/>
              <a:gd name="connsiteX21" fmla="*/ 838899 w 4714613"/>
              <a:gd name="connsiteY21" fmla="*/ 444616 h 1073790"/>
              <a:gd name="connsiteX22" fmla="*/ 889233 w 4714613"/>
              <a:gd name="connsiteY22" fmla="*/ 402671 h 1073790"/>
              <a:gd name="connsiteX23" fmla="*/ 964734 w 4714613"/>
              <a:gd name="connsiteY23" fmla="*/ 343948 h 1073790"/>
              <a:gd name="connsiteX24" fmla="*/ 989901 w 4714613"/>
              <a:gd name="connsiteY24" fmla="*/ 318781 h 1073790"/>
              <a:gd name="connsiteX25" fmla="*/ 1023457 w 4714613"/>
              <a:gd name="connsiteY25" fmla="*/ 302003 h 1073790"/>
              <a:gd name="connsiteX26" fmla="*/ 1065402 w 4714613"/>
              <a:gd name="connsiteY26" fmla="*/ 276836 h 1073790"/>
              <a:gd name="connsiteX27" fmla="*/ 1132514 w 4714613"/>
              <a:gd name="connsiteY27" fmla="*/ 226502 h 1073790"/>
              <a:gd name="connsiteX28" fmla="*/ 1166070 w 4714613"/>
              <a:gd name="connsiteY28" fmla="*/ 209724 h 1073790"/>
              <a:gd name="connsiteX29" fmla="*/ 1216404 w 4714613"/>
              <a:gd name="connsiteY29" fmla="*/ 176168 h 1073790"/>
              <a:gd name="connsiteX30" fmla="*/ 1350627 w 4714613"/>
              <a:gd name="connsiteY30" fmla="*/ 142612 h 1073790"/>
              <a:gd name="connsiteX31" fmla="*/ 1451295 w 4714613"/>
              <a:gd name="connsiteY31" fmla="*/ 109057 h 1073790"/>
              <a:gd name="connsiteX32" fmla="*/ 1526796 w 4714613"/>
              <a:gd name="connsiteY32" fmla="*/ 100668 h 1073790"/>
              <a:gd name="connsiteX33" fmla="*/ 1635853 w 4714613"/>
              <a:gd name="connsiteY33" fmla="*/ 92279 h 1073790"/>
              <a:gd name="connsiteX34" fmla="*/ 1694576 w 4714613"/>
              <a:gd name="connsiteY34" fmla="*/ 83890 h 1073790"/>
              <a:gd name="connsiteX35" fmla="*/ 1862356 w 4714613"/>
              <a:gd name="connsiteY35" fmla="*/ 75501 h 1073790"/>
              <a:gd name="connsiteX36" fmla="*/ 1921079 w 4714613"/>
              <a:gd name="connsiteY36" fmla="*/ 58723 h 1073790"/>
              <a:gd name="connsiteX37" fmla="*/ 1946246 w 4714613"/>
              <a:gd name="connsiteY37" fmla="*/ 50334 h 1073790"/>
              <a:gd name="connsiteX38" fmla="*/ 2013358 w 4714613"/>
              <a:gd name="connsiteY38" fmla="*/ 33556 h 1073790"/>
              <a:gd name="connsiteX39" fmla="*/ 2072081 w 4714613"/>
              <a:gd name="connsiteY39" fmla="*/ 16778 h 1073790"/>
              <a:gd name="connsiteX40" fmla="*/ 2164360 w 4714613"/>
              <a:gd name="connsiteY40" fmla="*/ 8389 h 1073790"/>
              <a:gd name="connsiteX41" fmla="*/ 2189527 w 4714613"/>
              <a:gd name="connsiteY41" fmla="*/ 0 h 1073790"/>
              <a:gd name="connsiteX42" fmla="*/ 2298583 w 4714613"/>
              <a:gd name="connsiteY42" fmla="*/ 16778 h 1073790"/>
              <a:gd name="connsiteX43" fmla="*/ 2608976 w 4714613"/>
              <a:gd name="connsiteY43" fmla="*/ 25167 h 1073790"/>
              <a:gd name="connsiteX44" fmla="*/ 2684477 w 4714613"/>
              <a:gd name="connsiteY44" fmla="*/ 41945 h 1073790"/>
              <a:gd name="connsiteX45" fmla="*/ 2759978 w 4714613"/>
              <a:gd name="connsiteY45" fmla="*/ 75501 h 1073790"/>
              <a:gd name="connsiteX46" fmla="*/ 2827090 w 4714613"/>
              <a:gd name="connsiteY46" fmla="*/ 83890 h 1073790"/>
              <a:gd name="connsiteX47" fmla="*/ 2869035 w 4714613"/>
              <a:gd name="connsiteY47" fmla="*/ 92279 h 1073790"/>
              <a:gd name="connsiteX48" fmla="*/ 2927758 w 4714613"/>
              <a:gd name="connsiteY48" fmla="*/ 100668 h 1073790"/>
              <a:gd name="connsiteX49" fmla="*/ 3020037 w 4714613"/>
              <a:gd name="connsiteY49" fmla="*/ 125835 h 1073790"/>
              <a:gd name="connsiteX50" fmla="*/ 3129094 w 4714613"/>
              <a:gd name="connsiteY50" fmla="*/ 134223 h 1073790"/>
              <a:gd name="connsiteX51" fmla="*/ 3212983 w 4714613"/>
              <a:gd name="connsiteY51" fmla="*/ 142612 h 1073790"/>
              <a:gd name="connsiteX52" fmla="*/ 3280095 w 4714613"/>
              <a:gd name="connsiteY52" fmla="*/ 159390 h 1073790"/>
              <a:gd name="connsiteX53" fmla="*/ 3380763 w 4714613"/>
              <a:gd name="connsiteY53" fmla="*/ 167779 h 1073790"/>
              <a:gd name="connsiteX54" fmla="*/ 3431097 w 4714613"/>
              <a:gd name="connsiteY54" fmla="*/ 176168 h 1073790"/>
              <a:gd name="connsiteX55" fmla="*/ 3506598 w 4714613"/>
              <a:gd name="connsiteY55" fmla="*/ 167779 h 1073790"/>
              <a:gd name="connsiteX56" fmla="*/ 3565321 w 4714613"/>
              <a:gd name="connsiteY56" fmla="*/ 142612 h 1073790"/>
              <a:gd name="connsiteX57" fmla="*/ 3624044 w 4714613"/>
              <a:gd name="connsiteY57" fmla="*/ 125835 h 1073790"/>
              <a:gd name="connsiteX58" fmla="*/ 3674378 w 4714613"/>
              <a:gd name="connsiteY58" fmla="*/ 109057 h 1073790"/>
              <a:gd name="connsiteX59" fmla="*/ 3724712 w 4714613"/>
              <a:gd name="connsiteY59" fmla="*/ 100668 h 1073790"/>
              <a:gd name="connsiteX60" fmla="*/ 3791824 w 4714613"/>
              <a:gd name="connsiteY60" fmla="*/ 92279 h 1073790"/>
              <a:gd name="connsiteX61" fmla="*/ 3850547 w 4714613"/>
              <a:gd name="connsiteY61" fmla="*/ 83890 h 1073790"/>
              <a:gd name="connsiteX62" fmla="*/ 3951215 w 4714613"/>
              <a:gd name="connsiteY62" fmla="*/ 67112 h 1073790"/>
              <a:gd name="connsiteX63" fmla="*/ 3976382 w 4714613"/>
              <a:gd name="connsiteY63" fmla="*/ 50334 h 1073790"/>
              <a:gd name="connsiteX64" fmla="*/ 4269996 w 4714613"/>
              <a:gd name="connsiteY64" fmla="*/ 41945 h 1073790"/>
              <a:gd name="connsiteX65" fmla="*/ 4295163 w 4714613"/>
              <a:gd name="connsiteY65" fmla="*/ 33556 h 1073790"/>
              <a:gd name="connsiteX66" fmla="*/ 4370664 w 4714613"/>
              <a:gd name="connsiteY66" fmla="*/ 16778 h 1073790"/>
              <a:gd name="connsiteX67" fmla="*/ 4546833 w 4714613"/>
              <a:gd name="connsiteY67" fmla="*/ 33556 h 1073790"/>
              <a:gd name="connsiteX68" fmla="*/ 4588778 w 4714613"/>
              <a:gd name="connsiteY68" fmla="*/ 41945 h 1073790"/>
              <a:gd name="connsiteX69" fmla="*/ 4681057 w 4714613"/>
              <a:gd name="connsiteY69" fmla="*/ 50334 h 1073790"/>
              <a:gd name="connsiteX70" fmla="*/ 4714613 w 4714613"/>
              <a:gd name="connsiteY70" fmla="*/ 58723 h 1073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714613" h="1073790">
                <a:moveTo>
                  <a:pt x="0" y="1073790"/>
                </a:moveTo>
                <a:cubicBezTo>
                  <a:pt x="11185" y="1059809"/>
                  <a:pt x="20895" y="1044507"/>
                  <a:pt x="33556" y="1031846"/>
                </a:cubicBezTo>
                <a:cubicBezTo>
                  <a:pt x="40685" y="1024717"/>
                  <a:pt x="50569" y="1020998"/>
                  <a:pt x="58723" y="1015068"/>
                </a:cubicBezTo>
                <a:cubicBezTo>
                  <a:pt x="81338" y="998621"/>
                  <a:pt x="102568" y="980245"/>
                  <a:pt x="125835" y="964734"/>
                </a:cubicBezTo>
                <a:cubicBezTo>
                  <a:pt x="134224" y="959141"/>
                  <a:pt x="141984" y="952465"/>
                  <a:pt x="151002" y="947956"/>
                </a:cubicBezTo>
                <a:cubicBezTo>
                  <a:pt x="158911" y="944001"/>
                  <a:pt x="168260" y="943522"/>
                  <a:pt x="176169" y="939567"/>
                </a:cubicBezTo>
                <a:cubicBezTo>
                  <a:pt x="185187" y="935058"/>
                  <a:pt x="193182" y="928719"/>
                  <a:pt x="201336" y="922789"/>
                </a:cubicBezTo>
                <a:cubicBezTo>
                  <a:pt x="223951" y="906342"/>
                  <a:pt x="246077" y="889233"/>
                  <a:pt x="268448" y="872455"/>
                </a:cubicBezTo>
                <a:cubicBezTo>
                  <a:pt x="311495" y="840170"/>
                  <a:pt x="292117" y="857175"/>
                  <a:pt x="327171" y="822121"/>
                </a:cubicBezTo>
                <a:cubicBezTo>
                  <a:pt x="332764" y="805343"/>
                  <a:pt x="334139" y="786502"/>
                  <a:pt x="343949" y="771787"/>
                </a:cubicBezTo>
                <a:lnTo>
                  <a:pt x="394283" y="696286"/>
                </a:lnTo>
                <a:lnTo>
                  <a:pt x="411061" y="671119"/>
                </a:lnTo>
                <a:cubicBezTo>
                  <a:pt x="416654" y="662730"/>
                  <a:pt x="420710" y="653081"/>
                  <a:pt x="427839" y="645952"/>
                </a:cubicBezTo>
                <a:cubicBezTo>
                  <a:pt x="436228" y="637563"/>
                  <a:pt x="443891" y="628380"/>
                  <a:pt x="453005" y="620785"/>
                </a:cubicBezTo>
                <a:cubicBezTo>
                  <a:pt x="489019" y="590773"/>
                  <a:pt x="466957" y="614272"/>
                  <a:pt x="511728" y="595618"/>
                </a:cubicBezTo>
                <a:cubicBezTo>
                  <a:pt x="534815" y="585998"/>
                  <a:pt x="554576" y="568128"/>
                  <a:pt x="578840" y="562062"/>
                </a:cubicBezTo>
                <a:cubicBezTo>
                  <a:pt x="590025" y="559266"/>
                  <a:pt x="601458" y="557319"/>
                  <a:pt x="612396" y="553673"/>
                </a:cubicBezTo>
                <a:cubicBezTo>
                  <a:pt x="633969" y="546482"/>
                  <a:pt x="667433" y="531811"/>
                  <a:pt x="687897" y="520117"/>
                </a:cubicBezTo>
                <a:cubicBezTo>
                  <a:pt x="696651" y="515115"/>
                  <a:pt x="703851" y="507434"/>
                  <a:pt x="713064" y="503339"/>
                </a:cubicBezTo>
                <a:cubicBezTo>
                  <a:pt x="729225" y="496156"/>
                  <a:pt x="748683" y="496371"/>
                  <a:pt x="763398" y="486561"/>
                </a:cubicBezTo>
                <a:cubicBezTo>
                  <a:pt x="780176" y="475376"/>
                  <a:pt x="794602" y="459382"/>
                  <a:pt x="813732" y="453005"/>
                </a:cubicBezTo>
                <a:cubicBezTo>
                  <a:pt x="822121" y="450209"/>
                  <a:pt x="830990" y="448571"/>
                  <a:pt x="838899" y="444616"/>
                </a:cubicBezTo>
                <a:cubicBezTo>
                  <a:pt x="870141" y="428995"/>
                  <a:pt x="861403" y="425862"/>
                  <a:pt x="889233" y="402671"/>
                </a:cubicBezTo>
                <a:cubicBezTo>
                  <a:pt x="913726" y="382260"/>
                  <a:pt x="942189" y="366493"/>
                  <a:pt x="964734" y="343948"/>
                </a:cubicBezTo>
                <a:cubicBezTo>
                  <a:pt x="973123" y="335559"/>
                  <a:pt x="980247" y="325677"/>
                  <a:pt x="989901" y="318781"/>
                </a:cubicBezTo>
                <a:cubicBezTo>
                  <a:pt x="1000077" y="311512"/>
                  <a:pt x="1012525" y="308076"/>
                  <a:pt x="1023457" y="302003"/>
                </a:cubicBezTo>
                <a:cubicBezTo>
                  <a:pt x="1037710" y="294084"/>
                  <a:pt x="1052044" y="286186"/>
                  <a:pt x="1065402" y="276836"/>
                </a:cubicBezTo>
                <a:cubicBezTo>
                  <a:pt x="1101262" y="251734"/>
                  <a:pt x="1100308" y="244905"/>
                  <a:pt x="1132514" y="226502"/>
                </a:cubicBezTo>
                <a:cubicBezTo>
                  <a:pt x="1143372" y="220297"/>
                  <a:pt x="1155347" y="216158"/>
                  <a:pt x="1166070" y="209724"/>
                </a:cubicBezTo>
                <a:cubicBezTo>
                  <a:pt x="1183361" y="199349"/>
                  <a:pt x="1197274" y="182545"/>
                  <a:pt x="1216404" y="176168"/>
                </a:cubicBezTo>
                <a:cubicBezTo>
                  <a:pt x="1310663" y="144748"/>
                  <a:pt x="1265643" y="154753"/>
                  <a:pt x="1350627" y="142612"/>
                </a:cubicBezTo>
                <a:cubicBezTo>
                  <a:pt x="1384183" y="131427"/>
                  <a:pt x="1416140" y="112963"/>
                  <a:pt x="1451295" y="109057"/>
                </a:cubicBezTo>
                <a:cubicBezTo>
                  <a:pt x="1476462" y="106261"/>
                  <a:pt x="1501578" y="102961"/>
                  <a:pt x="1526796" y="100668"/>
                </a:cubicBezTo>
                <a:cubicBezTo>
                  <a:pt x="1563106" y="97367"/>
                  <a:pt x="1599574" y="95907"/>
                  <a:pt x="1635853" y="92279"/>
                </a:cubicBezTo>
                <a:cubicBezTo>
                  <a:pt x="1655528" y="90312"/>
                  <a:pt x="1674857" y="85351"/>
                  <a:pt x="1694576" y="83890"/>
                </a:cubicBezTo>
                <a:cubicBezTo>
                  <a:pt x="1750420" y="79753"/>
                  <a:pt x="1806429" y="78297"/>
                  <a:pt x="1862356" y="75501"/>
                </a:cubicBezTo>
                <a:cubicBezTo>
                  <a:pt x="1922698" y="55387"/>
                  <a:pt x="1847343" y="79790"/>
                  <a:pt x="1921079" y="58723"/>
                </a:cubicBezTo>
                <a:cubicBezTo>
                  <a:pt x="1929582" y="56294"/>
                  <a:pt x="1937715" y="52661"/>
                  <a:pt x="1946246" y="50334"/>
                </a:cubicBezTo>
                <a:cubicBezTo>
                  <a:pt x="1968493" y="44267"/>
                  <a:pt x="1991482" y="40848"/>
                  <a:pt x="2013358" y="33556"/>
                </a:cubicBezTo>
                <a:cubicBezTo>
                  <a:pt x="2030612" y="27805"/>
                  <a:pt x="2054525" y="19119"/>
                  <a:pt x="2072081" y="16778"/>
                </a:cubicBezTo>
                <a:cubicBezTo>
                  <a:pt x="2102697" y="12696"/>
                  <a:pt x="2133600" y="11185"/>
                  <a:pt x="2164360" y="8389"/>
                </a:cubicBezTo>
                <a:cubicBezTo>
                  <a:pt x="2172749" y="5593"/>
                  <a:pt x="2180684" y="0"/>
                  <a:pt x="2189527" y="0"/>
                </a:cubicBezTo>
                <a:cubicBezTo>
                  <a:pt x="2381571" y="0"/>
                  <a:pt x="2164468" y="10392"/>
                  <a:pt x="2298583" y="16778"/>
                </a:cubicBezTo>
                <a:cubicBezTo>
                  <a:pt x="2401968" y="21701"/>
                  <a:pt x="2505512" y="22371"/>
                  <a:pt x="2608976" y="25167"/>
                </a:cubicBezTo>
                <a:cubicBezTo>
                  <a:pt x="2634143" y="30760"/>
                  <a:pt x="2660019" y="33792"/>
                  <a:pt x="2684477" y="41945"/>
                </a:cubicBezTo>
                <a:cubicBezTo>
                  <a:pt x="2710604" y="50654"/>
                  <a:pt x="2733556" y="67730"/>
                  <a:pt x="2759978" y="75501"/>
                </a:cubicBezTo>
                <a:cubicBezTo>
                  <a:pt x="2781607" y="81862"/>
                  <a:pt x="2804807" y="80462"/>
                  <a:pt x="2827090" y="83890"/>
                </a:cubicBezTo>
                <a:cubicBezTo>
                  <a:pt x="2841183" y="86058"/>
                  <a:pt x="2854970" y="89935"/>
                  <a:pt x="2869035" y="92279"/>
                </a:cubicBezTo>
                <a:cubicBezTo>
                  <a:pt x="2888539" y="95530"/>
                  <a:pt x="2908184" y="97872"/>
                  <a:pt x="2927758" y="100668"/>
                </a:cubicBezTo>
                <a:cubicBezTo>
                  <a:pt x="2962203" y="112150"/>
                  <a:pt x="2984466" y="121883"/>
                  <a:pt x="3020037" y="125835"/>
                </a:cubicBezTo>
                <a:cubicBezTo>
                  <a:pt x="3056274" y="129861"/>
                  <a:pt x="3092771" y="131065"/>
                  <a:pt x="3129094" y="134223"/>
                </a:cubicBezTo>
                <a:cubicBezTo>
                  <a:pt x="3157091" y="136657"/>
                  <a:pt x="3185020" y="139816"/>
                  <a:pt x="3212983" y="142612"/>
                </a:cubicBezTo>
                <a:cubicBezTo>
                  <a:pt x="3239691" y="151515"/>
                  <a:pt x="3248805" y="155709"/>
                  <a:pt x="3280095" y="159390"/>
                </a:cubicBezTo>
                <a:cubicBezTo>
                  <a:pt x="3313537" y="163324"/>
                  <a:pt x="3347297" y="164061"/>
                  <a:pt x="3380763" y="167779"/>
                </a:cubicBezTo>
                <a:cubicBezTo>
                  <a:pt x="3397668" y="169657"/>
                  <a:pt x="3414319" y="173372"/>
                  <a:pt x="3431097" y="176168"/>
                </a:cubicBezTo>
                <a:cubicBezTo>
                  <a:pt x="3456264" y="173372"/>
                  <a:pt x="3481621" y="171942"/>
                  <a:pt x="3506598" y="167779"/>
                </a:cubicBezTo>
                <a:cubicBezTo>
                  <a:pt x="3532595" y="163446"/>
                  <a:pt x="3539460" y="152016"/>
                  <a:pt x="3565321" y="142612"/>
                </a:cubicBezTo>
                <a:cubicBezTo>
                  <a:pt x="3584453" y="135655"/>
                  <a:pt x="3604587" y="131822"/>
                  <a:pt x="3624044" y="125835"/>
                </a:cubicBezTo>
                <a:cubicBezTo>
                  <a:pt x="3640948" y="120634"/>
                  <a:pt x="3657220" y="113346"/>
                  <a:pt x="3674378" y="109057"/>
                </a:cubicBezTo>
                <a:cubicBezTo>
                  <a:pt x="3690880" y="104932"/>
                  <a:pt x="3707874" y="103073"/>
                  <a:pt x="3724712" y="100668"/>
                </a:cubicBezTo>
                <a:cubicBezTo>
                  <a:pt x="3747030" y="97480"/>
                  <a:pt x="3769477" y="95259"/>
                  <a:pt x="3791824" y="92279"/>
                </a:cubicBezTo>
                <a:lnTo>
                  <a:pt x="3850547" y="83890"/>
                </a:lnTo>
                <a:cubicBezTo>
                  <a:pt x="3948795" y="51141"/>
                  <a:pt x="3726442" y="123305"/>
                  <a:pt x="3951215" y="67112"/>
                </a:cubicBezTo>
                <a:cubicBezTo>
                  <a:pt x="3960996" y="64667"/>
                  <a:pt x="3966331" y="51128"/>
                  <a:pt x="3976382" y="50334"/>
                </a:cubicBezTo>
                <a:cubicBezTo>
                  <a:pt x="4073990" y="42628"/>
                  <a:pt x="4172125" y="44741"/>
                  <a:pt x="4269996" y="41945"/>
                </a:cubicBezTo>
                <a:cubicBezTo>
                  <a:pt x="4278385" y="39149"/>
                  <a:pt x="4286531" y="35474"/>
                  <a:pt x="4295163" y="33556"/>
                </a:cubicBezTo>
                <a:cubicBezTo>
                  <a:pt x="4383748" y="13871"/>
                  <a:pt x="4314009" y="35663"/>
                  <a:pt x="4370664" y="16778"/>
                </a:cubicBezTo>
                <a:cubicBezTo>
                  <a:pt x="4429387" y="22371"/>
                  <a:pt x="4488233" y="26794"/>
                  <a:pt x="4546833" y="33556"/>
                </a:cubicBezTo>
                <a:cubicBezTo>
                  <a:pt x="4560998" y="35190"/>
                  <a:pt x="4574630" y="40176"/>
                  <a:pt x="4588778" y="41945"/>
                </a:cubicBezTo>
                <a:cubicBezTo>
                  <a:pt x="4619426" y="45776"/>
                  <a:pt x="4650297" y="47538"/>
                  <a:pt x="4681057" y="50334"/>
                </a:cubicBezTo>
                <a:cubicBezTo>
                  <a:pt x="4708877" y="59607"/>
                  <a:pt x="4697381" y="58723"/>
                  <a:pt x="4714613" y="58723"/>
                </a:cubicBezTo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/>
          <p:cNvSpPr txBox="1"/>
          <p:nvPr/>
        </p:nvSpPr>
        <p:spPr>
          <a:xfrm>
            <a:off x="5549909" y="4523024"/>
            <a:ext cx="1039965" cy="52322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lang="da-DK" sz="1400" dirty="0"/>
              <a:t>Tidligste liv </a:t>
            </a:r>
            <a:br>
              <a:rPr lang="da-DK" sz="1400" dirty="0"/>
            </a:br>
            <a:r>
              <a:rPr lang="da-DK" sz="1400" dirty="0"/>
              <a:t>plankton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2920750" y="1611747"/>
            <a:ext cx="13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CO2 &gt; 33 % </a:t>
            </a:r>
          </a:p>
        </p:txBody>
      </p:sp>
      <p:sp>
        <p:nvSpPr>
          <p:cNvPr id="7" name="Tekstfelt 6"/>
          <p:cNvSpPr txBox="1"/>
          <p:nvPr/>
        </p:nvSpPr>
        <p:spPr>
          <a:xfrm>
            <a:off x="3023479" y="1938018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O2 = 0 % </a:t>
            </a:r>
          </a:p>
        </p:txBody>
      </p:sp>
      <p:sp>
        <p:nvSpPr>
          <p:cNvPr id="8" name="Pil ned 7"/>
          <p:cNvSpPr/>
          <p:nvPr/>
        </p:nvSpPr>
        <p:spPr>
          <a:xfrm>
            <a:off x="5559085" y="3217355"/>
            <a:ext cx="277749" cy="1223064"/>
          </a:xfrm>
          <a:prstGeom prst="down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Pil op 8"/>
          <p:cNvSpPr/>
          <p:nvPr/>
        </p:nvSpPr>
        <p:spPr>
          <a:xfrm>
            <a:off x="6212788" y="3560269"/>
            <a:ext cx="251398" cy="805343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kstfelt 9"/>
          <p:cNvSpPr txBox="1"/>
          <p:nvPr/>
        </p:nvSpPr>
        <p:spPr>
          <a:xfrm>
            <a:off x="5547935" y="5086916"/>
            <a:ext cx="1273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fotosyntese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8429084" y="1190090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Co2 = 0,04%</a:t>
            </a:r>
          </a:p>
        </p:txBody>
      </p:sp>
      <p:sp>
        <p:nvSpPr>
          <p:cNvPr id="12" name="Tekstfelt 11"/>
          <p:cNvSpPr txBox="1"/>
          <p:nvPr/>
        </p:nvSpPr>
        <p:spPr>
          <a:xfrm>
            <a:off x="8437967" y="1607847"/>
            <a:ext cx="118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O2 = 21 % </a:t>
            </a:r>
          </a:p>
        </p:txBody>
      </p:sp>
      <p:sp>
        <p:nvSpPr>
          <p:cNvPr id="13" name="Pil op 12"/>
          <p:cNvSpPr/>
          <p:nvPr/>
        </p:nvSpPr>
        <p:spPr>
          <a:xfrm rot="9829829">
            <a:off x="5349496" y="1359314"/>
            <a:ext cx="899471" cy="1320487"/>
          </a:xfrm>
          <a:prstGeom prst="up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cxnSp>
        <p:nvCxnSpPr>
          <p:cNvPr id="15" name="Lige pilforbindelse 14"/>
          <p:cNvCxnSpPr>
            <a:cxnSpLocks/>
          </p:cNvCxnSpPr>
          <p:nvPr/>
        </p:nvCxnSpPr>
        <p:spPr>
          <a:xfrm flipV="1">
            <a:off x="6460732" y="2707540"/>
            <a:ext cx="427356" cy="24265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felt 15"/>
          <p:cNvSpPr txBox="1"/>
          <p:nvPr/>
        </p:nvSpPr>
        <p:spPr>
          <a:xfrm>
            <a:off x="6948240" y="2525732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O3</a:t>
            </a:r>
          </a:p>
        </p:txBody>
      </p:sp>
      <p:sp>
        <p:nvSpPr>
          <p:cNvPr id="17" name="Pil op 16"/>
          <p:cNvSpPr/>
          <p:nvPr/>
        </p:nvSpPr>
        <p:spPr>
          <a:xfrm rot="9829829">
            <a:off x="6761111" y="1857570"/>
            <a:ext cx="374259" cy="652239"/>
          </a:xfrm>
          <a:prstGeom prst="upArrow">
            <a:avLst/>
          </a:prstGeom>
          <a:solidFill>
            <a:srgbClr val="FF33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18" name="Pil op 17"/>
          <p:cNvSpPr/>
          <p:nvPr/>
        </p:nvSpPr>
        <p:spPr>
          <a:xfrm rot="2107150">
            <a:off x="7272025" y="1890020"/>
            <a:ext cx="374259" cy="652239"/>
          </a:xfrm>
          <a:prstGeom prst="upArrow">
            <a:avLst/>
          </a:prstGeom>
          <a:solidFill>
            <a:srgbClr val="FF33CC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23" name="Gruppe 22"/>
          <p:cNvGrpSpPr/>
          <p:nvPr/>
        </p:nvGrpSpPr>
        <p:grpSpPr>
          <a:xfrm>
            <a:off x="7775105" y="2935914"/>
            <a:ext cx="1403801" cy="994510"/>
            <a:chOff x="6400800" y="2214141"/>
            <a:chExt cx="1871734" cy="1326013"/>
          </a:xfrm>
        </p:grpSpPr>
        <p:sp>
          <p:nvSpPr>
            <p:cNvPr id="19" name="Kombinationstegning 18"/>
            <p:cNvSpPr/>
            <p:nvPr/>
          </p:nvSpPr>
          <p:spPr>
            <a:xfrm>
              <a:off x="7717847" y="2792684"/>
              <a:ext cx="19975" cy="747470"/>
            </a:xfrm>
            <a:custGeom>
              <a:avLst/>
              <a:gdLst>
                <a:gd name="connsiteX0" fmla="*/ 8414 w 19975"/>
                <a:gd name="connsiteY0" fmla="*/ 747470 h 747470"/>
                <a:gd name="connsiteX1" fmla="*/ 8414 w 19975"/>
                <a:gd name="connsiteY1" fmla="*/ 135074 h 747470"/>
                <a:gd name="connsiteX2" fmla="*/ 25 w 19975"/>
                <a:gd name="connsiteY2" fmla="*/ 34406 h 747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975" h="747470">
                  <a:moveTo>
                    <a:pt x="8414" y="747470"/>
                  </a:moveTo>
                  <a:cubicBezTo>
                    <a:pt x="25483" y="474361"/>
                    <a:pt x="22083" y="586163"/>
                    <a:pt x="8414" y="135074"/>
                  </a:cubicBezTo>
                  <a:cubicBezTo>
                    <a:pt x="-901" y="-172334"/>
                    <a:pt x="25" y="158962"/>
                    <a:pt x="25" y="34406"/>
                  </a:cubicBezTo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0" name="Kombinationstegning 19"/>
            <p:cNvSpPr/>
            <p:nvPr/>
          </p:nvSpPr>
          <p:spPr>
            <a:xfrm>
              <a:off x="6784872" y="2214141"/>
              <a:ext cx="1487662" cy="831063"/>
            </a:xfrm>
            <a:custGeom>
              <a:avLst/>
              <a:gdLst>
                <a:gd name="connsiteX0" fmla="*/ 882666 w 1487662"/>
                <a:gd name="connsiteY0" fmla="*/ 730395 h 831063"/>
                <a:gd name="connsiteX1" fmla="*/ 823943 w 1487662"/>
                <a:gd name="connsiteY1" fmla="*/ 822674 h 831063"/>
                <a:gd name="connsiteX2" fmla="*/ 798776 w 1487662"/>
                <a:gd name="connsiteY2" fmla="*/ 831063 h 831063"/>
                <a:gd name="connsiteX3" fmla="*/ 454827 w 1487662"/>
                <a:gd name="connsiteY3" fmla="*/ 822674 h 831063"/>
                <a:gd name="connsiteX4" fmla="*/ 1822 w 1487662"/>
                <a:gd name="connsiteY4" fmla="*/ 814285 h 831063"/>
                <a:gd name="connsiteX5" fmla="*/ 26989 w 1487662"/>
                <a:gd name="connsiteY5" fmla="*/ 805896 h 831063"/>
                <a:gd name="connsiteX6" fmla="*/ 119267 w 1487662"/>
                <a:gd name="connsiteY6" fmla="*/ 763951 h 831063"/>
                <a:gd name="connsiteX7" fmla="*/ 219935 w 1487662"/>
                <a:gd name="connsiteY7" fmla="*/ 730395 h 831063"/>
                <a:gd name="connsiteX8" fmla="*/ 287047 w 1487662"/>
                <a:gd name="connsiteY8" fmla="*/ 705228 h 831063"/>
                <a:gd name="connsiteX9" fmla="*/ 345770 w 1487662"/>
                <a:gd name="connsiteY9" fmla="*/ 680061 h 831063"/>
                <a:gd name="connsiteX10" fmla="*/ 404493 w 1487662"/>
                <a:gd name="connsiteY10" fmla="*/ 671672 h 831063"/>
                <a:gd name="connsiteX11" fmla="*/ 446438 w 1487662"/>
                <a:gd name="connsiteY11" fmla="*/ 646505 h 831063"/>
                <a:gd name="connsiteX12" fmla="*/ 471605 w 1487662"/>
                <a:gd name="connsiteY12" fmla="*/ 638116 h 831063"/>
                <a:gd name="connsiteX13" fmla="*/ 563884 w 1487662"/>
                <a:gd name="connsiteY13" fmla="*/ 579393 h 831063"/>
                <a:gd name="connsiteX14" fmla="*/ 530328 w 1487662"/>
                <a:gd name="connsiteY14" fmla="*/ 529059 h 831063"/>
                <a:gd name="connsiteX15" fmla="*/ 521939 w 1487662"/>
                <a:gd name="connsiteY15" fmla="*/ 503892 h 831063"/>
                <a:gd name="connsiteX16" fmla="*/ 605829 w 1487662"/>
                <a:gd name="connsiteY16" fmla="*/ 453558 h 831063"/>
                <a:gd name="connsiteX17" fmla="*/ 639385 w 1487662"/>
                <a:gd name="connsiteY17" fmla="*/ 445169 h 831063"/>
                <a:gd name="connsiteX18" fmla="*/ 664552 w 1487662"/>
                <a:gd name="connsiteY18" fmla="*/ 436780 h 831063"/>
                <a:gd name="connsiteX19" fmla="*/ 672941 w 1487662"/>
                <a:gd name="connsiteY19" fmla="*/ 386446 h 831063"/>
                <a:gd name="connsiteX20" fmla="*/ 756831 w 1487662"/>
                <a:gd name="connsiteY20" fmla="*/ 294167 h 831063"/>
                <a:gd name="connsiteX21" fmla="*/ 790387 w 1487662"/>
                <a:gd name="connsiteY21" fmla="*/ 285778 h 831063"/>
                <a:gd name="connsiteX22" fmla="*/ 773609 w 1487662"/>
                <a:gd name="connsiteY22" fmla="*/ 260611 h 831063"/>
                <a:gd name="connsiteX23" fmla="*/ 714886 w 1487662"/>
                <a:gd name="connsiteY23" fmla="*/ 235444 h 831063"/>
                <a:gd name="connsiteX24" fmla="*/ 731664 w 1487662"/>
                <a:gd name="connsiteY24" fmla="*/ 109609 h 831063"/>
                <a:gd name="connsiteX25" fmla="*/ 748442 w 1487662"/>
                <a:gd name="connsiteY25" fmla="*/ 76053 h 831063"/>
                <a:gd name="connsiteX26" fmla="*/ 823943 w 1487662"/>
                <a:gd name="connsiteY26" fmla="*/ 42498 h 831063"/>
                <a:gd name="connsiteX27" fmla="*/ 991722 w 1487662"/>
                <a:gd name="connsiteY27" fmla="*/ 17331 h 831063"/>
                <a:gd name="connsiteX28" fmla="*/ 1109168 w 1487662"/>
                <a:gd name="connsiteY28" fmla="*/ 553 h 831063"/>
                <a:gd name="connsiteX29" fmla="*/ 1218225 w 1487662"/>
                <a:gd name="connsiteY29" fmla="*/ 8942 h 831063"/>
                <a:gd name="connsiteX30" fmla="*/ 1235003 w 1487662"/>
                <a:gd name="connsiteY30" fmla="*/ 59276 h 831063"/>
                <a:gd name="connsiteX31" fmla="*/ 1243392 w 1487662"/>
                <a:gd name="connsiteY31" fmla="*/ 101220 h 831063"/>
                <a:gd name="connsiteX32" fmla="*/ 1260170 w 1487662"/>
                <a:gd name="connsiteY32" fmla="*/ 159943 h 831063"/>
                <a:gd name="connsiteX33" fmla="*/ 1268559 w 1487662"/>
                <a:gd name="connsiteY33" fmla="*/ 185110 h 831063"/>
                <a:gd name="connsiteX34" fmla="*/ 1285337 w 1487662"/>
                <a:gd name="connsiteY34" fmla="*/ 210277 h 831063"/>
                <a:gd name="connsiteX35" fmla="*/ 1268559 w 1487662"/>
                <a:gd name="connsiteY35" fmla="*/ 269000 h 831063"/>
                <a:gd name="connsiteX36" fmla="*/ 1251781 w 1487662"/>
                <a:gd name="connsiteY36" fmla="*/ 294167 h 831063"/>
                <a:gd name="connsiteX37" fmla="*/ 1226614 w 1487662"/>
                <a:gd name="connsiteY37" fmla="*/ 361279 h 831063"/>
                <a:gd name="connsiteX38" fmla="*/ 1235003 w 1487662"/>
                <a:gd name="connsiteY38" fmla="*/ 394835 h 831063"/>
                <a:gd name="connsiteX39" fmla="*/ 1260170 w 1487662"/>
                <a:gd name="connsiteY39" fmla="*/ 403224 h 831063"/>
                <a:gd name="connsiteX40" fmla="*/ 1293726 w 1487662"/>
                <a:gd name="connsiteY40" fmla="*/ 411613 h 831063"/>
                <a:gd name="connsiteX41" fmla="*/ 1310504 w 1487662"/>
                <a:gd name="connsiteY41" fmla="*/ 445169 h 831063"/>
                <a:gd name="connsiteX42" fmla="*/ 1318893 w 1487662"/>
                <a:gd name="connsiteY42" fmla="*/ 503892 h 831063"/>
                <a:gd name="connsiteX43" fmla="*/ 1360838 w 1487662"/>
                <a:gd name="connsiteY43" fmla="*/ 512281 h 831063"/>
                <a:gd name="connsiteX44" fmla="*/ 1394394 w 1487662"/>
                <a:gd name="connsiteY44" fmla="*/ 537448 h 831063"/>
                <a:gd name="connsiteX45" fmla="*/ 1419561 w 1487662"/>
                <a:gd name="connsiteY45" fmla="*/ 554226 h 831063"/>
                <a:gd name="connsiteX46" fmla="*/ 1436339 w 1487662"/>
                <a:gd name="connsiteY46" fmla="*/ 579393 h 831063"/>
                <a:gd name="connsiteX47" fmla="*/ 1419561 w 1487662"/>
                <a:gd name="connsiteY47" fmla="*/ 604560 h 831063"/>
                <a:gd name="connsiteX48" fmla="*/ 1394394 w 1487662"/>
                <a:gd name="connsiteY48" fmla="*/ 671672 h 831063"/>
                <a:gd name="connsiteX49" fmla="*/ 1427950 w 1487662"/>
                <a:gd name="connsiteY49" fmla="*/ 680061 h 831063"/>
                <a:gd name="connsiteX50" fmla="*/ 1486673 w 1487662"/>
                <a:gd name="connsiteY50" fmla="*/ 688450 h 831063"/>
                <a:gd name="connsiteX51" fmla="*/ 1444728 w 1487662"/>
                <a:gd name="connsiteY51" fmla="*/ 713617 h 831063"/>
                <a:gd name="connsiteX52" fmla="*/ 1352449 w 1487662"/>
                <a:gd name="connsiteY52" fmla="*/ 755562 h 831063"/>
                <a:gd name="connsiteX53" fmla="*/ 1327282 w 1487662"/>
                <a:gd name="connsiteY53" fmla="*/ 763951 h 831063"/>
                <a:gd name="connsiteX54" fmla="*/ 1243392 w 1487662"/>
                <a:gd name="connsiteY54" fmla="*/ 789118 h 831063"/>
                <a:gd name="connsiteX55" fmla="*/ 1117557 w 1487662"/>
                <a:gd name="connsiteY55" fmla="*/ 780729 h 831063"/>
                <a:gd name="connsiteX56" fmla="*/ 1075612 w 1487662"/>
                <a:gd name="connsiteY56" fmla="*/ 772340 h 83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487662" h="831063">
                  <a:moveTo>
                    <a:pt x="882666" y="730395"/>
                  </a:moveTo>
                  <a:cubicBezTo>
                    <a:pt x="877266" y="739396"/>
                    <a:pt x="829268" y="820899"/>
                    <a:pt x="823943" y="822674"/>
                  </a:cubicBezTo>
                  <a:lnTo>
                    <a:pt x="798776" y="831063"/>
                  </a:lnTo>
                  <a:lnTo>
                    <a:pt x="454827" y="822674"/>
                  </a:lnTo>
                  <a:cubicBezTo>
                    <a:pt x="303833" y="819495"/>
                    <a:pt x="152734" y="820203"/>
                    <a:pt x="1822" y="814285"/>
                  </a:cubicBezTo>
                  <a:cubicBezTo>
                    <a:pt x="-7014" y="813938"/>
                    <a:pt x="18709" y="809001"/>
                    <a:pt x="26989" y="805896"/>
                  </a:cubicBezTo>
                  <a:cubicBezTo>
                    <a:pt x="96965" y="779655"/>
                    <a:pt x="42243" y="798962"/>
                    <a:pt x="119267" y="763951"/>
                  </a:cubicBezTo>
                  <a:cubicBezTo>
                    <a:pt x="174003" y="739071"/>
                    <a:pt x="154993" y="752042"/>
                    <a:pt x="219935" y="730395"/>
                  </a:cubicBezTo>
                  <a:cubicBezTo>
                    <a:pt x="242601" y="722840"/>
                    <a:pt x="264864" y="714101"/>
                    <a:pt x="287047" y="705228"/>
                  </a:cubicBezTo>
                  <a:cubicBezTo>
                    <a:pt x="306820" y="697319"/>
                    <a:pt x="325293" y="685912"/>
                    <a:pt x="345770" y="680061"/>
                  </a:cubicBezTo>
                  <a:cubicBezTo>
                    <a:pt x="364782" y="674629"/>
                    <a:pt x="384919" y="674468"/>
                    <a:pt x="404493" y="671672"/>
                  </a:cubicBezTo>
                  <a:cubicBezTo>
                    <a:pt x="418475" y="663283"/>
                    <a:pt x="431854" y="653797"/>
                    <a:pt x="446438" y="646505"/>
                  </a:cubicBezTo>
                  <a:cubicBezTo>
                    <a:pt x="454347" y="642550"/>
                    <a:pt x="463842" y="642350"/>
                    <a:pt x="471605" y="638116"/>
                  </a:cubicBezTo>
                  <a:cubicBezTo>
                    <a:pt x="497614" y="623929"/>
                    <a:pt x="535744" y="598153"/>
                    <a:pt x="563884" y="579393"/>
                  </a:cubicBezTo>
                  <a:cubicBezTo>
                    <a:pt x="543937" y="519552"/>
                    <a:pt x="572221" y="591899"/>
                    <a:pt x="530328" y="529059"/>
                  </a:cubicBezTo>
                  <a:cubicBezTo>
                    <a:pt x="525423" y="521701"/>
                    <a:pt x="524735" y="512281"/>
                    <a:pt x="521939" y="503892"/>
                  </a:cubicBezTo>
                  <a:cubicBezTo>
                    <a:pt x="547026" y="487168"/>
                    <a:pt x="576348" y="464613"/>
                    <a:pt x="605829" y="453558"/>
                  </a:cubicBezTo>
                  <a:cubicBezTo>
                    <a:pt x="616624" y="449510"/>
                    <a:pt x="628299" y="448336"/>
                    <a:pt x="639385" y="445169"/>
                  </a:cubicBezTo>
                  <a:cubicBezTo>
                    <a:pt x="647888" y="442740"/>
                    <a:pt x="656163" y="439576"/>
                    <a:pt x="664552" y="436780"/>
                  </a:cubicBezTo>
                  <a:cubicBezTo>
                    <a:pt x="731836" y="335855"/>
                    <a:pt x="644524" y="481169"/>
                    <a:pt x="672941" y="386446"/>
                  </a:cubicBezTo>
                  <a:cubicBezTo>
                    <a:pt x="683694" y="350604"/>
                    <a:pt x="717083" y="304104"/>
                    <a:pt x="756831" y="294167"/>
                  </a:cubicBezTo>
                  <a:lnTo>
                    <a:pt x="790387" y="285778"/>
                  </a:lnTo>
                  <a:cubicBezTo>
                    <a:pt x="784794" y="277389"/>
                    <a:pt x="781354" y="267066"/>
                    <a:pt x="773609" y="260611"/>
                  </a:cubicBezTo>
                  <a:cubicBezTo>
                    <a:pt x="759787" y="249093"/>
                    <a:pt x="732370" y="241272"/>
                    <a:pt x="714886" y="235444"/>
                  </a:cubicBezTo>
                  <a:cubicBezTo>
                    <a:pt x="716866" y="215643"/>
                    <a:pt x="721735" y="139396"/>
                    <a:pt x="731664" y="109609"/>
                  </a:cubicBezTo>
                  <a:cubicBezTo>
                    <a:pt x="735619" y="97745"/>
                    <a:pt x="740436" y="85660"/>
                    <a:pt x="748442" y="76053"/>
                  </a:cubicBezTo>
                  <a:cubicBezTo>
                    <a:pt x="764128" y="57230"/>
                    <a:pt x="806489" y="48845"/>
                    <a:pt x="823943" y="42498"/>
                  </a:cubicBezTo>
                  <a:cubicBezTo>
                    <a:pt x="919262" y="7837"/>
                    <a:pt x="810823" y="33061"/>
                    <a:pt x="991722" y="17331"/>
                  </a:cubicBezTo>
                  <a:cubicBezTo>
                    <a:pt x="1035626" y="13513"/>
                    <a:pt x="1066840" y="7608"/>
                    <a:pt x="1109168" y="553"/>
                  </a:cubicBezTo>
                  <a:cubicBezTo>
                    <a:pt x="1145520" y="3349"/>
                    <a:pt x="1185186" y="-6476"/>
                    <a:pt x="1218225" y="8942"/>
                  </a:cubicBezTo>
                  <a:cubicBezTo>
                    <a:pt x="1234251" y="16421"/>
                    <a:pt x="1230350" y="42214"/>
                    <a:pt x="1235003" y="59276"/>
                  </a:cubicBezTo>
                  <a:cubicBezTo>
                    <a:pt x="1238755" y="73032"/>
                    <a:pt x="1239934" y="87387"/>
                    <a:pt x="1243392" y="101220"/>
                  </a:cubicBezTo>
                  <a:cubicBezTo>
                    <a:pt x="1248329" y="120970"/>
                    <a:pt x="1254320" y="140444"/>
                    <a:pt x="1260170" y="159943"/>
                  </a:cubicBezTo>
                  <a:cubicBezTo>
                    <a:pt x="1262711" y="168413"/>
                    <a:pt x="1264604" y="177201"/>
                    <a:pt x="1268559" y="185110"/>
                  </a:cubicBezTo>
                  <a:cubicBezTo>
                    <a:pt x="1273068" y="194128"/>
                    <a:pt x="1279744" y="201888"/>
                    <a:pt x="1285337" y="210277"/>
                  </a:cubicBezTo>
                  <a:cubicBezTo>
                    <a:pt x="1279744" y="229851"/>
                    <a:pt x="1276120" y="250098"/>
                    <a:pt x="1268559" y="269000"/>
                  </a:cubicBezTo>
                  <a:cubicBezTo>
                    <a:pt x="1264815" y="278361"/>
                    <a:pt x="1256783" y="285413"/>
                    <a:pt x="1251781" y="294167"/>
                  </a:cubicBezTo>
                  <a:cubicBezTo>
                    <a:pt x="1232284" y="328287"/>
                    <a:pt x="1235789" y="324578"/>
                    <a:pt x="1226614" y="361279"/>
                  </a:cubicBezTo>
                  <a:cubicBezTo>
                    <a:pt x="1229410" y="372464"/>
                    <a:pt x="1227801" y="385832"/>
                    <a:pt x="1235003" y="394835"/>
                  </a:cubicBezTo>
                  <a:cubicBezTo>
                    <a:pt x="1240527" y="401740"/>
                    <a:pt x="1251667" y="400795"/>
                    <a:pt x="1260170" y="403224"/>
                  </a:cubicBezTo>
                  <a:cubicBezTo>
                    <a:pt x="1271256" y="406391"/>
                    <a:pt x="1282541" y="408817"/>
                    <a:pt x="1293726" y="411613"/>
                  </a:cubicBezTo>
                  <a:cubicBezTo>
                    <a:pt x="1299319" y="422798"/>
                    <a:pt x="1307214" y="433104"/>
                    <a:pt x="1310504" y="445169"/>
                  </a:cubicBezTo>
                  <a:cubicBezTo>
                    <a:pt x="1315707" y="464245"/>
                    <a:pt x="1307029" y="488074"/>
                    <a:pt x="1318893" y="503892"/>
                  </a:cubicBezTo>
                  <a:cubicBezTo>
                    <a:pt x="1327448" y="515299"/>
                    <a:pt x="1346856" y="509485"/>
                    <a:pt x="1360838" y="512281"/>
                  </a:cubicBezTo>
                  <a:cubicBezTo>
                    <a:pt x="1372023" y="520670"/>
                    <a:pt x="1383017" y="529321"/>
                    <a:pt x="1394394" y="537448"/>
                  </a:cubicBezTo>
                  <a:cubicBezTo>
                    <a:pt x="1402598" y="543308"/>
                    <a:pt x="1412432" y="547097"/>
                    <a:pt x="1419561" y="554226"/>
                  </a:cubicBezTo>
                  <a:cubicBezTo>
                    <a:pt x="1426690" y="561355"/>
                    <a:pt x="1430746" y="571004"/>
                    <a:pt x="1436339" y="579393"/>
                  </a:cubicBezTo>
                  <a:cubicBezTo>
                    <a:pt x="1430746" y="587782"/>
                    <a:pt x="1424070" y="595542"/>
                    <a:pt x="1419561" y="604560"/>
                  </a:cubicBezTo>
                  <a:cubicBezTo>
                    <a:pt x="1409530" y="624622"/>
                    <a:pt x="1401655" y="649890"/>
                    <a:pt x="1394394" y="671672"/>
                  </a:cubicBezTo>
                  <a:cubicBezTo>
                    <a:pt x="1405579" y="674468"/>
                    <a:pt x="1416606" y="677999"/>
                    <a:pt x="1427950" y="680061"/>
                  </a:cubicBezTo>
                  <a:cubicBezTo>
                    <a:pt x="1447404" y="683598"/>
                    <a:pt x="1477830" y="670764"/>
                    <a:pt x="1486673" y="688450"/>
                  </a:cubicBezTo>
                  <a:cubicBezTo>
                    <a:pt x="1493965" y="703034"/>
                    <a:pt x="1459042" y="705809"/>
                    <a:pt x="1444728" y="713617"/>
                  </a:cubicBezTo>
                  <a:cubicBezTo>
                    <a:pt x="1408785" y="733223"/>
                    <a:pt x="1389446" y="741688"/>
                    <a:pt x="1352449" y="755562"/>
                  </a:cubicBezTo>
                  <a:cubicBezTo>
                    <a:pt x="1344169" y="758667"/>
                    <a:pt x="1335562" y="760846"/>
                    <a:pt x="1327282" y="763951"/>
                  </a:cubicBezTo>
                  <a:cubicBezTo>
                    <a:pt x="1264215" y="787601"/>
                    <a:pt x="1307568" y="776283"/>
                    <a:pt x="1243392" y="789118"/>
                  </a:cubicBezTo>
                  <a:cubicBezTo>
                    <a:pt x="1201447" y="786322"/>
                    <a:pt x="1159338" y="785371"/>
                    <a:pt x="1117557" y="780729"/>
                  </a:cubicBezTo>
                  <a:cubicBezTo>
                    <a:pt x="1026139" y="770571"/>
                    <a:pt x="1139778" y="772340"/>
                    <a:pt x="1075612" y="772340"/>
                  </a:cubicBezTo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1" name="Kombinationstegning 20"/>
            <p:cNvSpPr/>
            <p:nvPr/>
          </p:nvSpPr>
          <p:spPr>
            <a:xfrm>
              <a:off x="7222921" y="3322040"/>
              <a:ext cx="41945" cy="159391"/>
            </a:xfrm>
            <a:custGeom>
              <a:avLst/>
              <a:gdLst>
                <a:gd name="connsiteX0" fmla="*/ 41945 w 41945"/>
                <a:gd name="connsiteY0" fmla="*/ 159391 h 159391"/>
                <a:gd name="connsiteX1" fmla="*/ 33556 w 41945"/>
                <a:gd name="connsiteY1" fmla="*/ 92279 h 159391"/>
                <a:gd name="connsiteX2" fmla="*/ 16778 w 41945"/>
                <a:gd name="connsiteY2" fmla="*/ 8389 h 159391"/>
                <a:gd name="connsiteX3" fmla="*/ 0 w 41945"/>
                <a:gd name="connsiteY3" fmla="*/ 0 h 159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45" h="159391">
                  <a:moveTo>
                    <a:pt x="41945" y="159391"/>
                  </a:moveTo>
                  <a:cubicBezTo>
                    <a:pt x="39149" y="137020"/>
                    <a:pt x="36536" y="114626"/>
                    <a:pt x="33556" y="92279"/>
                  </a:cubicBezTo>
                  <a:cubicBezTo>
                    <a:pt x="33547" y="92209"/>
                    <a:pt x="27113" y="22169"/>
                    <a:pt x="16778" y="8389"/>
                  </a:cubicBezTo>
                  <a:cubicBezTo>
                    <a:pt x="13026" y="3387"/>
                    <a:pt x="5593" y="2796"/>
                    <a:pt x="0" y="0"/>
                  </a:cubicBezTo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2" name="Kombinationstegning 21"/>
            <p:cNvSpPr/>
            <p:nvPr/>
          </p:nvSpPr>
          <p:spPr>
            <a:xfrm>
              <a:off x="6400800" y="2432807"/>
              <a:ext cx="1241571" cy="922789"/>
            </a:xfrm>
            <a:custGeom>
              <a:avLst/>
              <a:gdLst>
                <a:gd name="connsiteX0" fmla="*/ 796954 w 1241571"/>
                <a:gd name="connsiteY0" fmla="*/ 922789 h 922789"/>
                <a:gd name="connsiteX1" fmla="*/ 486561 w 1241571"/>
                <a:gd name="connsiteY1" fmla="*/ 914400 h 922789"/>
                <a:gd name="connsiteX2" fmla="*/ 427839 w 1241571"/>
                <a:gd name="connsiteY2" fmla="*/ 897622 h 922789"/>
                <a:gd name="connsiteX3" fmla="*/ 310393 w 1241571"/>
                <a:gd name="connsiteY3" fmla="*/ 889233 h 922789"/>
                <a:gd name="connsiteX4" fmla="*/ 125835 w 1241571"/>
                <a:gd name="connsiteY4" fmla="*/ 864066 h 922789"/>
                <a:gd name="connsiteX5" fmla="*/ 25167 w 1241571"/>
                <a:gd name="connsiteY5" fmla="*/ 847288 h 922789"/>
                <a:gd name="connsiteX6" fmla="*/ 0 w 1241571"/>
                <a:gd name="connsiteY6" fmla="*/ 838899 h 922789"/>
                <a:gd name="connsiteX7" fmla="*/ 41945 w 1241571"/>
                <a:gd name="connsiteY7" fmla="*/ 813732 h 922789"/>
                <a:gd name="connsiteX8" fmla="*/ 167780 w 1241571"/>
                <a:gd name="connsiteY8" fmla="*/ 796954 h 922789"/>
                <a:gd name="connsiteX9" fmla="*/ 192947 w 1241571"/>
                <a:gd name="connsiteY9" fmla="*/ 788565 h 922789"/>
                <a:gd name="connsiteX10" fmla="*/ 234892 w 1241571"/>
                <a:gd name="connsiteY10" fmla="*/ 780176 h 922789"/>
                <a:gd name="connsiteX11" fmla="*/ 243281 w 1241571"/>
                <a:gd name="connsiteY11" fmla="*/ 755010 h 922789"/>
                <a:gd name="connsiteX12" fmla="*/ 260059 w 1241571"/>
                <a:gd name="connsiteY12" fmla="*/ 687898 h 922789"/>
                <a:gd name="connsiteX13" fmla="*/ 268448 w 1241571"/>
                <a:gd name="connsiteY13" fmla="*/ 662731 h 922789"/>
                <a:gd name="connsiteX14" fmla="*/ 360727 w 1241571"/>
                <a:gd name="connsiteY14" fmla="*/ 637564 h 922789"/>
                <a:gd name="connsiteX15" fmla="*/ 780176 w 1241571"/>
                <a:gd name="connsiteY15" fmla="*/ 645953 h 922789"/>
                <a:gd name="connsiteX16" fmla="*/ 805343 w 1241571"/>
                <a:gd name="connsiteY16" fmla="*/ 662731 h 922789"/>
                <a:gd name="connsiteX17" fmla="*/ 830510 w 1241571"/>
                <a:gd name="connsiteY17" fmla="*/ 671120 h 922789"/>
                <a:gd name="connsiteX18" fmla="*/ 838899 w 1241571"/>
                <a:gd name="connsiteY18" fmla="*/ 645953 h 922789"/>
                <a:gd name="connsiteX19" fmla="*/ 805343 w 1241571"/>
                <a:gd name="connsiteY19" fmla="*/ 562063 h 922789"/>
                <a:gd name="connsiteX20" fmla="*/ 780176 w 1241571"/>
                <a:gd name="connsiteY20" fmla="*/ 503340 h 922789"/>
                <a:gd name="connsiteX21" fmla="*/ 729842 w 1241571"/>
                <a:gd name="connsiteY21" fmla="*/ 411061 h 922789"/>
                <a:gd name="connsiteX22" fmla="*/ 721453 w 1241571"/>
                <a:gd name="connsiteY22" fmla="*/ 377505 h 922789"/>
                <a:gd name="connsiteX23" fmla="*/ 679508 w 1241571"/>
                <a:gd name="connsiteY23" fmla="*/ 310393 h 922789"/>
                <a:gd name="connsiteX24" fmla="*/ 654341 w 1241571"/>
                <a:gd name="connsiteY24" fmla="*/ 260059 h 922789"/>
                <a:gd name="connsiteX25" fmla="*/ 604007 w 1241571"/>
                <a:gd name="connsiteY25" fmla="*/ 192947 h 922789"/>
                <a:gd name="connsiteX26" fmla="*/ 620785 w 1241571"/>
                <a:gd name="connsiteY26" fmla="*/ 100668 h 922789"/>
                <a:gd name="connsiteX27" fmla="*/ 654341 w 1241571"/>
                <a:gd name="connsiteY27" fmla="*/ 25167 h 922789"/>
                <a:gd name="connsiteX28" fmla="*/ 704675 w 1241571"/>
                <a:gd name="connsiteY28" fmla="*/ 0 h 922789"/>
                <a:gd name="connsiteX29" fmla="*/ 729842 w 1241571"/>
                <a:gd name="connsiteY29" fmla="*/ 8389 h 922789"/>
                <a:gd name="connsiteX30" fmla="*/ 771787 w 1241571"/>
                <a:gd name="connsiteY30" fmla="*/ 75501 h 922789"/>
                <a:gd name="connsiteX31" fmla="*/ 788565 w 1241571"/>
                <a:gd name="connsiteY31" fmla="*/ 100668 h 922789"/>
                <a:gd name="connsiteX32" fmla="*/ 796954 w 1241571"/>
                <a:gd name="connsiteY32" fmla="*/ 134224 h 922789"/>
                <a:gd name="connsiteX33" fmla="*/ 813732 w 1241571"/>
                <a:gd name="connsiteY33" fmla="*/ 159391 h 922789"/>
                <a:gd name="connsiteX34" fmla="*/ 914400 w 1241571"/>
                <a:gd name="connsiteY34" fmla="*/ 184558 h 922789"/>
                <a:gd name="connsiteX35" fmla="*/ 964734 w 1241571"/>
                <a:gd name="connsiteY35" fmla="*/ 226503 h 922789"/>
                <a:gd name="connsiteX36" fmla="*/ 998290 w 1241571"/>
                <a:gd name="connsiteY36" fmla="*/ 276837 h 922789"/>
                <a:gd name="connsiteX37" fmla="*/ 1023457 w 1241571"/>
                <a:gd name="connsiteY37" fmla="*/ 285226 h 922789"/>
                <a:gd name="connsiteX38" fmla="*/ 1124125 w 1241571"/>
                <a:gd name="connsiteY38" fmla="*/ 335560 h 922789"/>
                <a:gd name="connsiteX39" fmla="*/ 1174459 w 1241571"/>
                <a:gd name="connsiteY39" fmla="*/ 352338 h 922789"/>
                <a:gd name="connsiteX40" fmla="*/ 1233182 w 1241571"/>
                <a:gd name="connsiteY40" fmla="*/ 411061 h 922789"/>
                <a:gd name="connsiteX41" fmla="*/ 1241571 w 1241571"/>
                <a:gd name="connsiteY41" fmla="*/ 436228 h 922789"/>
                <a:gd name="connsiteX42" fmla="*/ 1233182 w 1241571"/>
                <a:gd name="connsiteY42" fmla="*/ 528507 h 922789"/>
                <a:gd name="connsiteX43" fmla="*/ 1216404 w 1241571"/>
                <a:gd name="connsiteY43" fmla="*/ 553674 h 922789"/>
                <a:gd name="connsiteX44" fmla="*/ 1199626 w 1241571"/>
                <a:gd name="connsiteY44" fmla="*/ 612397 h 922789"/>
                <a:gd name="connsiteX45" fmla="*/ 1191237 w 1241571"/>
                <a:gd name="connsiteY45" fmla="*/ 687898 h 922789"/>
                <a:gd name="connsiteX46" fmla="*/ 1157681 w 1241571"/>
                <a:gd name="connsiteY46" fmla="*/ 721454 h 922789"/>
                <a:gd name="connsiteX47" fmla="*/ 1098958 w 1241571"/>
                <a:gd name="connsiteY47" fmla="*/ 755010 h 922789"/>
                <a:gd name="connsiteX48" fmla="*/ 1073791 w 1241571"/>
                <a:gd name="connsiteY48" fmla="*/ 788565 h 922789"/>
                <a:gd name="connsiteX49" fmla="*/ 1065402 w 1241571"/>
                <a:gd name="connsiteY49" fmla="*/ 830510 h 922789"/>
                <a:gd name="connsiteX50" fmla="*/ 1040235 w 1241571"/>
                <a:gd name="connsiteY50" fmla="*/ 838899 h 922789"/>
                <a:gd name="connsiteX51" fmla="*/ 1006679 w 1241571"/>
                <a:gd name="connsiteY51" fmla="*/ 847288 h 922789"/>
                <a:gd name="connsiteX52" fmla="*/ 981512 w 1241571"/>
                <a:gd name="connsiteY52" fmla="*/ 855677 h 922789"/>
                <a:gd name="connsiteX53" fmla="*/ 947956 w 1241571"/>
                <a:gd name="connsiteY53" fmla="*/ 864066 h 922789"/>
                <a:gd name="connsiteX54" fmla="*/ 897622 w 1241571"/>
                <a:gd name="connsiteY54" fmla="*/ 880844 h 922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241571" h="922789">
                  <a:moveTo>
                    <a:pt x="796954" y="922789"/>
                  </a:moveTo>
                  <a:cubicBezTo>
                    <a:pt x="693490" y="919993"/>
                    <a:pt x="589823" y="921441"/>
                    <a:pt x="486561" y="914400"/>
                  </a:cubicBezTo>
                  <a:cubicBezTo>
                    <a:pt x="466251" y="913015"/>
                    <a:pt x="447992" y="900501"/>
                    <a:pt x="427839" y="897622"/>
                  </a:cubicBezTo>
                  <a:cubicBezTo>
                    <a:pt x="388985" y="892071"/>
                    <a:pt x="349480" y="892786"/>
                    <a:pt x="310393" y="889233"/>
                  </a:cubicBezTo>
                  <a:cubicBezTo>
                    <a:pt x="273834" y="885909"/>
                    <a:pt x="143172" y="866543"/>
                    <a:pt x="125835" y="864066"/>
                  </a:cubicBezTo>
                  <a:cubicBezTo>
                    <a:pt x="92689" y="859331"/>
                    <a:pt x="57879" y="855466"/>
                    <a:pt x="25167" y="847288"/>
                  </a:cubicBezTo>
                  <a:cubicBezTo>
                    <a:pt x="16588" y="845143"/>
                    <a:pt x="8389" y="841695"/>
                    <a:pt x="0" y="838899"/>
                  </a:cubicBezTo>
                  <a:cubicBezTo>
                    <a:pt x="13982" y="830510"/>
                    <a:pt x="26621" y="819304"/>
                    <a:pt x="41945" y="813732"/>
                  </a:cubicBezTo>
                  <a:cubicBezTo>
                    <a:pt x="58513" y="807707"/>
                    <a:pt x="162824" y="797505"/>
                    <a:pt x="167780" y="796954"/>
                  </a:cubicBezTo>
                  <a:cubicBezTo>
                    <a:pt x="176169" y="794158"/>
                    <a:pt x="184368" y="790710"/>
                    <a:pt x="192947" y="788565"/>
                  </a:cubicBezTo>
                  <a:cubicBezTo>
                    <a:pt x="206780" y="785107"/>
                    <a:pt x="223028" y="788085"/>
                    <a:pt x="234892" y="780176"/>
                  </a:cubicBezTo>
                  <a:cubicBezTo>
                    <a:pt x="242249" y="775271"/>
                    <a:pt x="240954" y="763541"/>
                    <a:pt x="243281" y="755010"/>
                  </a:cubicBezTo>
                  <a:cubicBezTo>
                    <a:pt x="249348" y="732763"/>
                    <a:pt x="252767" y="709774"/>
                    <a:pt x="260059" y="687898"/>
                  </a:cubicBezTo>
                  <a:cubicBezTo>
                    <a:pt x="262855" y="679509"/>
                    <a:pt x="261655" y="668392"/>
                    <a:pt x="268448" y="662731"/>
                  </a:cubicBezTo>
                  <a:cubicBezTo>
                    <a:pt x="288656" y="645891"/>
                    <a:pt x="337930" y="641363"/>
                    <a:pt x="360727" y="637564"/>
                  </a:cubicBezTo>
                  <a:cubicBezTo>
                    <a:pt x="500543" y="640360"/>
                    <a:pt x="640555" y="638050"/>
                    <a:pt x="780176" y="645953"/>
                  </a:cubicBezTo>
                  <a:cubicBezTo>
                    <a:pt x="790242" y="646523"/>
                    <a:pt x="796325" y="658222"/>
                    <a:pt x="805343" y="662731"/>
                  </a:cubicBezTo>
                  <a:cubicBezTo>
                    <a:pt x="813252" y="666686"/>
                    <a:pt x="822121" y="668324"/>
                    <a:pt x="830510" y="671120"/>
                  </a:cubicBezTo>
                  <a:cubicBezTo>
                    <a:pt x="833306" y="662731"/>
                    <a:pt x="839779" y="654752"/>
                    <a:pt x="838899" y="645953"/>
                  </a:cubicBezTo>
                  <a:cubicBezTo>
                    <a:pt x="834300" y="599958"/>
                    <a:pt x="826010" y="593064"/>
                    <a:pt x="805343" y="562063"/>
                  </a:cubicBezTo>
                  <a:cubicBezTo>
                    <a:pt x="781259" y="465726"/>
                    <a:pt x="814936" y="584447"/>
                    <a:pt x="780176" y="503340"/>
                  </a:cubicBezTo>
                  <a:cubicBezTo>
                    <a:pt x="740554" y="410889"/>
                    <a:pt x="831479" y="553353"/>
                    <a:pt x="729842" y="411061"/>
                  </a:cubicBezTo>
                  <a:cubicBezTo>
                    <a:pt x="727046" y="399876"/>
                    <a:pt x="725501" y="388300"/>
                    <a:pt x="721453" y="377505"/>
                  </a:cubicBezTo>
                  <a:cubicBezTo>
                    <a:pt x="709938" y="346797"/>
                    <a:pt x="699304" y="336787"/>
                    <a:pt x="679508" y="310393"/>
                  </a:cubicBezTo>
                  <a:cubicBezTo>
                    <a:pt x="669394" y="280050"/>
                    <a:pt x="674356" y="287580"/>
                    <a:pt x="654341" y="260059"/>
                  </a:cubicBezTo>
                  <a:cubicBezTo>
                    <a:pt x="637894" y="237444"/>
                    <a:pt x="604007" y="192947"/>
                    <a:pt x="604007" y="192947"/>
                  </a:cubicBezTo>
                  <a:cubicBezTo>
                    <a:pt x="609915" y="151589"/>
                    <a:pt x="609998" y="136626"/>
                    <a:pt x="620785" y="100668"/>
                  </a:cubicBezTo>
                  <a:cubicBezTo>
                    <a:pt x="627905" y="76935"/>
                    <a:pt x="635076" y="44432"/>
                    <a:pt x="654341" y="25167"/>
                  </a:cubicBezTo>
                  <a:cubicBezTo>
                    <a:pt x="670603" y="8905"/>
                    <a:pt x="684206" y="6823"/>
                    <a:pt x="704675" y="0"/>
                  </a:cubicBezTo>
                  <a:cubicBezTo>
                    <a:pt x="713064" y="2796"/>
                    <a:pt x="723049" y="2728"/>
                    <a:pt x="729842" y="8389"/>
                  </a:cubicBezTo>
                  <a:cubicBezTo>
                    <a:pt x="751715" y="26616"/>
                    <a:pt x="758414" y="52098"/>
                    <a:pt x="771787" y="75501"/>
                  </a:cubicBezTo>
                  <a:cubicBezTo>
                    <a:pt x="776789" y="84255"/>
                    <a:pt x="782972" y="92279"/>
                    <a:pt x="788565" y="100668"/>
                  </a:cubicBezTo>
                  <a:cubicBezTo>
                    <a:pt x="791361" y="111853"/>
                    <a:pt x="792412" y="123627"/>
                    <a:pt x="796954" y="134224"/>
                  </a:cubicBezTo>
                  <a:cubicBezTo>
                    <a:pt x="800926" y="143491"/>
                    <a:pt x="806603" y="152262"/>
                    <a:pt x="813732" y="159391"/>
                  </a:cubicBezTo>
                  <a:cubicBezTo>
                    <a:pt x="842630" y="188289"/>
                    <a:pt x="872424" y="179894"/>
                    <a:pt x="914400" y="184558"/>
                  </a:cubicBezTo>
                  <a:cubicBezTo>
                    <a:pt x="936771" y="199472"/>
                    <a:pt x="947344" y="204144"/>
                    <a:pt x="964734" y="226503"/>
                  </a:cubicBezTo>
                  <a:cubicBezTo>
                    <a:pt x="977114" y="242420"/>
                    <a:pt x="979160" y="270460"/>
                    <a:pt x="998290" y="276837"/>
                  </a:cubicBezTo>
                  <a:cubicBezTo>
                    <a:pt x="1006679" y="279633"/>
                    <a:pt x="1015444" y="281487"/>
                    <a:pt x="1023457" y="285226"/>
                  </a:cubicBezTo>
                  <a:cubicBezTo>
                    <a:pt x="1057454" y="301091"/>
                    <a:pt x="1088533" y="323696"/>
                    <a:pt x="1124125" y="335560"/>
                  </a:cubicBezTo>
                  <a:lnTo>
                    <a:pt x="1174459" y="352338"/>
                  </a:lnTo>
                  <a:cubicBezTo>
                    <a:pt x="1204513" y="376381"/>
                    <a:pt x="1217601" y="379899"/>
                    <a:pt x="1233182" y="411061"/>
                  </a:cubicBezTo>
                  <a:cubicBezTo>
                    <a:pt x="1237137" y="418970"/>
                    <a:pt x="1238775" y="427839"/>
                    <a:pt x="1241571" y="436228"/>
                  </a:cubicBezTo>
                  <a:cubicBezTo>
                    <a:pt x="1238775" y="466988"/>
                    <a:pt x="1239654" y="498306"/>
                    <a:pt x="1233182" y="528507"/>
                  </a:cubicBezTo>
                  <a:cubicBezTo>
                    <a:pt x="1231069" y="538366"/>
                    <a:pt x="1220913" y="544656"/>
                    <a:pt x="1216404" y="553674"/>
                  </a:cubicBezTo>
                  <a:cubicBezTo>
                    <a:pt x="1210387" y="565709"/>
                    <a:pt x="1202314" y="601646"/>
                    <a:pt x="1199626" y="612397"/>
                  </a:cubicBezTo>
                  <a:cubicBezTo>
                    <a:pt x="1196830" y="637564"/>
                    <a:pt x="1200327" y="664264"/>
                    <a:pt x="1191237" y="687898"/>
                  </a:cubicBezTo>
                  <a:cubicBezTo>
                    <a:pt x="1185559" y="702662"/>
                    <a:pt x="1169691" y="711159"/>
                    <a:pt x="1157681" y="721454"/>
                  </a:cubicBezTo>
                  <a:cubicBezTo>
                    <a:pt x="1141081" y="735683"/>
                    <a:pt x="1118000" y="745489"/>
                    <a:pt x="1098958" y="755010"/>
                  </a:cubicBezTo>
                  <a:cubicBezTo>
                    <a:pt x="1090569" y="766195"/>
                    <a:pt x="1079469" y="775789"/>
                    <a:pt x="1073791" y="788565"/>
                  </a:cubicBezTo>
                  <a:cubicBezTo>
                    <a:pt x="1068000" y="801595"/>
                    <a:pt x="1073311" y="818646"/>
                    <a:pt x="1065402" y="830510"/>
                  </a:cubicBezTo>
                  <a:cubicBezTo>
                    <a:pt x="1060497" y="837868"/>
                    <a:pt x="1048738" y="836470"/>
                    <a:pt x="1040235" y="838899"/>
                  </a:cubicBezTo>
                  <a:cubicBezTo>
                    <a:pt x="1029149" y="842066"/>
                    <a:pt x="1017765" y="844121"/>
                    <a:pt x="1006679" y="847288"/>
                  </a:cubicBezTo>
                  <a:cubicBezTo>
                    <a:pt x="998176" y="849717"/>
                    <a:pt x="990015" y="853248"/>
                    <a:pt x="981512" y="855677"/>
                  </a:cubicBezTo>
                  <a:cubicBezTo>
                    <a:pt x="970426" y="858844"/>
                    <a:pt x="958751" y="860018"/>
                    <a:pt x="947956" y="864066"/>
                  </a:cubicBezTo>
                  <a:cubicBezTo>
                    <a:pt x="896545" y="883345"/>
                    <a:pt x="932654" y="880844"/>
                    <a:pt x="897622" y="880844"/>
                  </a:cubicBezTo>
                </a:path>
              </a:pathLst>
            </a:cu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pic>
        <p:nvPicPr>
          <p:cNvPr id="3076" name="Picture 4" descr="Billedresultat for dinosa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598" y="2568529"/>
            <a:ext cx="1075028" cy="107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felt 13">
            <a:extLst>
              <a:ext uri="{FF2B5EF4-FFF2-40B4-BE49-F238E27FC236}">
                <a16:creationId xmlns:a16="http://schemas.microsoft.com/office/drawing/2014/main" id="{6075996B-B368-40F9-861B-A3E31CF9DA07}"/>
              </a:ext>
            </a:extLst>
          </p:cNvPr>
          <p:cNvSpPr txBox="1"/>
          <p:nvPr/>
        </p:nvSpPr>
        <p:spPr>
          <a:xfrm>
            <a:off x="6296604" y="1556617"/>
            <a:ext cx="1220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 err="1"/>
              <a:t>UV-stråling</a:t>
            </a:r>
            <a:endParaRPr lang="da-DK" dirty="0"/>
          </a:p>
        </p:txBody>
      </p:sp>
      <p:sp>
        <p:nvSpPr>
          <p:cNvPr id="24" name="Kombinationstegning: figur 23">
            <a:extLst>
              <a:ext uri="{FF2B5EF4-FFF2-40B4-BE49-F238E27FC236}">
                <a16:creationId xmlns:a16="http://schemas.microsoft.com/office/drawing/2014/main" id="{62EAE5BB-F9E6-4FA3-91FF-E56DC1962FCB}"/>
              </a:ext>
            </a:extLst>
          </p:cNvPr>
          <p:cNvSpPr/>
          <p:nvPr/>
        </p:nvSpPr>
        <p:spPr>
          <a:xfrm>
            <a:off x="1843597" y="4154751"/>
            <a:ext cx="1109709" cy="117177"/>
          </a:xfrm>
          <a:custGeom>
            <a:avLst/>
            <a:gdLst>
              <a:gd name="connsiteX0" fmla="*/ 0 w 1109709"/>
              <a:gd name="connsiteY0" fmla="*/ 44388 h 117177"/>
              <a:gd name="connsiteX1" fmla="*/ 44388 w 1109709"/>
              <a:gd name="connsiteY1" fmla="*/ 115409 h 117177"/>
              <a:gd name="connsiteX2" fmla="*/ 79899 w 1109709"/>
              <a:gd name="connsiteY2" fmla="*/ 97654 h 117177"/>
              <a:gd name="connsiteX3" fmla="*/ 106532 w 1109709"/>
              <a:gd name="connsiteY3" fmla="*/ 71021 h 117177"/>
              <a:gd name="connsiteX4" fmla="*/ 142043 w 1109709"/>
              <a:gd name="connsiteY4" fmla="*/ 44388 h 117177"/>
              <a:gd name="connsiteX5" fmla="*/ 195309 w 1109709"/>
              <a:gd name="connsiteY5" fmla="*/ 17755 h 117177"/>
              <a:gd name="connsiteX6" fmla="*/ 221942 w 1109709"/>
              <a:gd name="connsiteY6" fmla="*/ 0 h 117177"/>
              <a:gd name="connsiteX7" fmla="*/ 266330 w 1109709"/>
              <a:gd name="connsiteY7" fmla="*/ 8877 h 117177"/>
              <a:gd name="connsiteX8" fmla="*/ 310719 w 1109709"/>
              <a:gd name="connsiteY8" fmla="*/ 53266 h 117177"/>
              <a:gd name="connsiteX9" fmla="*/ 337352 w 1109709"/>
              <a:gd name="connsiteY9" fmla="*/ 88776 h 117177"/>
              <a:gd name="connsiteX10" fmla="*/ 372862 w 1109709"/>
              <a:gd name="connsiteY10" fmla="*/ 115409 h 117177"/>
              <a:gd name="connsiteX11" fmla="*/ 399495 w 1109709"/>
              <a:gd name="connsiteY11" fmla="*/ 106532 h 117177"/>
              <a:gd name="connsiteX12" fmla="*/ 408373 w 1109709"/>
              <a:gd name="connsiteY12" fmla="*/ 79899 h 117177"/>
              <a:gd name="connsiteX13" fmla="*/ 461639 w 1109709"/>
              <a:gd name="connsiteY13" fmla="*/ 8877 h 117177"/>
              <a:gd name="connsiteX14" fmla="*/ 488272 w 1109709"/>
              <a:gd name="connsiteY14" fmla="*/ 0 h 117177"/>
              <a:gd name="connsiteX15" fmla="*/ 550416 w 1109709"/>
              <a:gd name="connsiteY15" fmla="*/ 44388 h 117177"/>
              <a:gd name="connsiteX16" fmla="*/ 577049 w 1109709"/>
              <a:gd name="connsiteY16" fmla="*/ 71021 h 117177"/>
              <a:gd name="connsiteX17" fmla="*/ 630315 w 1109709"/>
              <a:gd name="connsiteY17" fmla="*/ 88776 h 117177"/>
              <a:gd name="connsiteX18" fmla="*/ 834501 w 1109709"/>
              <a:gd name="connsiteY18" fmla="*/ 79899 h 117177"/>
              <a:gd name="connsiteX19" fmla="*/ 1020932 w 1109709"/>
              <a:gd name="connsiteY19" fmla="*/ 62143 h 117177"/>
              <a:gd name="connsiteX20" fmla="*/ 1056443 w 1109709"/>
              <a:gd name="connsiteY20" fmla="*/ 71021 h 117177"/>
              <a:gd name="connsiteX21" fmla="*/ 1109709 w 1109709"/>
              <a:gd name="connsiteY21" fmla="*/ 79899 h 117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109709" h="117177">
                <a:moveTo>
                  <a:pt x="0" y="44388"/>
                </a:moveTo>
                <a:cubicBezTo>
                  <a:pt x="14796" y="68062"/>
                  <a:pt x="21160" y="99923"/>
                  <a:pt x="44388" y="115409"/>
                </a:cubicBezTo>
                <a:cubicBezTo>
                  <a:pt x="55399" y="122750"/>
                  <a:pt x="69130" y="105346"/>
                  <a:pt x="79899" y="97654"/>
                </a:cubicBezTo>
                <a:cubicBezTo>
                  <a:pt x="90115" y="90357"/>
                  <a:pt x="97000" y="79192"/>
                  <a:pt x="106532" y="71021"/>
                </a:cubicBezTo>
                <a:cubicBezTo>
                  <a:pt x="117766" y="61392"/>
                  <a:pt x="130003" y="52988"/>
                  <a:pt x="142043" y="44388"/>
                </a:cubicBezTo>
                <a:cubicBezTo>
                  <a:pt x="201406" y="1987"/>
                  <a:pt x="136677" y="47071"/>
                  <a:pt x="195309" y="17755"/>
                </a:cubicBezTo>
                <a:cubicBezTo>
                  <a:pt x="204852" y="12983"/>
                  <a:pt x="213064" y="5918"/>
                  <a:pt x="221942" y="0"/>
                </a:cubicBezTo>
                <a:cubicBezTo>
                  <a:pt x="236738" y="2959"/>
                  <a:pt x="252202" y="3579"/>
                  <a:pt x="266330" y="8877"/>
                </a:cubicBezTo>
                <a:cubicBezTo>
                  <a:pt x="294044" y="19270"/>
                  <a:pt x="294841" y="31037"/>
                  <a:pt x="310719" y="53266"/>
                </a:cubicBezTo>
                <a:cubicBezTo>
                  <a:pt x="319319" y="65306"/>
                  <a:pt x="326890" y="78314"/>
                  <a:pt x="337352" y="88776"/>
                </a:cubicBezTo>
                <a:cubicBezTo>
                  <a:pt x="347814" y="99238"/>
                  <a:pt x="361025" y="106531"/>
                  <a:pt x="372862" y="115409"/>
                </a:cubicBezTo>
                <a:cubicBezTo>
                  <a:pt x="381740" y="112450"/>
                  <a:pt x="392878" y="113149"/>
                  <a:pt x="399495" y="106532"/>
                </a:cubicBezTo>
                <a:cubicBezTo>
                  <a:pt x="406112" y="99915"/>
                  <a:pt x="403828" y="88079"/>
                  <a:pt x="408373" y="79899"/>
                </a:cubicBezTo>
                <a:cubicBezTo>
                  <a:pt x="410573" y="75940"/>
                  <a:pt x="443682" y="19651"/>
                  <a:pt x="461639" y="8877"/>
                </a:cubicBezTo>
                <a:cubicBezTo>
                  <a:pt x="469663" y="4062"/>
                  <a:pt x="479394" y="2959"/>
                  <a:pt x="488272" y="0"/>
                </a:cubicBezTo>
                <a:cubicBezTo>
                  <a:pt x="530786" y="14170"/>
                  <a:pt x="508288" y="2260"/>
                  <a:pt x="550416" y="44388"/>
                </a:cubicBezTo>
                <a:cubicBezTo>
                  <a:pt x="559294" y="53266"/>
                  <a:pt x="565138" y="67051"/>
                  <a:pt x="577049" y="71021"/>
                </a:cubicBezTo>
                <a:lnTo>
                  <a:pt x="630315" y="88776"/>
                </a:lnTo>
                <a:lnTo>
                  <a:pt x="834501" y="79899"/>
                </a:lnTo>
                <a:cubicBezTo>
                  <a:pt x="999614" y="71845"/>
                  <a:pt x="944395" y="87656"/>
                  <a:pt x="1020932" y="62143"/>
                </a:cubicBezTo>
                <a:cubicBezTo>
                  <a:pt x="1032769" y="65102"/>
                  <a:pt x="1044532" y="68374"/>
                  <a:pt x="1056443" y="71021"/>
                </a:cubicBezTo>
                <a:cubicBezTo>
                  <a:pt x="1099004" y="80479"/>
                  <a:pt x="1086669" y="79899"/>
                  <a:pt x="1109709" y="7989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B3456CF4-4ED2-42C7-80C6-7C7792ED6903}"/>
              </a:ext>
            </a:extLst>
          </p:cNvPr>
          <p:cNvSpPr txBox="1"/>
          <p:nvPr/>
        </p:nvSpPr>
        <p:spPr>
          <a:xfrm>
            <a:off x="1635976" y="4446347"/>
            <a:ext cx="141551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400" dirty="0"/>
              <a:t>Jord skorpen</a:t>
            </a:r>
            <a:br>
              <a:rPr lang="da-DK" sz="1400" dirty="0"/>
            </a:br>
            <a:r>
              <a:rPr lang="da-DK" sz="1400" dirty="0"/>
              <a:t>glødende</a:t>
            </a:r>
          </a:p>
          <a:p>
            <a:pPr algn="ctr"/>
            <a:r>
              <a:rPr lang="da-DK" sz="1400" dirty="0"/>
              <a:t>-&gt;</a:t>
            </a:r>
          </a:p>
          <a:p>
            <a:pPr algn="ctr"/>
            <a:r>
              <a:rPr lang="da-DK" sz="1400" dirty="0"/>
              <a:t>Frigiver gasser til</a:t>
            </a:r>
            <a:br>
              <a:rPr lang="da-DK" sz="1400" dirty="0"/>
            </a:br>
            <a:r>
              <a:rPr lang="da-DK" sz="1400" dirty="0"/>
              <a:t>atmosfæren</a:t>
            </a:r>
          </a:p>
        </p:txBody>
      </p:sp>
      <p:sp>
        <p:nvSpPr>
          <p:cNvPr id="26" name="Pil: opadgående 25">
            <a:extLst>
              <a:ext uri="{FF2B5EF4-FFF2-40B4-BE49-F238E27FC236}">
                <a16:creationId xmlns:a16="http://schemas.microsoft.com/office/drawing/2014/main" id="{866AD58D-BCE6-4F35-A43C-2892BF60E2F1}"/>
              </a:ext>
            </a:extLst>
          </p:cNvPr>
          <p:cNvSpPr/>
          <p:nvPr/>
        </p:nvSpPr>
        <p:spPr>
          <a:xfrm>
            <a:off x="2207568" y="3175415"/>
            <a:ext cx="432048" cy="805343"/>
          </a:xfrm>
          <a:prstGeom prst="up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D27DA6A7-CF8C-45DF-B138-4312A78C54DA}"/>
              </a:ext>
            </a:extLst>
          </p:cNvPr>
          <p:cNvSpPr txBox="1"/>
          <p:nvPr/>
        </p:nvSpPr>
        <p:spPr>
          <a:xfrm>
            <a:off x="1660172" y="2522873"/>
            <a:ext cx="1689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N, M, CO2, H20</a:t>
            </a:r>
          </a:p>
        </p:txBody>
      </p:sp>
      <p:sp>
        <p:nvSpPr>
          <p:cNvPr id="28" name="Kombinationstegning: figur 27">
            <a:extLst>
              <a:ext uri="{FF2B5EF4-FFF2-40B4-BE49-F238E27FC236}">
                <a16:creationId xmlns:a16="http://schemas.microsoft.com/office/drawing/2014/main" id="{C3B43E90-2D4B-44D2-A1A7-E8DC76C5E194}"/>
              </a:ext>
            </a:extLst>
          </p:cNvPr>
          <p:cNvSpPr/>
          <p:nvPr/>
        </p:nvSpPr>
        <p:spPr>
          <a:xfrm>
            <a:off x="3352800" y="4197497"/>
            <a:ext cx="1349406" cy="37152"/>
          </a:xfrm>
          <a:custGeom>
            <a:avLst/>
            <a:gdLst>
              <a:gd name="connsiteX0" fmla="*/ 0 w 1349406"/>
              <a:gd name="connsiteY0" fmla="*/ 37152 h 37152"/>
              <a:gd name="connsiteX1" fmla="*/ 159798 w 1349406"/>
              <a:gd name="connsiteY1" fmla="*/ 28274 h 37152"/>
              <a:gd name="connsiteX2" fmla="*/ 248575 w 1349406"/>
              <a:gd name="connsiteY2" fmla="*/ 19396 h 37152"/>
              <a:gd name="connsiteX3" fmla="*/ 1162975 w 1349406"/>
              <a:gd name="connsiteY3" fmla="*/ 10519 h 37152"/>
              <a:gd name="connsiteX4" fmla="*/ 1349406 w 1349406"/>
              <a:gd name="connsiteY4" fmla="*/ 1641 h 3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9406" h="37152">
                <a:moveTo>
                  <a:pt x="0" y="37152"/>
                </a:moveTo>
                <a:lnTo>
                  <a:pt x="159798" y="28274"/>
                </a:lnTo>
                <a:cubicBezTo>
                  <a:pt x="189462" y="26155"/>
                  <a:pt x="218840" y="19922"/>
                  <a:pt x="248575" y="19396"/>
                </a:cubicBezTo>
                <a:lnTo>
                  <a:pt x="1162975" y="10519"/>
                </a:lnTo>
                <a:cubicBezTo>
                  <a:pt x="1260025" y="-5657"/>
                  <a:pt x="1198241" y="1641"/>
                  <a:pt x="1349406" y="164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5BBBDB13-F933-4D5A-9FC6-3B5A2D77F261}"/>
              </a:ext>
            </a:extLst>
          </p:cNvPr>
          <p:cNvSpPr txBox="1"/>
          <p:nvPr/>
        </p:nvSpPr>
        <p:spPr>
          <a:xfrm>
            <a:off x="3093621" y="4446347"/>
            <a:ext cx="182492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400" dirty="0"/>
              <a:t>Jord skorpen </a:t>
            </a:r>
            <a:br>
              <a:rPr lang="da-DK" sz="1400" dirty="0"/>
            </a:br>
            <a:r>
              <a:rPr lang="da-DK" sz="1400" dirty="0"/>
              <a:t>afkøles &amp; størkner</a:t>
            </a:r>
          </a:p>
          <a:p>
            <a:pPr algn="ctr"/>
            <a:br>
              <a:rPr lang="da-DK" sz="1400" dirty="0"/>
            </a:br>
            <a:r>
              <a:rPr lang="da-DK" sz="1400" dirty="0"/>
              <a:t>vanddamp fortættes-&gt;</a:t>
            </a:r>
            <a:br>
              <a:rPr lang="da-DK" sz="1400" dirty="0"/>
            </a:br>
            <a:r>
              <a:rPr lang="da-DK" sz="1400" dirty="0"/>
              <a:t>oceanerne dannes</a:t>
            </a:r>
          </a:p>
        </p:txBody>
      </p:sp>
      <p:sp>
        <p:nvSpPr>
          <p:cNvPr id="29" name="Kombinationstegning: figur 28">
            <a:extLst>
              <a:ext uri="{FF2B5EF4-FFF2-40B4-BE49-F238E27FC236}">
                <a16:creationId xmlns:a16="http://schemas.microsoft.com/office/drawing/2014/main" id="{FE8A58A3-D3AC-430B-92A5-6BC8B5F6DE13}"/>
              </a:ext>
            </a:extLst>
          </p:cNvPr>
          <p:cNvSpPr/>
          <p:nvPr/>
        </p:nvSpPr>
        <p:spPr>
          <a:xfrm>
            <a:off x="3370556" y="2911877"/>
            <a:ext cx="1024337" cy="399495"/>
          </a:xfrm>
          <a:custGeom>
            <a:avLst/>
            <a:gdLst>
              <a:gd name="connsiteX0" fmla="*/ 150921 w 1024337"/>
              <a:gd name="connsiteY0" fmla="*/ 381740 h 399495"/>
              <a:gd name="connsiteX1" fmla="*/ 514905 w 1024337"/>
              <a:gd name="connsiteY1" fmla="*/ 390617 h 399495"/>
              <a:gd name="connsiteX2" fmla="*/ 594804 w 1024337"/>
              <a:gd name="connsiteY2" fmla="*/ 399495 h 399495"/>
              <a:gd name="connsiteX3" fmla="*/ 985422 w 1024337"/>
              <a:gd name="connsiteY3" fmla="*/ 390617 h 399495"/>
              <a:gd name="connsiteX4" fmla="*/ 1003177 w 1024337"/>
              <a:gd name="connsiteY4" fmla="*/ 239697 h 399495"/>
              <a:gd name="connsiteX5" fmla="*/ 949911 w 1024337"/>
              <a:gd name="connsiteY5" fmla="*/ 213064 h 399495"/>
              <a:gd name="connsiteX6" fmla="*/ 932156 w 1024337"/>
              <a:gd name="connsiteY6" fmla="*/ 186431 h 399495"/>
              <a:gd name="connsiteX7" fmla="*/ 914400 w 1024337"/>
              <a:gd name="connsiteY7" fmla="*/ 124287 h 399495"/>
              <a:gd name="connsiteX8" fmla="*/ 887767 w 1024337"/>
              <a:gd name="connsiteY8" fmla="*/ 106532 h 399495"/>
              <a:gd name="connsiteX9" fmla="*/ 861134 w 1024337"/>
              <a:gd name="connsiteY9" fmla="*/ 115409 h 399495"/>
              <a:gd name="connsiteX10" fmla="*/ 834501 w 1024337"/>
              <a:gd name="connsiteY10" fmla="*/ 213064 h 399495"/>
              <a:gd name="connsiteX11" fmla="*/ 807868 w 1024337"/>
              <a:gd name="connsiteY11" fmla="*/ 177553 h 399495"/>
              <a:gd name="connsiteX12" fmla="*/ 781235 w 1024337"/>
              <a:gd name="connsiteY12" fmla="*/ 150920 h 399495"/>
              <a:gd name="connsiteX13" fmla="*/ 763480 w 1024337"/>
              <a:gd name="connsiteY13" fmla="*/ 106532 h 399495"/>
              <a:gd name="connsiteX14" fmla="*/ 745725 w 1024337"/>
              <a:gd name="connsiteY14" fmla="*/ 88776 h 399495"/>
              <a:gd name="connsiteX15" fmla="*/ 701336 w 1024337"/>
              <a:gd name="connsiteY15" fmla="*/ 35510 h 399495"/>
              <a:gd name="connsiteX16" fmla="*/ 656948 w 1024337"/>
              <a:gd name="connsiteY16" fmla="*/ 44388 h 399495"/>
              <a:gd name="connsiteX17" fmla="*/ 630315 w 1024337"/>
              <a:gd name="connsiteY17" fmla="*/ 62143 h 399495"/>
              <a:gd name="connsiteX18" fmla="*/ 603682 w 1024337"/>
              <a:gd name="connsiteY18" fmla="*/ 35510 h 399495"/>
              <a:gd name="connsiteX19" fmla="*/ 577049 w 1024337"/>
              <a:gd name="connsiteY19" fmla="*/ 17755 h 399495"/>
              <a:gd name="connsiteX20" fmla="*/ 514905 w 1024337"/>
              <a:gd name="connsiteY20" fmla="*/ 26633 h 399495"/>
              <a:gd name="connsiteX21" fmla="*/ 497150 w 1024337"/>
              <a:gd name="connsiteY21" fmla="*/ 53266 h 399495"/>
              <a:gd name="connsiteX22" fmla="*/ 470517 w 1024337"/>
              <a:gd name="connsiteY22" fmla="*/ 62143 h 399495"/>
              <a:gd name="connsiteX23" fmla="*/ 461639 w 1024337"/>
              <a:gd name="connsiteY23" fmla="*/ 26633 h 399495"/>
              <a:gd name="connsiteX24" fmla="*/ 399495 w 1024337"/>
              <a:gd name="connsiteY24" fmla="*/ 0 h 399495"/>
              <a:gd name="connsiteX25" fmla="*/ 301841 w 1024337"/>
              <a:gd name="connsiteY25" fmla="*/ 8877 h 399495"/>
              <a:gd name="connsiteX26" fmla="*/ 284086 w 1024337"/>
              <a:gd name="connsiteY26" fmla="*/ 26633 h 399495"/>
              <a:gd name="connsiteX27" fmla="*/ 257453 w 1024337"/>
              <a:gd name="connsiteY27" fmla="*/ 44388 h 399495"/>
              <a:gd name="connsiteX28" fmla="*/ 142043 w 1024337"/>
              <a:gd name="connsiteY28" fmla="*/ 62143 h 399495"/>
              <a:gd name="connsiteX29" fmla="*/ 124288 w 1024337"/>
              <a:gd name="connsiteY29" fmla="*/ 79899 h 399495"/>
              <a:gd name="connsiteX30" fmla="*/ 71022 w 1024337"/>
              <a:gd name="connsiteY30" fmla="*/ 115409 h 399495"/>
              <a:gd name="connsiteX31" fmla="*/ 35511 w 1024337"/>
              <a:gd name="connsiteY31" fmla="*/ 159798 h 399495"/>
              <a:gd name="connsiteX32" fmla="*/ 26633 w 1024337"/>
              <a:gd name="connsiteY32" fmla="*/ 186431 h 399495"/>
              <a:gd name="connsiteX33" fmla="*/ 0 w 1024337"/>
              <a:gd name="connsiteY33" fmla="*/ 248574 h 399495"/>
              <a:gd name="connsiteX34" fmla="*/ 8878 w 1024337"/>
              <a:gd name="connsiteY34" fmla="*/ 346229 h 399495"/>
              <a:gd name="connsiteX35" fmla="*/ 35511 w 1024337"/>
              <a:gd name="connsiteY35" fmla="*/ 363984 h 399495"/>
              <a:gd name="connsiteX36" fmla="*/ 79899 w 1024337"/>
              <a:gd name="connsiteY36" fmla="*/ 372862 h 399495"/>
              <a:gd name="connsiteX37" fmla="*/ 115410 w 1024337"/>
              <a:gd name="connsiteY37" fmla="*/ 381740 h 399495"/>
              <a:gd name="connsiteX38" fmla="*/ 150921 w 1024337"/>
              <a:gd name="connsiteY38" fmla="*/ 381740 h 399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24337" h="399495">
                <a:moveTo>
                  <a:pt x="150921" y="381740"/>
                </a:moveTo>
                <a:lnTo>
                  <a:pt x="514905" y="390617"/>
                </a:lnTo>
                <a:cubicBezTo>
                  <a:pt x="541680" y="391688"/>
                  <a:pt x="568007" y="399495"/>
                  <a:pt x="594804" y="399495"/>
                </a:cubicBezTo>
                <a:cubicBezTo>
                  <a:pt x="725044" y="399495"/>
                  <a:pt x="855216" y="393576"/>
                  <a:pt x="985422" y="390617"/>
                </a:cubicBezTo>
                <a:cubicBezTo>
                  <a:pt x="1035517" y="340522"/>
                  <a:pt x="1032494" y="356963"/>
                  <a:pt x="1003177" y="239697"/>
                </a:cubicBezTo>
                <a:cubicBezTo>
                  <a:pt x="1000048" y="227179"/>
                  <a:pt x="959224" y="216168"/>
                  <a:pt x="949911" y="213064"/>
                </a:cubicBezTo>
                <a:cubicBezTo>
                  <a:pt x="943993" y="204186"/>
                  <a:pt x="936359" y="196238"/>
                  <a:pt x="932156" y="186431"/>
                </a:cubicBezTo>
                <a:cubicBezTo>
                  <a:pt x="930684" y="182995"/>
                  <a:pt x="919716" y="130932"/>
                  <a:pt x="914400" y="124287"/>
                </a:cubicBezTo>
                <a:cubicBezTo>
                  <a:pt x="907735" y="115956"/>
                  <a:pt x="896645" y="112450"/>
                  <a:pt x="887767" y="106532"/>
                </a:cubicBezTo>
                <a:cubicBezTo>
                  <a:pt x="878889" y="109491"/>
                  <a:pt x="867751" y="108792"/>
                  <a:pt x="861134" y="115409"/>
                </a:cubicBezTo>
                <a:cubicBezTo>
                  <a:pt x="838540" y="138003"/>
                  <a:pt x="838105" y="187836"/>
                  <a:pt x="834501" y="213064"/>
                </a:cubicBezTo>
                <a:cubicBezTo>
                  <a:pt x="825623" y="201227"/>
                  <a:pt x="817497" y="188787"/>
                  <a:pt x="807868" y="177553"/>
                </a:cubicBezTo>
                <a:cubicBezTo>
                  <a:pt x="799697" y="168021"/>
                  <a:pt x="787889" y="161567"/>
                  <a:pt x="781235" y="150920"/>
                </a:cubicBezTo>
                <a:cubicBezTo>
                  <a:pt x="772789" y="137406"/>
                  <a:pt x="771386" y="120368"/>
                  <a:pt x="763480" y="106532"/>
                </a:cubicBezTo>
                <a:cubicBezTo>
                  <a:pt x="759327" y="99265"/>
                  <a:pt x="750954" y="95312"/>
                  <a:pt x="745725" y="88776"/>
                </a:cubicBezTo>
                <a:cubicBezTo>
                  <a:pt x="696291" y="26983"/>
                  <a:pt x="764594" y="98768"/>
                  <a:pt x="701336" y="35510"/>
                </a:cubicBezTo>
                <a:cubicBezTo>
                  <a:pt x="686540" y="38469"/>
                  <a:pt x="671076" y="39090"/>
                  <a:pt x="656948" y="44388"/>
                </a:cubicBezTo>
                <a:cubicBezTo>
                  <a:pt x="646958" y="48134"/>
                  <a:pt x="640839" y="63897"/>
                  <a:pt x="630315" y="62143"/>
                </a:cubicBezTo>
                <a:cubicBezTo>
                  <a:pt x="617931" y="60079"/>
                  <a:pt x="613327" y="43547"/>
                  <a:pt x="603682" y="35510"/>
                </a:cubicBezTo>
                <a:cubicBezTo>
                  <a:pt x="595485" y="28680"/>
                  <a:pt x="585927" y="23673"/>
                  <a:pt x="577049" y="17755"/>
                </a:cubicBezTo>
                <a:cubicBezTo>
                  <a:pt x="556334" y="20714"/>
                  <a:pt x="534026" y="18134"/>
                  <a:pt x="514905" y="26633"/>
                </a:cubicBezTo>
                <a:cubicBezTo>
                  <a:pt x="505155" y="30966"/>
                  <a:pt x="505482" y="46601"/>
                  <a:pt x="497150" y="53266"/>
                </a:cubicBezTo>
                <a:cubicBezTo>
                  <a:pt x="489843" y="59112"/>
                  <a:pt x="479395" y="59184"/>
                  <a:pt x="470517" y="62143"/>
                </a:cubicBezTo>
                <a:cubicBezTo>
                  <a:pt x="467558" y="50306"/>
                  <a:pt x="469450" y="36006"/>
                  <a:pt x="461639" y="26633"/>
                </a:cubicBezTo>
                <a:cubicBezTo>
                  <a:pt x="453198" y="16505"/>
                  <a:pt x="413624" y="4709"/>
                  <a:pt x="399495" y="0"/>
                </a:cubicBezTo>
                <a:cubicBezTo>
                  <a:pt x="366944" y="2959"/>
                  <a:pt x="333689" y="1527"/>
                  <a:pt x="301841" y="8877"/>
                </a:cubicBezTo>
                <a:cubicBezTo>
                  <a:pt x="293685" y="10759"/>
                  <a:pt x="290622" y="21404"/>
                  <a:pt x="284086" y="26633"/>
                </a:cubicBezTo>
                <a:cubicBezTo>
                  <a:pt x="275755" y="33298"/>
                  <a:pt x="267804" y="41800"/>
                  <a:pt x="257453" y="44388"/>
                </a:cubicBezTo>
                <a:cubicBezTo>
                  <a:pt x="219692" y="53828"/>
                  <a:pt x="180513" y="56225"/>
                  <a:pt x="142043" y="62143"/>
                </a:cubicBezTo>
                <a:cubicBezTo>
                  <a:pt x="136125" y="68062"/>
                  <a:pt x="130984" y="74877"/>
                  <a:pt x="124288" y="79899"/>
                </a:cubicBezTo>
                <a:cubicBezTo>
                  <a:pt x="107217" y="92703"/>
                  <a:pt x="86111" y="100320"/>
                  <a:pt x="71022" y="115409"/>
                </a:cubicBezTo>
                <a:cubicBezTo>
                  <a:pt x="54507" y="131924"/>
                  <a:pt x="46711" y="137399"/>
                  <a:pt x="35511" y="159798"/>
                </a:cubicBezTo>
                <a:cubicBezTo>
                  <a:pt x="31326" y="168168"/>
                  <a:pt x="30319" y="177830"/>
                  <a:pt x="26633" y="186431"/>
                </a:cubicBezTo>
                <a:cubicBezTo>
                  <a:pt x="-6278" y="263222"/>
                  <a:pt x="20821" y="186115"/>
                  <a:pt x="0" y="248574"/>
                </a:cubicBezTo>
                <a:cubicBezTo>
                  <a:pt x="2959" y="281126"/>
                  <a:pt x="-735" y="314989"/>
                  <a:pt x="8878" y="346229"/>
                </a:cubicBezTo>
                <a:cubicBezTo>
                  <a:pt x="12016" y="356427"/>
                  <a:pt x="25521" y="360238"/>
                  <a:pt x="35511" y="363984"/>
                </a:cubicBezTo>
                <a:cubicBezTo>
                  <a:pt x="49639" y="369282"/>
                  <a:pt x="65169" y="369589"/>
                  <a:pt x="79899" y="372862"/>
                </a:cubicBezTo>
                <a:cubicBezTo>
                  <a:pt x="91810" y="375509"/>
                  <a:pt x="103573" y="378781"/>
                  <a:pt x="115410" y="381740"/>
                </a:cubicBezTo>
                <a:lnTo>
                  <a:pt x="150921" y="3817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3075" name="Lige forbindelse 3074">
            <a:extLst>
              <a:ext uri="{FF2B5EF4-FFF2-40B4-BE49-F238E27FC236}">
                <a16:creationId xmlns:a16="http://schemas.microsoft.com/office/drawing/2014/main" id="{9DCD8193-C6DF-41D1-A7A1-8E5CF3177A77}"/>
              </a:ext>
            </a:extLst>
          </p:cNvPr>
          <p:cNvCxnSpPr>
            <a:cxnSpLocks/>
          </p:cNvCxnSpPr>
          <p:nvPr/>
        </p:nvCxnSpPr>
        <p:spPr>
          <a:xfrm>
            <a:off x="3555035" y="3369821"/>
            <a:ext cx="0" cy="3853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Lige forbindelse 37">
            <a:extLst>
              <a:ext uri="{FF2B5EF4-FFF2-40B4-BE49-F238E27FC236}">
                <a16:creationId xmlns:a16="http://schemas.microsoft.com/office/drawing/2014/main" id="{86B3AC60-5D5D-44C9-9781-264F09622671}"/>
              </a:ext>
            </a:extLst>
          </p:cNvPr>
          <p:cNvCxnSpPr>
            <a:cxnSpLocks/>
          </p:cNvCxnSpPr>
          <p:nvPr/>
        </p:nvCxnSpPr>
        <p:spPr>
          <a:xfrm>
            <a:off x="3719736" y="3385401"/>
            <a:ext cx="0" cy="3853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Lige forbindelse 38">
            <a:extLst>
              <a:ext uri="{FF2B5EF4-FFF2-40B4-BE49-F238E27FC236}">
                <a16:creationId xmlns:a16="http://schemas.microsoft.com/office/drawing/2014/main" id="{C650C9C0-93DF-4427-84D6-5F808F0FC95D}"/>
              </a:ext>
            </a:extLst>
          </p:cNvPr>
          <p:cNvCxnSpPr>
            <a:cxnSpLocks/>
          </p:cNvCxnSpPr>
          <p:nvPr/>
        </p:nvCxnSpPr>
        <p:spPr>
          <a:xfrm>
            <a:off x="3865975" y="3406638"/>
            <a:ext cx="0" cy="38536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8" name="Kombinationstegning: figur 3077">
            <a:extLst>
              <a:ext uri="{FF2B5EF4-FFF2-40B4-BE49-F238E27FC236}">
                <a16:creationId xmlns:a16="http://schemas.microsoft.com/office/drawing/2014/main" id="{9F7BCFA6-46E4-4A8C-89A0-84D693A0A299}"/>
              </a:ext>
            </a:extLst>
          </p:cNvPr>
          <p:cNvSpPr/>
          <p:nvPr/>
        </p:nvSpPr>
        <p:spPr>
          <a:xfrm>
            <a:off x="3352800" y="4030463"/>
            <a:ext cx="1242874" cy="88777"/>
          </a:xfrm>
          <a:custGeom>
            <a:avLst/>
            <a:gdLst>
              <a:gd name="connsiteX0" fmla="*/ 0 w 1242874"/>
              <a:gd name="connsiteY0" fmla="*/ 35511 h 88777"/>
              <a:gd name="connsiteX1" fmla="*/ 44388 w 1242874"/>
              <a:gd name="connsiteY1" fmla="*/ 71021 h 88777"/>
              <a:gd name="connsiteX2" fmla="*/ 62144 w 1242874"/>
              <a:gd name="connsiteY2" fmla="*/ 53266 h 88777"/>
              <a:gd name="connsiteX3" fmla="*/ 79899 w 1242874"/>
              <a:gd name="connsiteY3" fmla="*/ 26633 h 88777"/>
              <a:gd name="connsiteX4" fmla="*/ 133165 w 1242874"/>
              <a:gd name="connsiteY4" fmla="*/ 44388 h 88777"/>
              <a:gd name="connsiteX5" fmla="*/ 159798 w 1242874"/>
              <a:gd name="connsiteY5" fmla="*/ 53266 h 88777"/>
              <a:gd name="connsiteX6" fmla="*/ 230819 w 1242874"/>
              <a:gd name="connsiteY6" fmla="*/ 44388 h 88777"/>
              <a:gd name="connsiteX7" fmla="*/ 275208 w 1242874"/>
              <a:gd name="connsiteY7" fmla="*/ 35511 h 88777"/>
              <a:gd name="connsiteX8" fmla="*/ 417250 w 1242874"/>
              <a:gd name="connsiteY8" fmla="*/ 35511 h 88777"/>
              <a:gd name="connsiteX9" fmla="*/ 435006 w 1242874"/>
              <a:gd name="connsiteY9" fmla="*/ 53266 h 88777"/>
              <a:gd name="connsiteX10" fmla="*/ 497150 w 1242874"/>
              <a:gd name="connsiteY10" fmla="*/ 44388 h 88777"/>
              <a:gd name="connsiteX11" fmla="*/ 523783 w 1242874"/>
              <a:gd name="connsiteY11" fmla="*/ 17755 h 88777"/>
              <a:gd name="connsiteX12" fmla="*/ 559293 w 1242874"/>
              <a:gd name="connsiteY12" fmla="*/ 0 h 88777"/>
              <a:gd name="connsiteX13" fmla="*/ 594804 w 1242874"/>
              <a:gd name="connsiteY13" fmla="*/ 53266 h 88777"/>
              <a:gd name="connsiteX14" fmla="*/ 612559 w 1242874"/>
              <a:gd name="connsiteY14" fmla="*/ 79899 h 88777"/>
              <a:gd name="connsiteX15" fmla="*/ 639192 w 1242874"/>
              <a:gd name="connsiteY15" fmla="*/ 88777 h 88777"/>
              <a:gd name="connsiteX16" fmla="*/ 701336 w 1242874"/>
              <a:gd name="connsiteY16" fmla="*/ 71021 h 88777"/>
              <a:gd name="connsiteX17" fmla="*/ 754602 w 1242874"/>
              <a:gd name="connsiteY17" fmla="*/ 44388 h 88777"/>
              <a:gd name="connsiteX18" fmla="*/ 781235 w 1242874"/>
              <a:gd name="connsiteY18" fmla="*/ 53266 h 88777"/>
              <a:gd name="connsiteX19" fmla="*/ 798990 w 1242874"/>
              <a:gd name="connsiteY19" fmla="*/ 79899 h 88777"/>
              <a:gd name="connsiteX20" fmla="*/ 861134 w 1242874"/>
              <a:gd name="connsiteY20" fmla="*/ 71021 h 88777"/>
              <a:gd name="connsiteX21" fmla="*/ 896645 w 1242874"/>
              <a:gd name="connsiteY21" fmla="*/ 62144 h 88777"/>
              <a:gd name="connsiteX22" fmla="*/ 949911 w 1242874"/>
              <a:gd name="connsiteY22" fmla="*/ 44388 h 88777"/>
              <a:gd name="connsiteX23" fmla="*/ 1012054 w 1242874"/>
              <a:gd name="connsiteY23" fmla="*/ 44388 h 88777"/>
              <a:gd name="connsiteX24" fmla="*/ 1029810 w 1242874"/>
              <a:gd name="connsiteY24" fmla="*/ 26633 h 88777"/>
              <a:gd name="connsiteX25" fmla="*/ 1065320 w 1242874"/>
              <a:gd name="connsiteY25" fmla="*/ 35511 h 88777"/>
              <a:gd name="connsiteX26" fmla="*/ 1091953 w 1242874"/>
              <a:gd name="connsiteY26" fmla="*/ 44388 h 88777"/>
              <a:gd name="connsiteX27" fmla="*/ 1171852 w 1242874"/>
              <a:gd name="connsiteY27" fmla="*/ 62144 h 88777"/>
              <a:gd name="connsiteX28" fmla="*/ 1216241 w 1242874"/>
              <a:gd name="connsiteY28" fmla="*/ 35511 h 88777"/>
              <a:gd name="connsiteX29" fmla="*/ 1242874 w 1242874"/>
              <a:gd name="connsiteY29" fmla="*/ 44388 h 88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242874" h="88777">
                <a:moveTo>
                  <a:pt x="0" y="35511"/>
                </a:moveTo>
                <a:cubicBezTo>
                  <a:pt x="14796" y="47348"/>
                  <a:pt x="26169" y="65816"/>
                  <a:pt x="44388" y="71021"/>
                </a:cubicBezTo>
                <a:cubicBezTo>
                  <a:pt x="52436" y="73320"/>
                  <a:pt x="56915" y="59802"/>
                  <a:pt x="62144" y="53266"/>
                </a:cubicBezTo>
                <a:cubicBezTo>
                  <a:pt x="68809" y="44935"/>
                  <a:pt x="73981" y="35511"/>
                  <a:pt x="79899" y="26633"/>
                </a:cubicBezTo>
                <a:lnTo>
                  <a:pt x="133165" y="44388"/>
                </a:lnTo>
                <a:lnTo>
                  <a:pt x="159798" y="53266"/>
                </a:lnTo>
                <a:cubicBezTo>
                  <a:pt x="183472" y="50307"/>
                  <a:pt x="207967" y="51243"/>
                  <a:pt x="230819" y="44388"/>
                </a:cubicBezTo>
                <a:cubicBezTo>
                  <a:pt x="282128" y="28995"/>
                  <a:pt x="210519" y="13947"/>
                  <a:pt x="275208" y="35511"/>
                </a:cubicBezTo>
                <a:cubicBezTo>
                  <a:pt x="315038" y="31890"/>
                  <a:pt x="374443" y="17165"/>
                  <a:pt x="417250" y="35511"/>
                </a:cubicBezTo>
                <a:cubicBezTo>
                  <a:pt x="424943" y="38808"/>
                  <a:pt x="429087" y="47348"/>
                  <a:pt x="435006" y="53266"/>
                </a:cubicBezTo>
                <a:cubicBezTo>
                  <a:pt x="455721" y="50307"/>
                  <a:pt x="477722" y="52159"/>
                  <a:pt x="497150" y="44388"/>
                </a:cubicBezTo>
                <a:cubicBezTo>
                  <a:pt x="508807" y="39725"/>
                  <a:pt x="513567" y="25052"/>
                  <a:pt x="523783" y="17755"/>
                </a:cubicBezTo>
                <a:cubicBezTo>
                  <a:pt x="534552" y="10063"/>
                  <a:pt x="547456" y="5918"/>
                  <a:pt x="559293" y="0"/>
                </a:cubicBezTo>
                <a:lnTo>
                  <a:pt x="594804" y="53266"/>
                </a:lnTo>
                <a:cubicBezTo>
                  <a:pt x="600722" y="62144"/>
                  <a:pt x="602437" y="76525"/>
                  <a:pt x="612559" y="79899"/>
                </a:cubicBezTo>
                <a:lnTo>
                  <a:pt x="639192" y="88777"/>
                </a:lnTo>
                <a:cubicBezTo>
                  <a:pt x="650571" y="85932"/>
                  <a:pt x="688599" y="77390"/>
                  <a:pt x="701336" y="71021"/>
                </a:cubicBezTo>
                <a:cubicBezTo>
                  <a:pt x="770175" y="36602"/>
                  <a:pt x="687659" y="66703"/>
                  <a:pt x="754602" y="44388"/>
                </a:cubicBezTo>
                <a:cubicBezTo>
                  <a:pt x="763480" y="47347"/>
                  <a:pt x="773928" y="47420"/>
                  <a:pt x="781235" y="53266"/>
                </a:cubicBezTo>
                <a:cubicBezTo>
                  <a:pt x="789566" y="59931"/>
                  <a:pt x="788574" y="77584"/>
                  <a:pt x="798990" y="79899"/>
                </a:cubicBezTo>
                <a:cubicBezTo>
                  <a:pt x="819417" y="84438"/>
                  <a:pt x="840547" y="74764"/>
                  <a:pt x="861134" y="71021"/>
                </a:cubicBezTo>
                <a:cubicBezTo>
                  <a:pt x="873138" y="68838"/>
                  <a:pt x="884958" y="65650"/>
                  <a:pt x="896645" y="62144"/>
                </a:cubicBezTo>
                <a:cubicBezTo>
                  <a:pt x="914572" y="56766"/>
                  <a:pt x="949911" y="44388"/>
                  <a:pt x="949911" y="44388"/>
                </a:cubicBezTo>
                <a:cubicBezTo>
                  <a:pt x="978872" y="51629"/>
                  <a:pt x="985832" y="60121"/>
                  <a:pt x="1012054" y="44388"/>
                </a:cubicBezTo>
                <a:cubicBezTo>
                  <a:pt x="1019231" y="40082"/>
                  <a:pt x="1023891" y="32551"/>
                  <a:pt x="1029810" y="26633"/>
                </a:cubicBezTo>
                <a:cubicBezTo>
                  <a:pt x="1041647" y="29592"/>
                  <a:pt x="1053588" y="32159"/>
                  <a:pt x="1065320" y="35511"/>
                </a:cubicBezTo>
                <a:cubicBezTo>
                  <a:pt x="1074318" y="38082"/>
                  <a:pt x="1082818" y="42358"/>
                  <a:pt x="1091953" y="44388"/>
                </a:cubicBezTo>
                <a:cubicBezTo>
                  <a:pt x="1185687" y="65217"/>
                  <a:pt x="1111903" y="42160"/>
                  <a:pt x="1171852" y="62144"/>
                </a:cubicBezTo>
                <a:cubicBezTo>
                  <a:pt x="1185917" y="48079"/>
                  <a:pt x="1193191" y="35511"/>
                  <a:pt x="1216241" y="35511"/>
                </a:cubicBezTo>
                <a:cubicBezTo>
                  <a:pt x="1225599" y="35511"/>
                  <a:pt x="1242874" y="44388"/>
                  <a:pt x="1242874" y="44388"/>
                </a:cubicBezTo>
              </a:path>
            </a:pathLst>
          </a:cu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79" name="Tekstfelt 3078">
            <a:extLst>
              <a:ext uri="{FF2B5EF4-FFF2-40B4-BE49-F238E27FC236}">
                <a16:creationId xmlns:a16="http://schemas.microsoft.com/office/drawing/2014/main" id="{D7835524-A1FF-4FD7-8CB9-20440AB85806}"/>
              </a:ext>
            </a:extLst>
          </p:cNvPr>
          <p:cNvSpPr txBox="1"/>
          <p:nvPr/>
        </p:nvSpPr>
        <p:spPr>
          <a:xfrm>
            <a:off x="5383082" y="2878230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Co2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C1422634-2E6F-4A56-834E-5B2A33260740}"/>
              </a:ext>
            </a:extLst>
          </p:cNvPr>
          <p:cNvSpPr txBox="1"/>
          <p:nvPr/>
        </p:nvSpPr>
        <p:spPr>
          <a:xfrm>
            <a:off x="6006762" y="2852849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O2</a:t>
            </a:r>
          </a:p>
        </p:txBody>
      </p:sp>
      <p:sp>
        <p:nvSpPr>
          <p:cNvPr id="3081" name="Tekstfelt 3080">
            <a:extLst>
              <a:ext uri="{FF2B5EF4-FFF2-40B4-BE49-F238E27FC236}">
                <a16:creationId xmlns:a16="http://schemas.microsoft.com/office/drawing/2014/main" id="{BC67CD32-8E8F-4155-8A47-B7D3313DA8DB}"/>
              </a:ext>
            </a:extLst>
          </p:cNvPr>
          <p:cNvSpPr txBox="1"/>
          <p:nvPr/>
        </p:nvSpPr>
        <p:spPr>
          <a:xfrm>
            <a:off x="7391174" y="4475029"/>
            <a:ext cx="27825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1400" dirty="0"/>
              <a:t>Med udvikling af ozonlaget </a:t>
            </a:r>
            <a:br>
              <a:rPr lang="da-DK" sz="1400" dirty="0"/>
            </a:br>
            <a:r>
              <a:rPr lang="da-DK" sz="1400" dirty="0"/>
              <a:t>kan livet gå på land </a:t>
            </a:r>
          </a:p>
          <a:p>
            <a:pPr algn="ctr"/>
            <a:r>
              <a:rPr lang="da-DK" sz="1400" dirty="0"/>
              <a:t>Livets udvikling har skabt </a:t>
            </a:r>
          </a:p>
          <a:p>
            <a:pPr algn="ctr"/>
            <a:r>
              <a:rPr lang="da-DK" sz="1400" dirty="0"/>
              <a:t>atmosfærens sammensætning i dag</a:t>
            </a:r>
          </a:p>
        </p:txBody>
      </p:sp>
    </p:spTree>
    <p:extLst>
      <p:ext uri="{BB962C8B-B14F-4D97-AF65-F5344CB8AC3E}">
        <p14:creationId xmlns:p14="http://schemas.microsoft.com/office/powerpoint/2010/main" val="316947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/>
      <p:bldP spid="7" grpId="0"/>
      <p:bldP spid="8" grpId="0" animBg="1"/>
      <p:bldP spid="9" grpId="0" animBg="1"/>
      <p:bldP spid="10" grpId="0"/>
      <p:bldP spid="11" grpId="0"/>
      <p:bldP spid="12" grpId="0"/>
      <p:bldP spid="13" grpId="0" animBg="1"/>
      <p:bldP spid="16" grpId="0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D13FF-ADED-4701-894B-AF04EFF92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285" y="37820"/>
            <a:ext cx="7886700" cy="994172"/>
          </a:xfrm>
        </p:spPr>
        <p:txBody>
          <a:bodyPr/>
          <a:lstStyle/>
          <a:p>
            <a:r>
              <a:rPr lang="da-DK" dirty="0"/>
              <a:t>Globale vandbalance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EED367A-58F7-4FA1-930C-E90D242AD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351" y="980729"/>
            <a:ext cx="4077547" cy="521823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49427AC5-FDEE-4097-80BB-FB930B2BC39A}"/>
              </a:ext>
            </a:extLst>
          </p:cNvPr>
          <p:cNvSpPr txBox="1"/>
          <p:nvPr/>
        </p:nvSpPr>
        <p:spPr>
          <a:xfrm>
            <a:off x="2414544" y="1252301"/>
            <a:ext cx="3029867" cy="64633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Vandbalanceligningen: </a:t>
            </a:r>
            <a:br>
              <a:rPr lang="da-DK" dirty="0"/>
            </a:br>
            <a:r>
              <a:rPr lang="da-DK" dirty="0">
                <a:highlight>
                  <a:srgbClr val="FFFF00"/>
                </a:highlight>
              </a:rPr>
              <a:t>N = F + </a:t>
            </a:r>
            <a:r>
              <a:rPr lang="da-DK" dirty="0" err="1">
                <a:highlight>
                  <a:srgbClr val="FFFF00"/>
                </a:highlight>
              </a:rPr>
              <a:t>Ao</a:t>
            </a:r>
            <a:r>
              <a:rPr lang="da-DK" dirty="0">
                <a:highlight>
                  <a:srgbClr val="FFFF00"/>
                </a:highlight>
              </a:rPr>
              <a:t> + Au </a:t>
            </a:r>
            <a:r>
              <a:rPr lang="da-DK" dirty="0"/>
              <a:t>+/-  ∆R 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D32B9C3-F2D6-4056-B5FD-87D5260EF226}"/>
              </a:ext>
            </a:extLst>
          </p:cNvPr>
          <p:cNvSpPr txBox="1"/>
          <p:nvPr/>
        </p:nvSpPr>
        <p:spPr>
          <a:xfrm>
            <a:off x="1796811" y="2193883"/>
            <a:ext cx="4039825" cy="36933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Gør dig klart hvordan figuren skal læses ?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2C0A85D9-8464-4A03-8B03-711339EE5CE1}"/>
              </a:ext>
            </a:extLst>
          </p:cNvPr>
          <p:cNvSpPr txBox="1"/>
          <p:nvPr/>
        </p:nvSpPr>
        <p:spPr>
          <a:xfrm>
            <a:off x="2105835" y="2754339"/>
            <a:ext cx="3647282" cy="1477328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Inden for hvilke breddegrader er der </a:t>
            </a:r>
            <a:br>
              <a:rPr lang="da-DK" dirty="0"/>
            </a:br>
            <a:r>
              <a:rPr lang="da-DK" dirty="0"/>
              <a:t>henholdsvis </a:t>
            </a:r>
            <a:br>
              <a:rPr lang="da-DK" dirty="0"/>
            </a:br>
            <a:r>
              <a:rPr lang="da-DK" b="1" dirty="0"/>
              <a:t>nedbørsoverskud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og </a:t>
            </a:r>
            <a:br>
              <a:rPr lang="da-DK" dirty="0"/>
            </a:br>
            <a:r>
              <a:rPr lang="da-DK" b="1" dirty="0"/>
              <a:t>nedbørsunderskud</a:t>
            </a:r>
            <a:r>
              <a:rPr lang="da-DK" dirty="0"/>
              <a:t>?</a:t>
            </a:r>
          </a:p>
        </p:txBody>
      </p:sp>
      <p:pic>
        <p:nvPicPr>
          <p:cNvPr id="16" name="Grafik 15" descr="Regn">
            <a:extLst>
              <a:ext uri="{FF2B5EF4-FFF2-40B4-BE49-F238E27FC236}">
                <a16:creationId xmlns:a16="http://schemas.microsoft.com/office/drawing/2014/main" id="{932731E9-9142-4626-AC34-134A83EEED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53339" y="4281789"/>
            <a:ext cx="467768" cy="467768"/>
          </a:xfrm>
          <a:prstGeom prst="rect">
            <a:avLst/>
          </a:prstGeom>
        </p:spPr>
      </p:pic>
      <p:pic>
        <p:nvPicPr>
          <p:cNvPr id="17" name="Grafik 16" descr="Regn">
            <a:extLst>
              <a:ext uri="{FF2B5EF4-FFF2-40B4-BE49-F238E27FC236}">
                <a16:creationId xmlns:a16="http://schemas.microsoft.com/office/drawing/2014/main" id="{802479EE-36B8-4787-8572-2FB9CB432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03603" y="4281788"/>
            <a:ext cx="467768" cy="467768"/>
          </a:xfrm>
          <a:prstGeom prst="rect">
            <a:avLst/>
          </a:prstGeom>
        </p:spPr>
      </p:pic>
      <p:pic>
        <p:nvPicPr>
          <p:cNvPr id="18" name="Grafik 17" descr="Regn">
            <a:extLst>
              <a:ext uri="{FF2B5EF4-FFF2-40B4-BE49-F238E27FC236}">
                <a16:creationId xmlns:a16="http://schemas.microsoft.com/office/drawing/2014/main" id="{002B5762-8B4A-47FD-BEFE-2FD042EE3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24061" y="4281789"/>
            <a:ext cx="456087" cy="456087"/>
          </a:xfrm>
          <a:prstGeom prst="rect">
            <a:avLst/>
          </a:prstGeom>
        </p:spPr>
      </p:pic>
      <p:pic>
        <p:nvPicPr>
          <p:cNvPr id="20" name="Grafik 19" descr="Ørkenscene">
            <a:extLst>
              <a:ext uri="{FF2B5EF4-FFF2-40B4-BE49-F238E27FC236}">
                <a16:creationId xmlns:a16="http://schemas.microsoft.com/office/drawing/2014/main" id="{A5EAC9E4-D8ED-46A8-895D-C57E03043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23473" y="4237152"/>
            <a:ext cx="439415" cy="439415"/>
          </a:xfrm>
          <a:prstGeom prst="rect">
            <a:avLst/>
          </a:prstGeom>
        </p:spPr>
      </p:pic>
      <p:pic>
        <p:nvPicPr>
          <p:cNvPr id="22" name="Grafik 21" descr="Ørkenscene">
            <a:extLst>
              <a:ext uri="{FF2B5EF4-FFF2-40B4-BE49-F238E27FC236}">
                <a16:creationId xmlns:a16="http://schemas.microsoft.com/office/drawing/2014/main" id="{55EFFBCF-B037-4FA0-92FA-DE3083A6BE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35316" y="4237152"/>
            <a:ext cx="439415" cy="439415"/>
          </a:xfrm>
          <a:prstGeom prst="rect">
            <a:avLst/>
          </a:prstGeom>
        </p:spPr>
      </p:pic>
      <p:pic>
        <p:nvPicPr>
          <p:cNvPr id="23" name="Grafik 22" descr="Regn">
            <a:extLst>
              <a:ext uri="{FF2B5EF4-FFF2-40B4-BE49-F238E27FC236}">
                <a16:creationId xmlns:a16="http://schemas.microsoft.com/office/drawing/2014/main" id="{8C38D84A-699C-4052-A7C4-BBD2BADDD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77457" y="3248649"/>
            <a:ext cx="456087" cy="456087"/>
          </a:xfrm>
          <a:prstGeom prst="rect">
            <a:avLst/>
          </a:prstGeom>
        </p:spPr>
      </p:pic>
      <p:pic>
        <p:nvPicPr>
          <p:cNvPr id="24" name="Grafik 23" descr="Ørkenscene">
            <a:extLst>
              <a:ext uri="{FF2B5EF4-FFF2-40B4-BE49-F238E27FC236}">
                <a16:creationId xmlns:a16="http://schemas.microsoft.com/office/drawing/2014/main" id="{E15C1AEC-D775-423C-90AE-DFCCD1FF35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60295" y="3759630"/>
            <a:ext cx="439415" cy="439415"/>
          </a:xfrm>
          <a:prstGeom prst="rect">
            <a:avLst/>
          </a:prstGeom>
        </p:spPr>
      </p:pic>
      <p:sp>
        <p:nvSpPr>
          <p:cNvPr id="25" name="Tekstfelt 24">
            <a:extLst>
              <a:ext uri="{FF2B5EF4-FFF2-40B4-BE49-F238E27FC236}">
                <a16:creationId xmlns:a16="http://schemas.microsoft.com/office/drawing/2014/main" id="{BB7C3BC3-BCB0-4594-9ABF-CC45E0B68507}"/>
              </a:ext>
            </a:extLst>
          </p:cNvPr>
          <p:cNvSpPr txBox="1"/>
          <p:nvPr/>
        </p:nvSpPr>
        <p:spPr>
          <a:xfrm>
            <a:off x="1915779" y="4509831"/>
            <a:ext cx="3875036" cy="92333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Kan du se at der er et tydeligt mønster, </a:t>
            </a:r>
            <a:br>
              <a:rPr lang="da-DK" dirty="0"/>
            </a:br>
            <a:r>
              <a:rPr lang="da-DK" dirty="0"/>
              <a:t>en symmetri omkring ækvator </a:t>
            </a:r>
            <a:br>
              <a:rPr lang="da-DK" dirty="0"/>
            </a:br>
            <a:r>
              <a:rPr lang="da-DK" dirty="0"/>
              <a:t>i fordelingen af nedbøren?</a:t>
            </a:r>
          </a:p>
        </p:txBody>
      </p:sp>
    </p:spTree>
    <p:extLst>
      <p:ext uri="{BB962C8B-B14F-4D97-AF65-F5344CB8AC3E}">
        <p14:creationId xmlns:p14="http://schemas.microsoft.com/office/powerpoint/2010/main" val="239461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C7B64A49-06EC-4385-BAE7-631BB2DB0243}"/>
              </a:ext>
            </a:extLst>
          </p:cNvPr>
          <p:cNvSpPr/>
          <p:nvPr/>
        </p:nvSpPr>
        <p:spPr>
          <a:xfrm>
            <a:off x="4567921" y="1561936"/>
            <a:ext cx="3208428" cy="313396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cxnSp>
        <p:nvCxnSpPr>
          <p:cNvPr id="4" name="Lige forbindelse 3">
            <a:extLst>
              <a:ext uri="{FF2B5EF4-FFF2-40B4-BE49-F238E27FC236}">
                <a16:creationId xmlns:a16="http://schemas.microsoft.com/office/drawing/2014/main" id="{57B6CD62-21E7-40F4-9A1F-78D726EF59D2}"/>
              </a:ext>
            </a:extLst>
          </p:cNvPr>
          <p:cNvCxnSpPr>
            <a:cxnSpLocks/>
            <a:stCxn id="3" idx="2"/>
            <a:endCxn id="3" idx="6"/>
          </p:cNvCxnSpPr>
          <p:nvPr/>
        </p:nvCxnSpPr>
        <p:spPr>
          <a:xfrm>
            <a:off x="4567921" y="3128916"/>
            <a:ext cx="3208428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kstfelt 4">
            <a:extLst>
              <a:ext uri="{FF2B5EF4-FFF2-40B4-BE49-F238E27FC236}">
                <a16:creationId xmlns:a16="http://schemas.microsoft.com/office/drawing/2014/main" id="{05D9E171-1F0A-4953-A4DC-1C05132D9CAF}"/>
              </a:ext>
            </a:extLst>
          </p:cNvPr>
          <p:cNvSpPr txBox="1"/>
          <p:nvPr/>
        </p:nvSpPr>
        <p:spPr>
          <a:xfrm>
            <a:off x="4432268" y="3046358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L</a:t>
            </a:r>
          </a:p>
        </p:txBody>
      </p:sp>
      <p:sp>
        <p:nvSpPr>
          <p:cNvPr id="6" name="Kombinationstegning: figur 5">
            <a:extLst>
              <a:ext uri="{FF2B5EF4-FFF2-40B4-BE49-F238E27FC236}">
                <a16:creationId xmlns:a16="http://schemas.microsoft.com/office/drawing/2014/main" id="{A22E28EC-AFB3-4415-B0DF-7A010009D88B}"/>
              </a:ext>
            </a:extLst>
          </p:cNvPr>
          <p:cNvSpPr/>
          <p:nvPr/>
        </p:nvSpPr>
        <p:spPr>
          <a:xfrm rot="305365">
            <a:off x="4510614" y="2526833"/>
            <a:ext cx="82419" cy="585897"/>
          </a:xfrm>
          <a:custGeom>
            <a:avLst/>
            <a:gdLst>
              <a:gd name="connsiteX0" fmla="*/ 220066 w 220066"/>
              <a:gd name="connsiteY0" fmla="*/ 0 h 914400"/>
              <a:gd name="connsiteX1" fmla="*/ 25815 w 220066"/>
              <a:gd name="connsiteY1" fmla="*/ 521161 h 914400"/>
              <a:gd name="connsiteX2" fmla="*/ 2126 w 220066"/>
              <a:gd name="connsiteY2" fmla="*/ 914400 h 914400"/>
              <a:gd name="connsiteX3" fmla="*/ 2126 w 220066"/>
              <a:gd name="connsiteY3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066" h="914400">
                <a:moveTo>
                  <a:pt x="220066" y="0"/>
                </a:moveTo>
                <a:cubicBezTo>
                  <a:pt x="141102" y="184380"/>
                  <a:pt x="62138" y="368761"/>
                  <a:pt x="25815" y="521161"/>
                </a:cubicBezTo>
                <a:cubicBezTo>
                  <a:pt x="-10508" y="673561"/>
                  <a:pt x="2126" y="914400"/>
                  <a:pt x="2126" y="914400"/>
                </a:cubicBezTo>
                <a:lnTo>
                  <a:pt x="2126" y="914400"/>
                </a:lnTo>
              </a:path>
            </a:pathLst>
          </a:custGeom>
          <a:noFill/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DAA2597-F6CA-4D50-9281-642262A4C9C1}"/>
              </a:ext>
            </a:extLst>
          </p:cNvPr>
          <p:cNvSpPr txBox="1"/>
          <p:nvPr/>
        </p:nvSpPr>
        <p:spPr>
          <a:xfrm>
            <a:off x="4923575" y="1793268"/>
            <a:ext cx="2487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L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A2211E99-9612-443F-BEA1-0CB0FF1CF451}"/>
              </a:ext>
            </a:extLst>
          </p:cNvPr>
          <p:cNvSpPr txBox="1"/>
          <p:nvPr/>
        </p:nvSpPr>
        <p:spPr>
          <a:xfrm>
            <a:off x="4576615" y="2379178"/>
            <a:ext cx="148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/>
              <a:t>H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33D224A4-CEA3-4FCC-AA35-0E50D4EF7F8F}"/>
              </a:ext>
            </a:extLst>
          </p:cNvPr>
          <p:cNvSpPr txBox="1"/>
          <p:nvPr/>
        </p:nvSpPr>
        <p:spPr>
          <a:xfrm>
            <a:off x="6111425" y="1427739"/>
            <a:ext cx="148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dirty="0"/>
              <a:t>H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F497425A-E611-49D1-854E-457D9463638D}"/>
              </a:ext>
            </a:extLst>
          </p:cNvPr>
          <p:cNvSpPr txBox="1"/>
          <p:nvPr/>
        </p:nvSpPr>
        <p:spPr>
          <a:xfrm>
            <a:off x="3452164" y="3784284"/>
            <a:ext cx="460382" cy="150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75" dirty="0">
                <a:solidFill>
                  <a:schemeClr val="bg1">
                    <a:lumMod val="65000"/>
                  </a:schemeClr>
                </a:solidFill>
              </a:rPr>
              <a:t>© Otto Leholt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8300283D-4726-4735-9BA3-52451F9FF672}"/>
              </a:ext>
            </a:extLst>
          </p:cNvPr>
          <p:cNvGrpSpPr/>
          <p:nvPr/>
        </p:nvGrpSpPr>
        <p:grpSpPr>
          <a:xfrm>
            <a:off x="5005001" y="1023556"/>
            <a:ext cx="1200069" cy="793389"/>
            <a:chOff x="5608960" y="1626037"/>
            <a:chExt cx="788930" cy="591265"/>
          </a:xfrm>
        </p:grpSpPr>
        <p:sp>
          <p:nvSpPr>
            <p:cNvPr id="12" name="Kombinationstegning: figur 11">
              <a:extLst>
                <a:ext uri="{FF2B5EF4-FFF2-40B4-BE49-F238E27FC236}">
                  <a16:creationId xmlns:a16="http://schemas.microsoft.com/office/drawing/2014/main" id="{7244B154-5B88-420C-8AE9-0A69BD0AE2AA}"/>
                </a:ext>
              </a:extLst>
            </p:cNvPr>
            <p:cNvSpPr/>
            <p:nvPr/>
          </p:nvSpPr>
          <p:spPr>
            <a:xfrm>
              <a:off x="5608960" y="1950657"/>
              <a:ext cx="691394" cy="266645"/>
            </a:xfrm>
            <a:custGeom>
              <a:avLst/>
              <a:gdLst>
                <a:gd name="connsiteX0" fmla="*/ 654179 w 654179"/>
                <a:gd name="connsiteY0" fmla="*/ 0 h 208465"/>
                <a:gd name="connsiteX1" fmla="*/ 412550 w 654179"/>
                <a:gd name="connsiteY1" fmla="*/ 37903 h 208465"/>
                <a:gd name="connsiteX2" fmla="*/ 57213 w 654179"/>
                <a:gd name="connsiteY2" fmla="*/ 208465 h 208465"/>
                <a:gd name="connsiteX3" fmla="*/ 5097 w 654179"/>
                <a:gd name="connsiteY3" fmla="*/ 37903 h 2084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4179" h="208465">
                  <a:moveTo>
                    <a:pt x="654179" y="0"/>
                  </a:moveTo>
                  <a:cubicBezTo>
                    <a:pt x="583111" y="1579"/>
                    <a:pt x="512044" y="3159"/>
                    <a:pt x="412550" y="37903"/>
                  </a:cubicBezTo>
                  <a:cubicBezTo>
                    <a:pt x="313056" y="72647"/>
                    <a:pt x="125122" y="208465"/>
                    <a:pt x="57213" y="208465"/>
                  </a:cubicBezTo>
                  <a:cubicBezTo>
                    <a:pt x="-10696" y="208465"/>
                    <a:pt x="-2800" y="123184"/>
                    <a:pt x="5097" y="37903"/>
                  </a:cubicBezTo>
                </a:path>
              </a:pathLst>
            </a:custGeom>
            <a:noFill/>
            <a:ln w="28575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3" name="Kombinationstegning: figur 12">
              <a:extLst>
                <a:ext uri="{FF2B5EF4-FFF2-40B4-BE49-F238E27FC236}">
                  <a16:creationId xmlns:a16="http://schemas.microsoft.com/office/drawing/2014/main" id="{E4276B08-F35F-4003-9D37-013843CC437E}"/>
                </a:ext>
              </a:extLst>
            </p:cNvPr>
            <p:cNvSpPr/>
            <p:nvPr/>
          </p:nvSpPr>
          <p:spPr>
            <a:xfrm rot="946041">
              <a:off x="5671299" y="1626037"/>
              <a:ext cx="726591" cy="487749"/>
            </a:xfrm>
            <a:custGeom>
              <a:avLst/>
              <a:gdLst>
                <a:gd name="connsiteX0" fmla="*/ 20588 w 560700"/>
                <a:gd name="connsiteY0" fmla="*/ 373476 h 373476"/>
                <a:gd name="connsiteX1" fmla="*/ 44277 w 560700"/>
                <a:gd name="connsiteY1" fmla="*/ 297671 h 373476"/>
                <a:gd name="connsiteX2" fmla="*/ 413827 w 560700"/>
                <a:gd name="connsiteY2" fmla="*/ 3926 h 373476"/>
                <a:gd name="connsiteX3" fmla="*/ 560700 w 560700"/>
                <a:gd name="connsiteY3" fmla="*/ 155536 h 373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0700" h="373476">
                  <a:moveTo>
                    <a:pt x="20588" y="373476"/>
                  </a:moveTo>
                  <a:cubicBezTo>
                    <a:pt x="-338" y="366369"/>
                    <a:pt x="-21263" y="359263"/>
                    <a:pt x="44277" y="297671"/>
                  </a:cubicBezTo>
                  <a:cubicBezTo>
                    <a:pt x="109817" y="236079"/>
                    <a:pt x="327757" y="27615"/>
                    <a:pt x="413827" y="3926"/>
                  </a:cubicBezTo>
                  <a:cubicBezTo>
                    <a:pt x="499898" y="-19763"/>
                    <a:pt x="530299" y="67886"/>
                    <a:pt x="560700" y="155536"/>
                  </a:cubicBezTo>
                </a:path>
              </a:pathLst>
            </a:custGeom>
            <a:noFill/>
            <a:ln w="28575"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dirty="0"/>
            </a:p>
          </p:txBody>
        </p:sp>
      </p:grpSp>
      <p:sp>
        <p:nvSpPr>
          <p:cNvPr id="14" name="Kombinationstegning: figur 13">
            <a:extLst>
              <a:ext uri="{FF2B5EF4-FFF2-40B4-BE49-F238E27FC236}">
                <a16:creationId xmlns:a16="http://schemas.microsoft.com/office/drawing/2014/main" id="{D5959CD2-48D5-4070-9B18-B77FD66C9DC0}"/>
              </a:ext>
            </a:extLst>
          </p:cNvPr>
          <p:cNvSpPr/>
          <p:nvPr/>
        </p:nvSpPr>
        <p:spPr>
          <a:xfrm>
            <a:off x="4660090" y="1681654"/>
            <a:ext cx="284019" cy="753545"/>
          </a:xfrm>
          <a:custGeom>
            <a:avLst/>
            <a:gdLst>
              <a:gd name="connsiteX0" fmla="*/ 0 w 276805"/>
              <a:gd name="connsiteY0" fmla="*/ 634869 h 634869"/>
              <a:gd name="connsiteX1" fmla="*/ 108970 w 276805"/>
              <a:gd name="connsiteY1" fmla="*/ 469045 h 634869"/>
              <a:gd name="connsiteX2" fmla="*/ 260580 w 276805"/>
              <a:gd name="connsiteY2" fmla="*/ 317434 h 634869"/>
              <a:gd name="connsiteX3" fmla="*/ 265318 w 276805"/>
              <a:gd name="connsiteY3" fmla="*/ 0 h 634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6805" h="634869">
                <a:moveTo>
                  <a:pt x="0" y="634869"/>
                </a:moveTo>
                <a:cubicBezTo>
                  <a:pt x="32770" y="578410"/>
                  <a:pt x="65540" y="521951"/>
                  <a:pt x="108970" y="469045"/>
                </a:cubicBezTo>
                <a:cubicBezTo>
                  <a:pt x="152400" y="416139"/>
                  <a:pt x="234522" y="395608"/>
                  <a:pt x="260580" y="317434"/>
                </a:cubicBezTo>
                <a:cubicBezTo>
                  <a:pt x="286638" y="239260"/>
                  <a:pt x="275978" y="119630"/>
                  <a:pt x="265318" y="0"/>
                </a:cubicBezTo>
              </a:path>
            </a:pathLst>
          </a:custGeom>
          <a:noFill/>
          <a:ln w="28575">
            <a:solidFill>
              <a:srgbClr val="FFC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Kombinationstegning: figur 14">
            <a:extLst>
              <a:ext uri="{FF2B5EF4-FFF2-40B4-BE49-F238E27FC236}">
                <a16:creationId xmlns:a16="http://schemas.microsoft.com/office/drawing/2014/main" id="{E899D2B3-9503-489E-9F60-00A06C525A7F}"/>
              </a:ext>
            </a:extLst>
          </p:cNvPr>
          <p:cNvSpPr/>
          <p:nvPr/>
        </p:nvSpPr>
        <p:spPr>
          <a:xfrm>
            <a:off x="4227213" y="1629813"/>
            <a:ext cx="581243" cy="736519"/>
          </a:xfrm>
          <a:custGeom>
            <a:avLst/>
            <a:gdLst>
              <a:gd name="connsiteX0" fmla="*/ 659116 w 666930"/>
              <a:gd name="connsiteY0" fmla="*/ 69071 h 756056"/>
              <a:gd name="connsiteX1" fmla="*/ 611738 w 666930"/>
              <a:gd name="connsiteY1" fmla="*/ 12217 h 756056"/>
              <a:gd name="connsiteX2" fmla="*/ 246925 w 666930"/>
              <a:gd name="connsiteY2" fmla="*/ 277535 h 756056"/>
              <a:gd name="connsiteX3" fmla="*/ 558 w 666930"/>
              <a:gd name="connsiteY3" fmla="*/ 604445 h 756056"/>
              <a:gd name="connsiteX4" fmla="*/ 313255 w 666930"/>
              <a:gd name="connsiteY4" fmla="*/ 756056 h 75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930" h="756056">
                <a:moveTo>
                  <a:pt x="659116" y="69071"/>
                </a:moveTo>
                <a:cubicBezTo>
                  <a:pt x="669776" y="23272"/>
                  <a:pt x="680437" y="-22527"/>
                  <a:pt x="611738" y="12217"/>
                </a:cubicBezTo>
                <a:cubicBezTo>
                  <a:pt x="543039" y="46961"/>
                  <a:pt x="348788" y="178830"/>
                  <a:pt x="246925" y="277535"/>
                </a:cubicBezTo>
                <a:cubicBezTo>
                  <a:pt x="145062" y="376240"/>
                  <a:pt x="-10497" y="524692"/>
                  <a:pt x="558" y="604445"/>
                </a:cubicBezTo>
                <a:cubicBezTo>
                  <a:pt x="11613" y="684198"/>
                  <a:pt x="162434" y="720127"/>
                  <a:pt x="313255" y="756056"/>
                </a:cubicBezTo>
              </a:path>
            </a:pathLst>
          </a:custGeom>
          <a:noFill/>
          <a:ln w="28575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Kombinationstegning: figur 15">
            <a:extLst>
              <a:ext uri="{FF2B5EF4-FFF2-40B4-BE49-F238E27FC236}">
                <a16:creationId xmlns:a16="http://schemas.microsoft.com/office/drawing/2014/main" id="{D127CDAA-9BA6-4608-9CD6-2A874C5B7325}"/>
              </a:ext>
            </a:extLst>
          </p:cNvPr>
          <p:cNvSpPr/>
          <p:nvPr/>
        </p:nvSpPr>
        <p:spPr>
          <a:xfrm>
            <a:off x="3956717" y="2972568"/>
            <a:ext cx="490634" cy="156349"/>
          </a:xfrm>
          <a:custGeom>
            <a:avLst/>
            <a:gdLst>
              <a:gd name="connsiteX0" fmla="*/ 454831 w 454831"/>
              <a:gd name="connsiteY0" fmla="*/ 123183 h 128274"/>
              <a:gd name="connsiteX1" fmla="*/ 161086 w 454831"/>
              <a:gd name="connsiteY1" fmla="*/ 113708 h 128274"/>
              <a:gd name="connsiteX2" fmla="*/ 0 w 454831"/>
              <a:gd name="connsiteY2" fmla="*/ 0 h 12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4831" h="128274">
                <a:moveTo>
                  <a:pt x="454831" y="123183"/>
                </a:moveTo>
                <a:cubicBezTo>
                  <a:pt x="345861" y="128710"/>
                  <a:pt x="236891" y="134238"/>
                  <a:pt x="161086" y="113708"/>
                </a:cubicBezTo>
                <a:cubicBezTo>
                  <a:pt x="85281" y="93178"/>
                  <a:pt x="42640" y="46589"/>
                  <a:pt x="0" y="0"/>
                </a:cubicBezTo>
              </a:path>
            </a:pathLst>
          </a:custGeom>
          <a:noFill/>
          <a:ln w="28575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Kombinationstegning: figur 16">
            <a:extLst>
              <a:ext uri="{FF2B5EF4-FFF2-40B4-BE49-F238E27FC236}">
                <a16:creationId xmlns:a16="http://schemas.microsoft.com/office/drawing/2014/main" id="{055C5E93-F3DF-420A-A176-7BB5A0B7DA94}"/>
              </a:ext>
            </a:extLst>
          </p:cNvPr>
          <p:cNvSpPr/>
          <p:nvPr/>
        </p:nvSpPr>
        <p:spPr>
          <a:xfrm>
            <a:off x="3986679" y="2407642"/>
            <a:ext cx="581243" cy="476152"/>
          </a:xfrm>
          <a:custGeom>
            <a:avLst/>
            <a:gdLst>
              <a:gd name="connsiteX0" fmla="*/ 2827 w 528726"/>
              <a:gd name="connsiteY0" fmla="*/ 505026 h 505026"/>
              <a:gd name="connsiteX1" fmla="*/ 21778 w 528726"/>
              <a:gd name="connsiteY1" fmla="*/ 287086 h 505026"/>
              <a:gd name="connsiteX2" fmla="*/ 163913 w 528726"/>
              <a:gd name="connsiteY2" fmla="*/ 7555 h 505026"/>
              <a:gd name="connsiteX3" fmla="*/ 528726 w 528726"/>
              <a:gd name="connsiteY3" fmla="*/ 107049 h 505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8726" h="505026">
                <a:moveTo>
                  <a:pt x="2827" y="505026"/>
                </a:moveTo>
                <a:cubicBezTo>
                  <a:pt x="-1122" y="437512"/>
                  <a:pt x="-5070" y="369998"/>
                  <a:pt x="21778" y="287086"/>
                </a:cubicBezTo>
                <a:cubicBezTo>
                  <a:pt x="48626" y="204174"/>
                  <a:pt x="79422" y="37561"/>
                  <a:pt x="163913" y="7555"/>
                </a:cubicBezTo>
                <a:cubicBezTo>
                  <a:pt x="248404" y="-22451"/>
                  <a:pt x="388565" y="42299"/>
                  <a:pt x="528726" y="107049"/>
                </a:cubicBezTo>
              </a:path>
            </a:pathLst>
          </a:custGeom>
          <a:noFill/>
          <a:ln w="28575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9CE24384-5FEB-40CE-B73A-D5D56AD38B66}"/>
              </a:ext>
            </a:extLst>
          </p:cNvPr>
          <p:cNvSpPr txBox="1"/>
          <p:nvPr/>
        </p:nvSpPr>
        <p:spPr>
          <a:xfrm>
            <a:off x="2505565" y="132792"/>
            <a:ext cx="72610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dirty="0"/>
              <a:t>Det globale </a:t>
            </a:r>
            <a:r>
              <a:rPr lang="da-DK" sz="4000" dirty="0" err="1"/>
              <a:t>vindsystem</a:t>
            </a:r>
            <a:r>
              <a:rPr lang="da-DK" sz="4000" dirty="0"/>
              <a:t> og nedbør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E37437A3-B399-44C5-9D48-CACEC0CD80A4}"/>
              </a:ext>
            </a:extLst>
          </p:cNvPr>
          <p:cNvSpPr txBox="1"/>
          <p:nvPr/>
        </p:nvSpPr>
        <p:spPr>
          <a:xfrm>
            <a:off x="1753884" y="3564992"/>
            <a:ext cx="2452339" cy="369332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Hvor vil vi få nedbør?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FC975B91-8B0C-46FD-B0D9-C6239B22271A}"/>
              </a:ext>
            </a:extLst>
          </p:cNvPr>
          <p:cNvSpPr txBox="1"/>
          <p:nvPr/>
        </p:nvSpPr>
        <p:spPr>
          <a:xfrm>
            <a:off x="1801564" y="4879708"/>
            <a:ext cx="2452339" cy="92333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Luften skal afkøles –sker</a:t>
            </a:r>
            <a:br>
              <a:rPr lang="da-DK" dirty="0"/>
            </a:br>
            <a:r>
              <a:rPr lang="da-DK" dirty="0"/>
              <a:t>det i lavtryks eller </a:t>
            </a:r>
            <a:br>
              <a:rPr lang="da-DK" dirty="0"/>
            </a:br>
            <a:r>
              <a:rPr lang="da-DK" dirty="0"/>
              <a:t>højtryksområderne?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C1FC8C5C-5962-434B-BBC3-A9327741D652}"/>
              </a:ext>
            </a:extLst>
          </p:cNvPr>
          <p:cNvSpPr txBox="1"/>
          <p:nvPr/>
        </p:nvSpPr>
        <p:spPr>
          <a:xfrm>
            <a:off x="1703512" y="1124744"/>
            <a:ext cx="2539478" cy="923330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Hvordan var det vi kunne</a:t>
            </a:r>
            <a:br>
              <a:rPr lang="da-DK" dirty="0"/>
            </a:br>
            <a:r>
              <a:rPr lang="da-DK" dirty="0"/>
              <a:t>se om der er </a:t>
            </a:r>
            <a:br>
              <a:rPr lang="da-DK" dirty="0"/>
            </a:br>
            <a:r>
              <a:rPr lang="da-DK" dirty="0"/>
              <a:t>højtryk eller lavtryk?</a:t>
            </a:r>
          </a:p>
        </p:txBody>
      </p:sp>
      <p:pic>
        <p:nvPicPr>
          <p:cNvPr id="25" name="Grafik 24" descr="Regn">
            <a:extLst>
              <a:ext uri="{FF2B5EF4-FFF2-40B4-BE49-F238E27FC236}">
                <a16:creationId xmlns:a16="http://schemas.microsoft.com/office/drawing/2014/main" id="{109C9B67-0CB9-4756-B214-CA099946B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30416" y="2771968"/>
            <a:ext cx="456087" cy="456087"/>
          </a:xfrm>
          <a:prstGeom prst="rect">
            <a:avLst/>
          </a:prstGeom>
        </p:spPr>
      </p:pic>
      <p:pic>
        <p:nvPicPr>
          <p:cNvPr id="27" name="Grafik 26" descr="Regn">
            <a:extLst>
              <a:ext uri="{FF2B5EF4-FFF2-40B4-BE49-F238E27FC236}">
                <a16:creationId xmlns:a16="http://schemas.microsoft.com/office/drawing/2014/main" id="{4C932FD1-2762-47E7-A31F-99D8EBD82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4776" y="1190860"/>
            <a:ext cx="456087" cy="456087"/>
          </a:xfrm>
          <a:prstGeom prst="rect">
            <a:avLst/>
          </a:prstGeom>
        </p:spPr>
      </p:pic>
      <p:pic>
        <p:nvPicPr>
          <p:cNvPr id="29" name="Grafik 28" descr="Afrika">
            <a:extLst>
              <a:ext uri="{FF2B5EF4-FFF2-40B4-BE49-F238E27FC236}">
                <a16:creationId xmlns:a16="http://schemas.microsoft.com/office/drawing/2014/main" id="{5C7CA7AD-8C91-412F-8033-B397DFF540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24614" y="2302620"/>
            <a:ext cx="1590408" cy="1590408"/>
          </a:xfrm>
          <a:prstGeom prst="rect">
            <a:avLst/>
          </a:prstGeom>
        </p:spPr>
      </p:pic>
      <p:pic>
        <p:nvPicPr>
          <p:cNvPr id="31" name="Grafik 30" descr="Europa">
            <a:extLst>
              <a:ext uri="{FF2B5EF4-FFF2-40B4-BE49-F238E27FC236}">
                <a16:creationId xmlns:a16="http://schemas.microsoft.com/office/drawing/2014/main" id="{479C23A9-B7ED-4613-9A89-761DE2527A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89920" y="1277196"/>
            <a:ext cx="1366049" cy="1366049"/>
          </a:xfrm>
          <a:prstGeom prst="rect">
            <a:avLst/>
          </a:prstGeom>
        </p:spPr>
      </p:pic>
      <p:pic>
        <p:nvPicPr>
          <p:cNvPr id="32" name="Grafik 31" descr="Regn">
            <a:extLst>
              <a:ext uri="{FF2B5EF4-FFF2-40B4-BE49-F238E27FC236}">
                <a16:creationId xmlns:a16="http://schemas.microsoft.com/office/drawing/2014/main" id="{82343FAD-545C-4AB3-A067-177C3ADC3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16220" y="1751505"/>
            <a:ext cx="456087" cy="456087"/>
          </a:xfrm>
          <a:prstGeom prst="rect">
            <a:avLst/>
          </a:prstGeom>
        </p:spPr>
      </p:pic>
      <p:pic>
        <p:nvPicPr>
          <p:cNvPr id="33" name="Grafik 32" descr="Regn">
            <a:extLst>
              <a:ext uri="{FF2B5EF4-FFF2-40B4-BE49-F238E27FC236}">
                <a16:creationId xmlns:a16="http://schemas.microsoft.com/office/drawing/2014/main" id="{EAC21451-11D0-4696-A1CA-CC0D225878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57821" y="2900873"/>
            <a:ext cx="456087" cy="456087"/>
          </a:xfrm>
          <a:prstGeom prst="rect">
            <a:avLst/>
          </a:prstGeom>
        </p:spPr>
      </p:pic>
      <p:pic>
        <p:nvPicPr>
          <p:cNvPr id="35" name="Grafik 34" descr="Ørkenscene">
            <a:extLst>
              <a:ext uri="{FF2B5EF4-FFF2-40B4-BE49-F238E27FC236}">
                <a16:creationId xmlns:a16="http://schemas.microsoft.com/office/drawing/2014/main" id="{A83B46B3-9860-4FAC-9EE0-90E97F855E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37633" y="2368716"/>
            <a:ext cx="456087" cy="456087"/>
          </a:xfrm>
          <a:prstGeom prst="rect">
            <a:avLst/>
          </a:prstGeom>
        </p:spPr>
      </p:pic>
      <p:sp>
        <p:nvSpPr>
          <p:cNvPr id="36" name="Tekstfelt 35">
            <a:extLst>
              <a:ext uri="{FF2B5EF4-FFF2-40B4-BE49-F238E27FC236}">
                <a16:creationId xmlns:a16="http://schemas.microsoft.com/office/drawing/2014/main" id="{E71069E1-18FF-4C23-9B47-3231327469DC}"/>
              </a:ext>
            </a:extLst>
          </p:cNvPr>
          <p:cNvSpPr txBox="1"/>
          <p:nvPr/>
        </p:nvSpPr>
        <p:spPr>
          <a:xfrm>
            <a:off x="7283161" y="2596758"/>
            <a:ext cx="3012684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Den globale nedbørsfordeling </a:t>
            </a:r>
            <a:br>
              <a:rPr lang="da-DK" dirty="0"/>
            </a:br>
            <a:r>
              <a:rPr lang="da-DK" dirty="0"/>
              <a:t>vil afspejle sig i </a:t>
            </a:r>
            <a:br>
              <a:rPr lang="da-DK" dirty="0"/>
            </a:br>
            <a:r>
              <a:rPr lang="da-DK" dirty="0"/>
              <a:t>den naturlige plantevækst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DC09CA36-9EF8-4191-AA9D-FA6566096D7D}"/>
              </a:ext>
            </a:extLst>
          </p:cNvPr>
          <p:cNvSpPr txBox="1"/>
          <p:nvPr/>
        </p:nvSpPr>
        <p:spPr>
          <a:xfrm>
            <a:off x="5047969" y="4879708"/>
            <a:ext cx="2452339" cy="1477328"/>
          </a:xfrm>
          <a:prstGeom prst="rect">
            <a:avLst/>
          </a:prstGeom>
          <a:solidFill>
            <a:srgbClr val="FFFF00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I </a:t>
            </a:r>
            <a:r>
              <a:rPr lang="da-DK" b="1" u="sng" dirty="0"/>
              <a:t>lav</a:t>
            </a:r>
            <a:r>
              <a:rPr lang="da-DK" dirty="0"/>
              <a:t>tryksområderne </a:t>
            </a:r>
            <a:br>
              <a:rPr lang="da-DK" dirty="0"/>
            </a:br>
            <a:r>
              <a:rPr lang="da-DK" dirty="0"/>
              <a:t>stiger luften opad,</a:t>
            </a:r>
          </a:p>
          <a:p>
            <a:pPr algn="ctr"/>
            <a:r>
              <a:rPr lang="da-DK" dirty="0"/>
              <a:t>Afkøles og fortættes</a:t>
            </a:r>
            <a:br>
              <a:rPr lang="da-DK" dirty="0"/>
            </a:br>
            <a:r>
              <a:rPr lang="da-DK" dirty="0"/>
              <a:t>=&gt; </a:t>
            </a:r>
            <a:r>
              <a:rPr lang="da-DK" b="1" dirty="0"/>
              <a:t>NEDBØR</a:t>
            </a:r>
            <a:br>
              <a:rPr lang="da-DK" dirty="0"/>
            </a:br>
            <a:endParaRPr lang="da-DK" dirty="0"/>
          </a:p>
        </p:txBody>
      </p:sp>
      <p:pic>
        <p:nvPicPr>
          <p:cNvPr id="30" name="Grafik 29" descr="Regn">
            <a:extLst>
              <a:ext uri="{FF2B5EF4-FFF2-40B4-BE49-F238E27FC236}">
                <a16:creationId xmlns:a16="http://schemas.microsoft.com/office/drawing/2014/main" id="{82FD397D-4991-417A-A3CD-8719193A5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95690" y="4192604"/>
            <a:ext cx="456087" cy="45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8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/>
      <p:bldP spid="9" grpId="0"/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4" grpId="0" animBg="1"/>
      <p:bldP spid="36" grpId="0" animBg="1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70F85A-3390-4E67-8D02-9F0C07FD5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wrap="square" anchor="ctr">
            <a:normAutofit/>
          </a:bodyPr>
          <a:lstStyle/>
          <a:p>
            <a:r>
              <a:rPr lang="da-DK" dirty="0"/>
              <a:t>Monsunregn i </a:t>
            </a:r>
            <a:r>
              <a:rPr lang="da-DK" dirty="0" err="1"/>
              <a:t>SØ.Asien</a:t>
            </a:r>
            <a:endParaRPr lang="da-DK" dirty="0"/>
          </a:p>
        </p:txBody>
      </p:sp>
      <p:pic>
        <p:nvPicPr>
          <p:cNvPr id="1026" name="Picture 2" descr="Ani and Britt in Nepal: 09/14">
            <a:extLst>
              <a:ext uri="{FF2B5EF4-FFF2-40B4-BE49-F238E27FC236}">
                <a16:creationId xmlns:a16="http://schemas.microsoft.com/office/drawing/2014/main" id="{0AB8BBC4-5794-4B99-B2B9-17FD45A5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1" b="13253"/>
          <a:stretch/>
        </p:blipFill>
        <p:spPr bwMode="auto">
          <a:xfrm>
            <a:off x="1981200" y="1600201"/>
            <a:ext cx="8229600" cy="4525963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1514258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60390-E47E-4EC1-928E-4F6E12A16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Monsunregn i Sydøstasien (juli)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7D992F2-4600-4570-B6CC-3D99C1567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8230" y="1953817"/>
            <a:ext cx="6875540" cy="35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e 6">
            <a:extLst>
              <a:ext uri="{FF2B5EF4-FFF2-40B4-BE49-F238E27FC236}">
                <a16:creationId xmlns:a16="http://schemas.microsoft.com/office/drawing/2014/main" id="{537C45DF-C8D8-4373-AE2A-799BA3A45CA6}"/>
              </a:ext>
            </a:extLst>
          </p:cNvPr>
          <p:cNvGrpSpPr/>
          <p:nvPr/>
        </p:nvGrpSpPr>
        <p:grpSpPr>
          <a:xfrm>
            <a:off x="2306373" y="2959203"/>
            <a:ext cx="6864667" cy="369332"/>
            <a:chOff x="1035019" y="2802605"/>
            <a:chExt cx="9579435" cy="492443"/>
          </a:xfrm>
        </p:grpSpPr>
        <p:cxnSp>
          <p:nvCxnSpPr>
            <p:cNvPr id="4" name="Lige forbindelse 3">
              <a:extLst>
                <a:ext uri="{FF2B5EF4-FFF2-40B4-BE49-F238E27FC236}">
                  <a16:creationId xmlns:a16="http://schemas.microsoft.com/office/drawing/2014/main" id="{404A39E7-1C49-4FA5-83BD-76F6255EE63D}"/>
                </a:ext>
              </a:extLst>
            </p:cNvPr>
            <p:cNvCxnSpPr/>
            <p:nvPr/>
          </p:nvCxnSpPr>
          <p:spPr>
            <a:xfrm>
              <a:off x="2236573" y="3039762"/>
              <a:ext cx="8377881" cy="86497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513AB684-55D7-4329-AE02-C3437CE2DF15}"/>
                </a:ext>
              </a:extLst>
            </p:cNvPr>
            <p:cNvSpPr txBox="1"/>
            <p:nvPr/>
          </p:nvSpPr>
          <p:spPr>
            <a:xfrm>
              <a:off x="1035019" y="2802605"/>
              <a:ext cx="1239714" cy="492443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/>
                <a:t>23,5 °N</a:t>
              </a:r>
            </a:p>
          </p:txBody>
        </p:sp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7F4ED22C-7C40-41E5-8FF2-F76CF87AC31B}"/>
              </a:ext>
            </a:extLst>
          </p:cNvPr>
          <p:cNvGrpSpPr/>
          <p:nvPr/>
        </p:nvGrpSpPr>
        <p:grpSpPr>
          <a:xfrm>
            <a:off x="2235679" y="3964590"/>
            <a:ext cx="6935360" cy="369332"/>
            <a:chOff x="948905" y="4143122"/>
            <a:chExt cx="9247147" cy="492443"/>
          </a:xfrm>
        </p:grpSpPr>
        <p:sp>
          <p:nvSpPr>
            <p:cNvPr id="6" name="Tekstfelt 5">
              <a:extLst>
                <a:ext uri="{FF2B5EF4-FFF2-40B4-BE49-F238E27FC236}">
                  <a16:creationId xmlns:a16="http://schemas.microsoft.com/office/drawing/2014/main" id="{DE086CB7-B8FE-462D-8178-DBF54D1044C6}"/>
                </a:ext>
              </a:extLst>
            </p:cNvPr>
            <p:cNvSpPr txBox="1"/>
            <p:nvPr/>
          </p:nvSpPr>
          <p:spPr>
            <a:xfrm>
              <a:off x="948905" y="4143122"/>
              <a:ext cx="1126805" cy="492443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/>
                <a:t>23,5 °S</a:t>
              </a:r>
            </a:p>
          </p:txBody>
        </p:sp>
        <p:cxnSp>
          <p:nvCxnSpPr>
            <p:cNvPr id="11" name="Lige forbindelse 10">
              <a:extLst>
                <a:ext uri="{FF2B5EF4-FFF2-40B4-BE49-F238E27FC236}">
                  <a16:creationId xmlns:a16="http://schemas.microsoft.com/office/drawing/2014/main" id="{2A1A7A6B-D714-41A6-8BF0-687A1DAE8081}"/>
                </a:ext>
              </a:extLst>
            </p:cNvPr>
            <p:cNvCxnSpPr>
              <a:cxnSpLocks/>
            </p:cNvCxnSpPr>
            <p:nvPr/>
          </p:nvCxnSpPr>
          <p:spPr>
            <a:xfrm>
              <a:off x="2091854" y="4311703"/>
              <a:ext cx="8104198" cy="86497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Grafik 12" descr="Sol">
            <a:extLst>
              <a:ext uri="{FF2B5EF4-FFF2-40B4-BE49-F238E27FC236}">
                <a16:creationId xmlns:a16="http://schemas.microsoft.com/office/drawing/2014/main" id="{C1CC19CE-9768-42E9-87CE-791D97FDB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9641" y="2738114"/>
            <a:ext cx="685800" cy="685800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D429E550-0615-47C1-A879-5E04747B5661}"/>
              </a:ext>
            </a:extLst>
          </p:cNvPr>
          <p:cNvSpPr txBox="1"/>
          <p:nvPr/>
        </p:nvSpPr>
        <p:spPr>
          <a:xfrm rot="21199535">
            <a:off x="1365084" y="2056362"/>
            <a:ext cx="4868512" cy="369332"/>
          </a:xfrm>
          <a:prstGeom prst="rect">
            <a:avLst/>
          </a:prstGeom>
          <a:solidFill>
            <a:srgbClr val="FFFF00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Lavtrykket ved ækvator følger solens zenitposition</a:t>
            </a: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BBC3A0A-A39F-48E3-A4D6-6B7CB3F496A8}"/>
              </a:ext>
            </a:extLst>
          </p:cNvPr>
          <p:cNvSpPr/>
          <p:nvPr/>
        </p:nvSpPr>
        <p:spPr>
          <a:xfrm>
            <a:off x="7025149" y="2959205"/>
            <a:ext cx="331838" cy="2769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89F5E7D-D46A-4952-953A-37B27D9D8889}"/>
              </a:ext>
            </a:extLst>
          </p:cNvPr>
          <p:cNvSpPr/>
          <p:nvPr/>
        </p:nvSpPr>
        <p:spPr>
          <a:xfrm>
            <a:off x="4204521" y="3964593"/>
            <a:ext cx="306029" cy="32864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5F28F65-67F1-4D4B-9A09-D92BFB2CFA80}"/>
              </a:ext>
            </a:extLst>
          </p:cNvPr>
          <p:cNvSpPr/>
          <p:nvPr/>
        </p:nvSpPr>
        <p:spPr>
          <a:xfrm>
            <a:off x="5576035" y="3975053"/>
            <a:ext cx="306029" cy="32864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9A9E7DEB-B2B8-4515-8607-7A375C60B900}"/>
              </a:ext>
            </a:extLst>
          </p:cNvPr>
          <p:cNvSpPr/>
          <p:nvPr/>
        </p:nvSpPr>
        <p:spPr>
          <a:xfrm>
            <a:off x="7044240" y="4103093"/>
            <a:ext cx="306029" cy="32864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CDE63C1-8A2F-4B65-9FC1-0A4AD5EB110B}"/>
              </a:ext>
            </a:extLst>
          </p:cNvPr>
          <p:cNvSpPr/>
          <p:nvPr/>
        </p:nvSpPr>
        <p:spPr>
          <a:xfrm>
            <a:off x="4425746" y="3353433"/>
            <a:ext cx="331838" cy="2769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EE0B450-6ED6-481C-A1F5-70782F9FE514}"/>
              </a:ext>
            </a:extLst>
          </p:cNvPr>
          <p:cNvSpPr/>
          <p:nvPr/>
        </p:nvSpPr>
        <p:spPr>
          <a:xfrm>
            <a:off x="5779566" y="3230988"/>
            <a:ext cx="331838" cy="2769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C45B5A9-6899-4B05-A32C-45B3209FC851}"/>
              </a:ext>
            </a:extLst>
          </p:cNvPr>
          <p:cNvSpPr/>
          <p:nvPr/>
        </p:nvSpPr>
        <p:spPr>
          <a:xfrm>
            <a:off x="3044231" y="3369488"/>
            <a:ext cx="331838" cy="2769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FAFFAC2E-CC19-437B-A35F-B60FD23E8FAD}"/>
              </a:ext>
            </a:extLst>
          </p:cNvPr>
          <p:cNvSpPr/>
          <p:nvPr/>
        </p:nvSpPr>
        <p:spPr>
          <a:xfrm>
            <a:off x="8400436" y="3369488"/>
            <a:ext cx="331838" cy="2769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D637083-1D02-4564-B3AB-6BE20C8E6DD7}"/>
              </a:ext>
            </a:extLst>
          </p:cNvPr>
          <p:cNvSpPr/>
          <p:nvPr/>
        </p:nvSpPr>
        <p:spPr>
          <a:xfrm>
            <a:off x="3688250" y="2699691"/>
            <a:ext cx="306029" cy="32864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D2A9F20A-8AF4-46DF-9FC9-EF918A9413A6}"/>
              </a:ext>
            </a:extLst>
          </p:cNvPr>
          <p:cNvSpPr/>
          <p:nvPr/>
        </p:nvSpPr>
        <p:spPr>
          <a:xfrm>
            <a:off x="5330327" y="2792753"/>
            <a:ext cx="306029" cy="32864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00FF2E4F-EE90-4084-BFB6-A01BCF3EE2DF}"/>
              </a:ext>
            </a:extLst>
          </p:cNvPr>
          <p:cNvSpPr/>
          <p:nvPr/>
        </p:nvSpPr>
        <p:spPr>
          <a:xfrm>
            <a:off x="8592768" y="2765011"/>
            <a:ext cx="306029" cy="32864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BB67E2FF-CC51-4EA9-8E1C-417C52AE2450}"/>
              </a:ext>
            </a:extLst>
          </p:cNvPr>
          <p:cNvGrpSpPr/>
          <p:nvPr/>
        </p:nvGrpSpPr>
        <p:grpSpPr>
          <a:xfrm>
            <a:off x="7441483" y="5440168"/>
            <a:ext cx="2164624" cy="403182"/>
            <a:chOff x="2207709" y="6039695"/>
            <a:chExt cx="2886165" cy="537576"/>
          </a:xfrm>
        </p:grpSpPr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id="{70C010CB-5BFF-4606-9E88-4584895D59A8}"/>
                </a:ext>
              </a:extLst>
            </p:cNvPr>
            <p:cNvSpPr/>
            <p:nvPr/>
          </p:nvSpPr>
          <p:spPr>
            <a:xfrm>
              <a:off x="2207709" y="6039695"/>
              <a:ext cx="408039" cy="438191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39" name="Tekstfelt 38">
              <a:extLst>
                <a:ext uri="{FF2B5EF4-FFF2-40B4-BE49-F238E27FC236}">
                  <a16:creationId xmlns:a16="http://schemas.microsoft.com/office/drawing/2014/main" id="{8F2A7968-89A2-4B72-8F67-565485173CED}"/>
                </a:ext>
              </a:extLst>
            </p:cNvPr>
            <p:cNvSpPr txBox="1"/>
            <p:nvPr/>
          </p:nvSpPr>
          <p:spPr>
            <a:xfrm>
              <a:off x="2462214" y="6084828"/>
              <a:ext cx="2631660" cy="492443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/>
                <a:t>Dynamiske højtryk </a:t>
              </a:r>
            </a:p>
          </p:txBody>
        </p:sp>
      </p:grp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14A7793D-3E10-45F4-80A4-76036B8308DD}"/>
              </a:ext>
            </a:extLst>
          </p:cNvPr>
          <p:cNvGrpSpPr/>
          <p:nvPr/>
        </p:nvGrpSpPr>
        <p:grpSpPr>
          <a:xfrm>
            <a:off x="2479945" y="5476222"/>
            <a:ext cx="5278626" cy="384924"/>
            <a:chOff x="4788706" y="6084829"/>
            <a:chExt cx="7038168" cy="513231"/>
          </a:xfrm>
        </p:grpSpPr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id="{26ABAB3D-EF00-4D7A-9B50-5A2266DB520D}"/>
                </a:ext>
              </a:extLst>
            </p:cNvPr>
            <p:cNvSpPr/>
            <p:nvPr/>
          </p:nvSpPr>
          <p:spPr>
            <a:xfrm>
              <a:off x="5149531" y="6084829"/>
              <a:ext cx="442451" cy="3693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41" name="Tekstfelt 40">
              <a:extLst>
                <a:ext uri="{FF2B5EF4-FFF2-40B4-BE49-F238E27FC236}">
                  <a16:creationId xmlns:a16="http://schemas.microsoft.com/office/drawing/2014/main" id="{86AE7151-3E83-4460-A9DD-6AAF7D1F981D}"/>
                </a:ext>
              </a:extLst>
            </p:cNvPr>
            <p:cNvSpPr txBox="1"/>
            <p:nvPr/>
          </p:nvSpPr>
          <p:spPr>
            <a:xfrm>
              <a:off x="4788706" y="6105618"/>
              <a:ext cx="7038168" cy="492442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/>
                <a:t>Ækvatoriale lavtryk ( </a:t>
              </a:r>
              <a:r>
                <a:rPr lang="da-DK" dirty="0" err="1"/>
                <a:t>Intertropisk</a:t>
              </a:r>
              <a:r>
                <a:rPr lang="da-DK" dirty="0"/>
                <a:t> konvergenszone, </a:t>
              </a:r>
              <a:r>
                <a:rPr lang="da-DK" b="1" dirty="0"/>
                <a:t>ITK</a:t>
              </a:r>
              <a:r>
                <a:rPr lang="da-DK" dirty="0"/>
                <a:t>)</a:t>
              </a:r>
            </a:p>
          </p:txBody>
        </p:sp>
      </p:grpSp>
      <p:pic>
        <p:nvPicPr>
          <p:cNvPr id="32" name="Grafik 31" descr="Regn">
            <a:extLst>
              <a:ext uri="{FF2B5EF4-FFF2-40B4-BE49-F238E27FC236}">
                <a16:creationId xmlns:a16="http://schemas.microsoft.com/office/drawing/2014/main" id="{D4005D41-1018-4898-931D-0596B8A3BE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93251" y="3151770"/>
            <a:ext cx="456087" cy="456087"/>
          </a:xfrm>
          <a:prstGeom prst="rect">
            <a:avLst/>
          </a:prstGeom>
        </p:spPr>
      </p:pic>
      <p:pic>
        <p:nvPicPr>
          <p:cNvPr id="34" name="Grafik 33" descr="Regn">
            <a:extLst>
              <a:ext uri="{FF2B5EF4-FFF2-40B4-BE49-F238E27FC236}">
                <a16:creationId xmlns:a16="http://schemas.microsoft.com/office/drawing/2014/main" id="{FD9C4B51-1688-449F-82CA-AA8C41318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55094" y="2941465"/>
            <a:ext cx="456087" cy="456087"/>
          </a:xfrm>
          <a:prstGeom prst="rect">
            <a:avLst/>
          </a:prstGeom>
        </p:spPr>
      </p:pic>
      <p:pic>
        <p:nvPicPr>
          <p:cNvPr id="36" name="Grafik 35" descr="Regn">
            <a:extLst>
              <a:ext uri="{FF2B5EF4-FFF2-40B4-BE49-F238E27FC236}">
                <a16:creationId xmlns:a16="http://schemas.microsoft.com/office/drawing/2014/main" id="{811A1431-8B41-4EF7-B2C9-01224BE20C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9332" y="3434499"/>
            <a:ext cx="456087" cy="45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4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1" grpId="0" animBg="1"/>
      <p:bldP spid="23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sia Physical Map | Physical Map of Asia">
            <a:extLst>
              <a:ext uri="{FF2B5EF4-FFF2-40B4-BE49-F238E27FC236}">
                <a16:creationId xmlns:a16="http://schemas.microsoft.com/office/drawing/2014/main" id="{C0357F82-CB61-48CB-B578-DE6526706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556" y="30442"/>
            <a:ext cx="8862888" cy="679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675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B60390-E47E-4EC1-928E-4F6E12A16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Monsunregn i Sydøstasien (jan)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113C29D-40E6-4EC0-AE32-2FF89764F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4" y="2100455"/>
            <a:ext cx="5629275" cy="315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e 4">
            <a:extLst>
              <a:ext uri="{FF2B5EF4-FFF2-40B4-BE49-F238E27FC236}">
                <a16:creationId xmlns:a16="http://schemas.microsoft.com/office/drawing/2014/main" id="{4B2A65CB-CE63-4732-95B1-43F7A4BEB210}"/>
              </a:ext>
            </a:extLst>
          </p:cNvPr>
          <p:cNvGrpSpPr/>
          <p:nvPr/>
        </p:nvGrpSpPr>
        <p:grpSpPr>
          <a:xfrm>
            <a:off x="2306373" y="2959203"/>
            <a:ext cx="6864667" cy="369332"/>
            <a:chOff x="1035019" y="2802605"/>
            <a:chExt cx="9579435" cy="492443"/>
          </a:xfrm>
        </p:grpSpPr>
        <p:cxnSp>
          <p:nvCxnSpPr>
            <p:cNvPr id="6" name="Lige forbindelse 5">
              <a:extLst>
                <a:ext uri="{FF2B5EF4-FFF2-40B4-BE49-F238E27FC236}">
                  <a16:creationId xmlns:a16="http://schemas.microsoft.com/office/drawing/2014/main" id="{816B16DF-06E2-43E9-A197-81EA00E3355C}"/>
                </a:ext>
              </a:extLst>
            </p:cNvPr>
            <p:cNvCxnSpPr/>
            <p:nvPr/>
          </p:nvCxnSpPr>
          <p:spPr>
            <a:xfrm>
              <a:off x="2236573" y="3039762"/>
              <a:ext cx="8377881" cy="86497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A31A480A-E77D-4D79-86B0-644920A97371}"/>
                </a:ext>
              </a:extLst>
            </p:cNvPr>
            <p:cNvSpPr txBox="1"/>
            <p:nvPr/>
          </p:nvSpPr>
          <p:spPr>
            <a:xfrm>
              <a:off x="1035019" y="2802605"/>
              <a:ext cx="1239714" cy="492443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/>
                <a:t>23,5 °N</a:t>
              </a:r>
            </a:p>
          </p:txBody>
        </p:sp>
      </p:grpSp>
      <p:grpSp>
        <p:nvGrpSpPr>
          <p:cNvPr id="8" name="Gruppe 7">
            <a:extLst>
              <a:ext uri="{FF2B5EF4-FFF2-40B4-BE49-F238E27FC236}">
                <a16:creationId xmlns:a16="http://schemas.microsoft.com/office/drawing/2014/main" id="{1614488C-C84D-49DB-B4D6-0B6BDDA11C27}"/>
              </a:ext>
            </a:extLst>
          </p:cNvPr>
          <p:cNvGrpSpPr/>
          <p:nvPr/>
        </p:nvGrpSpPr>
        <p:grpSpPr>
          <a:xfrm>
            <a:off x="2235679" y="3964590"/>
            <a:ext cx="6935360" cy="369332"/>
            <a:chOff x="948905" y="4143122"/>
            <a:chExt cx="9247147" cy="492443"/>
          </a:xfrm>
        </p:grpSpPr>
        <p:sp>
          <p:nvSpPr>
            <p:cNvPr id="9" name="Tekstfelt 8">
              <a:extLst>
                <a:ext uri="{FF2B5EF4-FFF2-40B4-BE49-F238E27FC236}">
                  <a16:creationId xmlns:a16="http://schemas.microsoft.com/office/drawing/2014/main" id="{4C087823-BAA6-4C32-897E-AFE7857DB93F}"/>
                </a:ext>
              </a:extLst>
            </p:cNvPr>
            <p:cNvSpPr txBox="1"/>
            <p:nvPr/>
          </p:nvSpPr>
          <p:spPr>
            <a:xfrm>
              <a:off x="948905" y="4143122"/>
              <a:ext cx="1126805" cy="492443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/>
                <a:t>23,5 °S</a:t>
              </a:r>
            </a:p>
          </p:txBody>
        </p:sp>
        <p:cxnSp>
          <p:nvCxnSpPr>
            <p:cNvPr id="10" name="Lige forbindelse 9">
              <a:extLst>
                <a:ext uri="{FF2B5EF4-FFF2-40B4-BE49-F238E27FC236}">
                  <a16:creationId xmlns:a16="http://schemas.microsoft.com/office/drawing/2014/main" id="{46CBDF3E-B467-4025-84D2-BA501B2D2C43}"/>
                </a:ext>
              </a:extLst>
            </p:cNvPr>
            <p:cNvCxnSpPr>
              <a:cxnSpLocks/>
            </p:cNvCxnSpPr>
            <p:nvPr/>
          </p:nvCxnSpPr>
          <p:spPr>
            <a:xfrm>
              <a:off x="2091854" y="4311703"/>
              <a:ext cx="8104198" cy="86497"/>
            </a:xfrm>
            <a:prstGeom prst="line">
              <a:avLst/>
            </a:prstGeom>
            <a:ln w="1905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Grafik 2" descr="Sol">
            <a:extLst>
              <a:ext uri="{FF2B5EF4-FFF2-40B4-BE49-F238E27FC236}">
                <a16:creationId xmlns:a16="http://schemas.microsoft.com/office/drawing/2014/main" id="{865856A8-E3C7-4562-8670-AC439FAB3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99349" y="3780563"/>
            <a:ext cx="685800" cy="6858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28762A82-806B-4D59-8EDB-CABB41AC5C23}"/>
              </a:ext>
            </a:extLst>
          </p:cNvPr>
          <p:cNvSpPr txBox="1"/>
          <p:nvPr/>
        </p:nvSpPr>
        <p:spPr>
          <a:xfrm rot="21199535">
            <a:off x="1337411" y="4494270"/>
            <a:ext cx="4868512" cy="369332"/>
          </a:xfrm>
          <a:prstGeom prst="rect">
            <a:avLst/>
          </a:prstGeom>
          <a:solidFill>
            <a:srgbClr val="FFFF00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Lavtrykket ved ækvator følger solens zenitposition</a:t>
            </a:r>
          </a:p>
        </p:txBody>
      </p: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ED2314A9-84B9-4B2E-B5E4-77AFBF08699E}"/>
              </a:ext>
            </a:extLst>
          </p:cNvPr>
          <p:cNvGrpSpPr/>
          <p:nvPr/>
        </p:nvGrpSpPr>
        <p:grpSpPr>
          <a:xfrm>
            <a:off x="7441484" y="5440168"/>
            <a:ext cx="2126667" cy="403182"/>
            <a:chOff x="2207709" y="6039695"/>
            <a:chExt cx="2835555" cy="537576"/>
          </a:xfrm>
        </p:grpSpPr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1B9FE28-33CA-401E-98F5-552081E6A463}"/>
                </a:ext>
              </a:extLst>
            </p:cNvPr>
            <p:cNvSpPr/>
            <p:nvPr/>
          </p:nvSpPr>
          <p:spPr>
            <a:xfrm>
              <a:off x="2207709" y="6039695"/>
              <a:ext cx="408039" cy="438191"/>
            </a:xfrm>
            <a:prstGeom prst="ellipse">
              <a:avLst/>
            </a:prstGeom>
            <a:noFill/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7" name="Tekstfelt 16">
              <a:extLst>
                <a:ext uri="{FF2B5EF4-FFF2-40B4-BE49-F238E27FC236}">
                  <a16:creationId xmlns:a16="http://schemas.microsoft.com/office/drawing/2014/main" id="{F2B4A0F9-5603-4456-A189-F907B70E7ECD}"/>
                </a:ext>
              </a:extLst>
            </p:cNvPr>
            <p:cNvSpPr txBox="1"/>
            <p:nvPr/>
          </p:nvSpPr>
          <p:spPr>
            <a:xfrm>
              <a:off x="2512828" y="6084828"/>
              <a:ext cx="2530436" cy="492443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/>
                <a:t>TERMISKE højtryk </a:t>
              </a:r>
            </a:p>
          </p:txBody>
        </p:sp>
      </p:grp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B1166D39-7912-4BA8-9B88-A6B09C7654F1}"/>
              </a:ext>
            </a:extLst>
          </p:cNvPr>
          <p:cNvGrpSpPr/>
          <p:nvPr/>
        </p:nvGrpSpPr>
        <p:grpSpPr>
          <a:xfrm>
            <a:off x="2479945" y="5476222"/>
            <a:ext cx="5278626" cy="384924"/>
            <a:chOff x="4788706" y="6084829"/>
            <a:chExt cx="7038168" cy="513231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623A39FB-0113-4FB8-8E76-1CE4616FF674}"/>
                </a:ext>
              </a:extLst>
            </p:cNvPr>
            <p:cNvSpPr/>
            <p:nvPr/>
          </p:nvSpPr>
          <p:spPr>
            <a:xfrm>
              <a:off x="5149531" y="6084829"/>
              <a:ext cx="442451" cy="36933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17DEED2A-701C-4DD7-B99C-953E04FD1C06}"/>
                </a:ext>
              </a:extLst>
            </p:cNvPr>
            <p:cNvSpPr txBox="1"/>
            <p:nvPr/>
          </p:nvSpPr>
          <p:spPr>
            <a:xfrm>
              <a:off x="4788706" y="6105618"/>
              <a:ext cx="7038168" cy="492442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dirty="0"/>
                <a:t>Ækvatoriale lavtryk ( </a:t>
              </a:r>
              <a:r>
                <a:rPr lang="da-DK" dirty="0" err="1"/>
                <a:t>Intertropisk</a:t>
              </a:r>
              <a:r>
                <a:rPr lang="da-DK" dirty="0"/>
                <a:t> konvergenszone, </a:t>
              </a:r>
              <a:r>
                <a:rPr lang="da-DK" b="1" dirty="0"/>
                <a:t>ITK</a:t>
              </a:r>
              <a:r>
                <a:rPr lang="da-DK" dirty="0"/>
                <a:t>)</a:t>
              </a:r>
            </a:p>
          </p:txBody>
        </p:sp>
      </p:grpSp>
      <p:sp>
        <p:nvSpPr>
          <p:cNvPr id="12" name="Ellipse 11">
            <a:extLst>
              <a:ext uri="{FF2B5EF4-FFF2-40B4-BE49-F238E27FC236}">
                <a16:creationId xmlns:a16="http://schemas.microsoft.com/office/drawing/2014/main" id="{24B7D0F8-A789-478F-AF69-363B227AF9EC}"/>
              </a:ext>
            </a:extLst>
          </p:cNvPr>
          <p:cNvSpPr/>
          <p:nvPr/>
        </p:nvSpPr>
        <p:spPr>
          <a:xfrm>
            <a:off x="3439828" y="3780564"/>
            <a:ext cx="331838" cy="2769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A1061BEA-F413-4B22-84B7-6DF5DD372B26}"/>
              </a:ext>
            </a:extLst>
          </p:cNvPr>
          <p:cNvSpPr/>
          <p:nvPr/>
        </p:nvSpPr>
        <p:spPr>
          <a:xfrm>
            <a:off x="4874108" y="3814029"/>
            <a:ext cx="331490" cy="2769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73743764-72C8-45BA-8259-F0D40C63B49E}"/>
              </a:ext>
            </a:extLst>
          </p:cNvPr>
          <p:cNvSpPr/>
          <p:nvPr/>
        </p:nvSpPr>
        <p:spPr>
          <a:xfrm>
            <a:off x="6131965" y="3885108"/>
            <a:ext cx="331490" cy="2769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32E3912-FFD2-4D98-B67E-53715618BBE8}"/>
              </a:ext>
            </a:extLst>
          </p:cNvPr>
          <p:cNvSpPr/>
          <p:nvPr/>
        </p:nvSpPr>
        <p:spPr>
          <a:xfrm>
            <a:off x="7585869" y="3819546"/>
            <a:ext cx="331490" cy="27699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CBACFA07-C750-4B13-AA01-D30EE5652E5C}"/>
              </a:ext>
            </a:extLst>
          </p:cNvPr>
          <p:cNvSpPr/>
          <p:nvPr/>
        </p:nvSpPr>
        <p:spPr>
          <a:xfrm>
            <a:off x="7034755" y="2644570"/>
            <a:ext cx="306029" cy="328643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28997C2-E62A-4A87-8A80-6047DA680A01}"/>
              </a:ext>
            </a:extLst>
          </p:cNvPr>
          <p:cNvSpPr/>
          <p:nvPr/>
        </p:nvSpPr>
        <p:spPr>
          <a:xfrm>
            <a:off x="4641829" y="2261942"/>
            <a:ext cx="306029" cy="328643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1298B319-3807-4234-86EE-37230EDC9E59}"/>
              </a:ext>
            </a:extLst>
          </p:cNvPr>
          <p:cNvSpPr/>
          <p:nvPr/>
        </p:nvSpPr>
        <p:spPr>
          <a:xfrm>
            <a:off x="7441484" y="5454431"/>
            <a:ext cx="306029" cy="328643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2" name="Pil: nedad 41">
            <a:extLst>
              <a:ext uri="{FF2B5EF4-FFF2-40B4-BE49-F238E27FC236}">
                <a16:creationId xmlns:a16="http://schemas.microsoft.com/office/drawing/2014/main" id="{2B622C15-7542-47FC-B660-D6165DB0DA83}"/>
              </a:ext>
            </a:extLst>
          </p:cNvPr>
          <p:cNvSpPr/>
          <p:nvPr/>
        </p:nvSpPr>
        <p:spPr>
          <a:xfrm>
            <a:off x="3911539" y="1677178"/>
            <a:ext cx="2220426" cy="541272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Polare højtryk</a:t>
            </a:r>
          </a:p>
        </p:txBody>
      </p:sp>
      <p:sp>
        <p:nvSpPr>
          <p:cNvPr id="44" name="Pil: nedad 43">
            <a:extLst>
              <a:ext uri="{FF2B5EF4-FFF2-40B4-BE49-F238E27FC236}">
                <a16:creationId xmlns:a16="http://schemas.microsoft.com/office/drawing/2014/main" id="{72EFFB32-1BDB-4FCB-838B-C06F1E47CEA0}"/>
              </a:ext>
            </a:extLst>
          </p:cNvPr>
          <p:cNvSpPr/>
          <p:nvPr/>
        </p:nvSpPr>
        <p:spPr>
          <a:xfrm>
            <a:off x="6131965" y="1665643"/>
            <a:ext cx="2220426" cy="557901"/>
          </a:xfrm>
          <a:prstGeom prst="down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/>
              <a:t>Polare højtryk</a:t>
            </a:r>
          </a:p>
        </p:txBody>
      </p:sp>
    </p:spTree>
    <p:extLst>
      <p:ext uri="{BB962C8B-B14F-4D97-AF65-F5344CB8AC3E}">
        <p14:creationId xmlns:p14="http://schemas.microsoft.com/office/powerpoint/2010/main" val="8256553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Monsunvinde –juli</a:t>
            </a:r>
          </a:p>
        </p:txBody>
      </p:sp>
      <p:pic>
        <p:nvPicPr>
          <p:cNvPr id="9219" name="Picture 2" descr="http://frberg-hf.dk/intranet/geo/kort/klima-kort/fig-32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1" y="1196753"/>
            <a:ext cx="8683625" cy="487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Lige forbindelse 3"/>
          <p:cNvCxnSpPr/>
          <p:nvPr/>
        </p:nvCxnSpPr>
        <p:spPr>
          <a:xfrm>
            <a:off x="1774826" y="3789364"/>
            <a:ext cx="8424863" cy="71437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260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altLang="da-DK" dirty="0"/>
              <a:t>Monsunvinde - jan</a:t>
            </a:r>
          </a:p>
        </p:txBody>
      </p:sp>
      <p:pic>
        <p:nvPicPr>
          <p:cNvPr id="10243" name="Picture 2" descr="http://frberg-hf.dk/intranet/geo/kort/klima-kort/fig-32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052736"/>
            <a:ext cx="92329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479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3C1E45-3EFF-4189-A13E-3E1ACA15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da-DK" dirty="0"/>
              <a:t>Animation af monsunregn </a:t>
            </a:r>
            <a:r>
              <a:rPr lang="da-DK" sz="2000" dirty="0"/>
              <a:t>(4 min)</a:t>
            </a:r>
            <a:endParaRPr lang="da-DK" dirty="0"/>
          </a:p>
        </p:txBody>
      </p:sp>
      <p:pic>
        <p:nvPicPr>
          <p:cNvPr id="3" name="monsunregn">
            <a:hlinkClick r:id="" action="ppaction://media"/>
            <a:extLst>
              <a:ext uri="{FF2B5EF4-FFF2-40B4-BE49-F238E27FC236}">
                <a16:creationId xmlns:a16="http://schemas.microsoft.com/office/drawing/2014/main" id="{E241D0ED-0F3F-4FEA-934E-49AD0C7295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3592" y="980728"/>
            <a:ext cx="706755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8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gnskov og ørken">
            <a:extLst>
              <a:ext uri="{FF2B5EF4-FFF2-40B4-BE49-F238E27FC236}">
                <a16:creationId xmlns:a16="http://schemas.microsoft.com/office/drawing/2014/main" id="{7154EAFD-84E7-4C7F-B081-507634216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920" y="3848758"/>
            <a:ext cx="4952260" cy="278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CDE52FB-E09E-4C25-8622-E2D71ED6D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Klima- og plantebælter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82FFB0E-68DF-4605-914B-B40FA0D1EF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Og eksamensopgaven </a:t>
            </a:r>
          </a:p>
        </p:txBody>
      </p:sp>
      <p:pic>
        <p:nvPicPr>
          <p:cNvPr id="2054" name="Picture 6" descr="How to Survive in The Jungle? | Complete Guide - Oipinio">
            <a:extLst>
              <a:ext uri="{FF2B5EF4-FFF2-40B4-BE49-F238E27FC236}">
                <a16:creationId xmlns:a16="http://schemas.microsoft.com/office/drawing/2014/main" id="{2E3F7154-8A6B-4131-B812-AC4E25039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8" y="517167"/>
            <a:ext cx="4464496" cy="297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7751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Temperatur og lufttryk i atmosfæren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2328" y="1946970"/>
            <a:ext cx="2812409" cy="392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761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C5D63-FE4D-43C4-99A5-120075450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3552" y="28840"/>
            <a:ext cx="8229600" cy="1143000"/>
          </a:xfrm>
        </p:spPr>
        <p:txBody>
          <a:bodyPr/>
          <a:lstStyle/>
          <a:p>
            <a:r>
              <a:rPr lang="da-DK" dirty="0"/>
              <a:t>Klimaklassifikation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52E1625-F548-4123-B042-A8825AF59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2731958"/>
            <a:ext cx="638651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1A1136DB-1DA4-4E3C-9413-4E3BA82A2760}"/>
              </a:ext>
            </a:extLst>
          </p:cNvPr>
          <p:cNvSpPr txBox="1"/>
          <p:nvPr/>
        </p:nvSpPr>
        <p:spPr>
          <a:xfrm>
            <a:off x="1807216" y="1279964"/>
            <a:ext cx="3712721" cy="83099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highlight>
                  <a:srgbClr val="FFFF00"/>
                </a:highlight>
              </a:rPr>
              <a:t>Klimazoner</a:t>
            </a:r>
            <a:r>
              <a:rPr lang="da-DK" sz="1600" dirty="0"/>
              <a:t>  defineres alene ud fra  temperaturen i </a:t>
            </a:r>
            <a:r>
              <a:rPr lang="da-DK" sz="1600" b="1" dirty="0"/>
              <a:t>varmest mdr. </a:t>
            </a:r>
            <a:r>
              <a:rPr lang="da-DK" sz="1600" dirty="0"/>
              <a:t>(V) </a:t>
            </a:r>
            <a:br>
              <a:rPr lang="da-DK" sz="1600" dirty="0"/>
            </a:br>
            <a:r>
              <a:rPr lang="da-DK" sz="1600" dirty="0"/>
              <a:t>eller  </a:t>
            </a:r>
            <a:r>
              <a:rPr lang="da-DK" sz="1600" b="1" dirty="0"/>
              <a:t>koldeste mdr. </a:t>
            </a:r>
            <a:r>
              <a:rPr lang="da-DK" sz="1600" dirty="0"/>
              <a:t>(K)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FA336DAB-AF5A-457A-84FA-80DD458DDDAA}"/>
              </a:ext>
            </a:extLst>
          </p:cNvPr>
          <p:cNvSpPr txBox="1"/>
          <p:nvPr/>
        </p:nvSpPr>
        <p:spPr>
          <a:xfrm>
            <a:off x="5735960" y="1279964"/>
            <a:ext cx="4793450" cy="830997"/>
          </a:xfrm>
          <a:prstGeom prst="rect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highlight>
                  <a:srgbClr val="00FF00"/>
                </a:highlight>
              </a:rPr>
              <a:t>Plantebælterne</a:t>
            </a:r>
            <a:r>
              <a:rPr lang="da-DK" sz="1600" dirty="0"/>
              <a:t> defineres primært </a:t>
            </a:r>
            <a:br>
              <a:rPr lang="da-DK" sz="1600" dirty="0"/>
            </a:br>
            <a:r>
              <a:rPr lang="da-DK" sz="1600" dirty="0"/>
              <a:t>ud fra nedbørsmængden</a:t>
            </a:r>
            <a:br>
              <a:rPr lang="da-DK" sz="1600" dirty="0"/>
            </a:br>
            <a:endParaRPr lang="da-DK" sz="1600" dirty="0"/>
          </a:p>
        </p:txBody>
      </p:sp>
      <p:grpSp>
        <p:nvGrpSpPr>
          <p:cNvPr id="10" name="Gruppe 9">
            <a:extLst>
              <a:ext uri="{FF2B5EF4-FFF2-40B4-BE49-F238E27FC236}">
                <a16:creationId xmlns:a16="http://schemas.microsoft.com/office/drawing/2014/main" id="{78C6E84C-04D8-49A7-9B20-EA10FCAF3B84}"/>
              </a:ext>
            </a:extLst>
          </p:cNvPr>
          <p:cNvGrpSpPr/>
          <p:nvPr/>
        </p:nvGrpSpPr>
        <p:grpSpPr>
          <a:xfrm>
            <a:off x="1776733" y="2928235"/>
            <a:ext cx="1935297" cy="691810"/>
            <a:chOff x="252732" y="2928235"/>
            <a:chExt cx="1935297" cy="691810"/>
          </a:xfrm>
        </p:grpSpPr>
        <p:sp>
          <p:nvSpPr>
            <p:cNvPr id="5" name="Tekstfelt 4">
              <a:extLst>
                <a:ext uri="{FF2B5EF4-FFF2-40B4-BE49-F238E27FC236}">
                  <a16:creationId xmlns:a16="http://schemas.microsoft.com/office/drawing/2014/main" id="{E65EC04F-D1F7-433B-999F-4BDBF9A3C0CB}"/>
                </a:ext>
              </a:extLst>
            </p:cNvPr>
            <p:cNvSpPr txBox="1"/>
            <p:nvPr/>
          </p:nvSpPr>
          <p:spPr>
            <a:xfrm>
              <a:off x="252732" y="2928235"/>
              <a:ext cx="1694695" cy="64633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200" dirty="0"/>
                <a:t>Hvis koldeste mdr. (K) er</a:t>
              </a:r>
              <a:br>
                <a:rPr lang="da-DK" sz="1200" dirty="0"/>
              </a:br>
              <a:r>
                <a:rPr lang="da-DK" sz="1200" dirty="0"/>
                <a:t>varmere end 15 ° C </a:t>
              </a:r>
              <a:br>
                <a:rPr lang="da-DK" sz="1200" dirty="0"/>
              </a:br>
              <a:r>
                <a:rPr lang="da-DK" sz="1200" dirty="0"/>
                <a:t>er det </a:t>
              </a:r>
              <a:r>
                <a:rPr lang="da-DK" sz="1200" b="1" dirty="0"/>
                <a:t>Tropisk</a:t>
              </a:r>
              <a:r>
                <a:rPr lang="da-DK" sz="1200" dirty="0"/>
                <a:t> klima</a:t>
              </a:r>
            </a:p>
          </p:txBody>
        </p:sp>
        <p:sp>
          <p:nvSpPr>
            <p:cNvPr id="6" name="Pil: højre 5">
              <a:extLst>
                <a:ext uri="{FF2B5EF4-FFF2-40B4-BE49-F238E27FC236}">
                  <a16:creationId xmlns:a16="http://schemas.microsoft.com/office/drawing/2014/main" id="{A3D568AF-2227-404F-818A-4CD771B991CE}"/>
                </a:ext>
              </a:extLst>
            </p:cNvPr>
            <p:cNvSpPr/>
            <p:nvPr/>
          </p:nvSpPr>
          <p:spPr>
            <a:xfrm>
              <a:off x="1939835" y="3429000"/>
              <a:ext cx="248194" cy="1910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2" name="Gruppe 11">
            <a:extLst>
              <a:ext uri="{FF2B5EF4-FFF2-40B4-BE49-F238E27FC236}">
                <a16:creationId xmlns:a16="http://schemas.microsoft.com/office/drawing/2014/main" id="{E43F1874-2B17-4BFA-BBB8-C6B069DB5081}"/>
              </a:ext>
            </a:extLst>
          </p:cNvPr>
          <p:cNvGrpSpPr/>
          <p:nvPr/>
        </p:nvGrpSpPr>
        <p:grpSpPr>
          <a:xfrm>
            <a:off x="1746405" y="3725861"/>
            <a:ext cx="1965888" cy="646331"/>
            <a:chOff x="222405" y="3725860"/>
            <a:chExt cx="1965888" cy="646331"/>
          </a:xfrm>
        </p:grpSpPr>
        <p:sp>
          <p:nvSpPr>
            <p:cNvPr id="7" name="Tekstfelt 6">
              <a:extLst>
                <a:ext uri="{FF2B5EF4-FFF2-40B4-BE49-F238E27FC236}">
                  <a16:creationId xmlns:a16="http://schemas.microsoft.com/office/drawing/2014/main" id="{CB1D8841-5EA8-4924-8E31-21FF8BC35517}"/>
                </a:ext>
              </a:extLst>
            </p:cNvPr>
            <p:cNvSpPr txBox="1"/>
            <p:nvPr/>
          </p:nvSpPr>
          <p:spPr>
            <a:xfrm>
              <a:off x="222405" y="3725860"/>
              <a:ext cx="1755353" cy="64633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200" dirty="0"/>
                <a:t>Hvis varmeste mdr. (V) er</a:t>
              </a:r>
              <a:br>
                <a:rPr lang="da-DK" sz="1200" dirty="0"/>
              </a:br>
              <a:r>
                <a:rPr lang="da-DK" sz="1200" dirty="0"/>
                <a:t>varmere end 20° C </a:t>
              </a:r>
              <a:br>
                <a:rPr lang="da-DK" sz="1200" dirty="0"/>
              </a:br>
              <a:r>
                <a:rPr lang="da-DK" sz="1200" dirty="0"/>
                <a:t>er det </a:t>
              </a:r>
              <a:r>
                <a:rPr lang="da-DK" sz="1200" b="1" dirty="0"/>
                <a:t>Subtropisk</a:t>
              </a:r>
              <a:r>
                <a:rPr lang="da-DK" sz="1200" dirty="0"/>
                <a:t> klima</a:t>
              </a:r>
            </a:p>
          </p:txBody>
        </p:sp>
        <p:sp>
          <p:nvSpPr>
            <p:cNvPr id="11" name="Pil: højre 10">
              <a:extLst>
                <a:ext uri="{FF2B5EF4-FFF2-40B4-BE49-F238E27FC236}">
                  <a16:creationId xmlns:a16="http://schemas.microsoft.com/office/drawing/2014/main" id="{2090C996-54B4-45FB-BF7B-E8FBF4F73FB3}"/>
                </a:ext>
              </a:extLst>
            </p:cNvPr>
            <p:cNvSpPr/>
            <p:nvPr/>
          </p:nvSpPr>
          <p:spPr>
            <a:xfrm rot="20631479">
              <a:off x="1794040" y="3924591"/>
              <a:ext cx="394253" cy="1910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BA95AEB1-D731-4325-946F-490AA0BAB0B7}"/>
              </a:ext>
            </a:extLst>
          </p:cNvPr>
          <p:cNvGrpSpPr/>
          <p:nvPr/>
        </p:nvGrpSpPr>
        <p:grpSpPr>
          <a:xfrm>
            <a:off x="1781703" y="4499325"/>
            <a:ext cx="1871135" cy="646331"/>
            <a:chOff x="257702" y="4499324"/>
            <a:chExt cx="1871135" cy="646331"/>
          </a:xfrm>
        </p:grpSpPr>
        <p:sp>
          <p:nvSpPr>
            <p:cNvPr id="9" name="Tekstfelt 8">
              <a:extLst>
                <a:ext uri="{FF2B5EF4-FFF2-40B4-BE49-F238E27FC236}">
                  <a16:creationId xmlns:a16="http://schemas.microsoft.com/office/drawing/2014/main" id="{EF6C390A-5F4A-4EF4-809D-DC768EFAFDF8}"/>
                </a:ext>
              </a:extLst>
            </p:cNvPr>
            <p:cNvSpPr txBox="1"/>
            <p:nvPr/>
          </p:nvSpPr>
          <p:spPr>
            <a:xfrm>
              <a:off x="257702" y="4499324"/>
              <a:ext cx="1755353" cy="64633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200" dirty="0"/>
                <a:t>Hvis varmeste mdr. (V) er</a:t>
              </a:r>
              <a:br>
                <a:rPr lang="da-DK" sz="1200" dirty="0"/>
              </a:br>
              <a:r>
                <a:rPr lang="da-DK" sz="1200" dirty="0"/>
                <a:t>varmere end 10° C </a:t>
              </a:r>
              <a:br>
                <a:rPr lang="da-DK" sz="1200" dirty="0"/>
              </a:br>
              <a:r>
                <a:rPr lang="da-DK" sz="1200" dirty="0"/>
                <a:t>er det </a:t>
              </a:r>
              <a:r>
                <a:rPr lang="da-DK" sz="1200" b="1" dirty="0"/>
                <a:t>Tempereret</a:t>
              </a:r>
              <a:r>
                <a:rPr lang="da-DK" sz="1200" dirty="0"/>
                <a:t> klima</a:t>
              </a:r>
            </a:p>
          </p:txBody>
        </p:sp>
        <p:sp>
          <p:nvSpPr>
            <p:cNvPr id="13" name="Pil: højre 12">
              <a:extLst>
                <a:ext uri="{FF2B5EF4-FFF2-40B4-BE49-F238E27FC236}">
                  <a16:creationId xmlns:a16="http://schemas.microsoft.com/office/drawing/2014/main" id="{2181F6C3-9713-4A87-ACD4-28F84BB6CC77}"/>
                </a:ext>
              </a:extLst>
            </p:cNvPr>
            <p:cNvSpPr/>
            <p:nvPr/>
          </p:nvSpPr>
          <p:spPr>
            <a:xfrm>
              <a:off x="1880643" y="4726273"/>
              <a:ext cx="248194" cy="1910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16" name="Gruppe 15">
            <a:extLst>
              <a:ext uri="{FF2B5EF4-FFF2-40B4-BE49-F238E27FC236}">
                <a16:creationId xmlns:a16="http://schemas.microsoft.com/office/drawing/2014/main" id="{EF203A10-6570-440B-8D88-C3D300EA2C19}"/>
              </a:ext>
            </a:extLst>
          </p:cNvPr>
          <p:cNvGrpSpPr/>
          <p:nvPr/>
        </p:nvGrpSpPr>
        <p:grpSpPr>
          <a:xfrm>
            <a:off x="1781703" y="5170287"/>
            <a:ext cx="1873390" cy="646331"/>
            <a:chOff x="257703" y="5170286"/>
            <a:chExt cx="1873390" cy="646331"/>
          </a:xfrm>
        </p:grpSpPr>
        <p:sp>
          <p:nvSpPr>
            <p:cNvPr id="15" name="Tekstfelt 14">
              <a:extLst>
                <a:ext uri="{FF2B5EF4-FFF2-40B4-BE49-F238E27FC236}">
                  <a16:creationId xmlns:a16="http://schemas.microsoft.com/office/drawing/2014/main" id="{0EC91D48-194F-4131-B287-697E092518ED}"/>
                </a:ext>
              </a:extLst>
            </p:cNvPr>
            <p:cNvSpPr txBox="1"/>
            <p:nvPr/>
          </p:nvSpPr>
          <p:spPr>
            <a:xfrm>
              <a:off x="257703" y="5170286"/>
              <a:ext cx="1755353" cy="646331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200" dirty="0"/>
                <a:t>Hvis varmeste mdr. (V) er</a:t>
              </a:r>
              <a:br>
                <a:rPr lang="da-DK" sz="1200" dirty="0"/>
              </a:br>
              <a:r>
                <a:rPr lang="da-DK" sz="1200" dirty="0"/>
                <a:t>koldere end 10° C </a:t>
              </a:r>
              <a:br>
                <a:rPr lang="da-DK" sz="1200" dirty="0"/>
              </a:br>
              <a:r>
                <a:rPr lang="da-DK" sz="1200" dirty="0"/>
                <a:t>er det </a:t>
              </a:r>
              <a:r>
                <a:rPr lang="da-DK" sz="1200" b="1" dirty="0"/>
                <a:t>Polar</a:t>
              </a:r>
              <a:r>
                <a:rPr lang="da-DK" sz="1200" dirty="0"/>
                <a:t> klima</a:t>
              </a:r>
            </a:p>
          </p:txBody>
        </p:sp>
        <p:sp>
          <p:nvSpPr>
            <p:cNvPr id="17" name="Pil: højre 16">
              <a:extLst>
                <a:ext uri="{FF2B5EF4-FFF2-40B4-BE49-F238E27FC236}">
                  <a16:creationId xmlns:a16="http://schemas.microsoft.com/office/drawing/2014/main" id="{C37BC19A-CA19-42E5-A6DA-C95DAE51B3AC}"/>
                </a:ext>
              </a:extLst>
            </p:cNvPr>
            <p:cNvSpPr/>
            <p:nvPr/>
          </p:nvSpPr>
          <p:spPr>
            <a:xfrm>
              <a:off x="1882899" y="5395180"/>
              <a:ext cx="248194" cy="1910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1042016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3E2AEA-34FE-4492-9FB5-665E902A7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Hydrotermfigurer</a:t>
            </a:r>
            <a:endParaRPr lang="da-DK" dirty="0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D994B92-8C58-4A44-BA6D-DB099F051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158" y="1685926"/>
            <a:ext cx="1951400" cy="4314825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B4FF999-9DFA-42A6-867C-671E426FA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569" y="1635919"/>
            <a:ext cx="1879637" cy="4262438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8803A567-1167-4BF1-94DD-ABC2518A5949}"/>
              </a:ext>
            </a:extLst>
          </p:cNvPr>
          <p:cNvSpPr txBox="1"/>
          <p:nvPr/>
        </p:nvSpPr>
        <p:spPr>
          <a:xfrm>
            <a:off x="4651011" y="2614017"/>
            <a:ext cx="244637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En </a:t>
            </a:r>
            <a:r>
              <a:rPr lang="da-DK" dirty="0" err="1"/>
              <a:t>hydrotermfigur</a:t>
            </a:r>
            <a:r>
              <a:rPr lang="da-DK" dirty="0"/>
              <a:t> viser </a:t>
            </a:r>
            <a:br>
              <a:rPr lang="da-DK" dirty="0"/>
            </a:br>
            <a:r>
              <a:rPr lang="da-DK" dirty="0"/>
              <a:t>den gennemsnitlig </a:t>
            </a:r>
            <a:br>
              <a:rPr lang="da-DK" dirty="0"/>
            </a:br>
            <a:r>
              <a:rPr lang="da-DK" b="1" u="sng" dirty="0"/>
              <a:t>temperaturer</a:t>
            </a:r>
            <a:br>
              <a:rPr lang="da-DK" b="1" u="sng" dirty="0"/>
            </a:br>
            <a:r>
              <a:rPr lang="da-DK" dirty="0"/>
              <a:t>(kurven) </a:t>
            </a:r>
            <a:br>
              <a:rPr lang="da-DK" dirty="0"/>
            </a:br>
            <a:r>
              <a:rPr lang="da-DK" dirty="0"/>
              <a:t>og </a:t>
            </a:r>
            <a:r>
              <a:rPr lang="da-DK" b="1" u="sng" dirty="0"/>
              <a:t>nedbør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(Søjler)</a:t>
            </a:r>
            <a:br>
              <a:rPr lang="da-DK" dirty="0"/>
            </a:br>
            <a:r>
              <a:rPr lang="da-DK" dirty="0"/>
              <a:t>i årets måneder for </a:t>
            </a:r>
            <a:br>
              <a:rPr lang="da-DK" dirty="0"/>
            </a:br>
            <a:r>
              <a:rPr lang="da-DK" dirty="0"/>
              <a:t>en given lokalitet</a:t>
            </a:r>
          </a:p>
        </p:txBody>
      </p:sp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7CE23189-3F9E-4FB0-B1B9-A3917116186C}"/>
              </a:ext>
            </a:extLst>
          </p:cNvPr>
          <p:cNvCxnSpPr>
            <a:cxnSpLocks/>
          </p:cNvCxnSpPr>
          <p:nvPr/>
        </p:nvCxnSpPr>
        <p:spPr>
          <a:xfrm flipH="1" flipV="1">
            <a:off x="3500284" y="2236224"/>
            <a:ext cx="1679224" cy="962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56E81780-719F-4AAE-A8FB-876B61104D86}"/>
              </a:ext>
            </a:extLst>
          </p:cNvPr>
          <p:cNvCxnSpPr>
            <a:cxnSpLocks/>
          </p:cNvCxnSpPr>
          <p:nvPr/>
        </p:nvCxnSpPr>
        <p:spPr>
          <a:xfrm flipV="1">
            <a:off x="6489793" y="2331611"/>
            <a:ext cx="1766846" cy="8918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D6FB7987-F1FC-411D-B581-8167382EB06D}"/>
              </a:ext>
            </a:extLst>
          </p:cNvPr>
          <p:cNvCxnSpPr>
            <a:cxnSpLocks/>
          </p:cNvCxnSpPr>
          <p:nvPr/>
        </p:nvCxnSpPr>
        <p:spPr>
          <a:xfrm flipH="1">
            <a:off x="3319914" y="3561616"/>
            <a:ext cx="2107763" cy="7532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Lige pilforbindelse 18">
            <a:extLst>
              <a:ext uri="{FF2B5EF4-FFF2-40B4-BE49-F238E27FC236}">
                <a16:creationId xmlns:a16="http://schemas.microsoft.com/office/drawing/2014/main" id="{0B0EBBC0-A7A0-4612-9077-1D69F3E8C7BD}"/>
              </a:ext>
            </a:extLst>
          </p:cNvPr>
          <p:cNvCxnSpPr>
            <a:cxnSpLocks/>
          </p:cNvCxnSpPr>
          <p:nvPr/>
        </p:nvCxnSpPr>
        <p:spPr>
          <a:xfrm>
            <a:off x="6264217" y="3561616"/>
            <a:ext cx="2607871" cy="78364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75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CK for big picture">
            <a:extLst>
              <a:ext uri="{FF2B5EF4-FFF2-40B4-BE49-F238E27FC236}">
                <a16:creationId xmlns:a16="http://schemas.microsoft.com/office/drawing/2014/main" id="{F2DD54AA-A4D1-D1EB-B1DD-D8341F37C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252028"/>
            <a:ext cx="2387142" cy="635394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ICK for big picture">
            <a:extLst>
              <a:ext uri="{FF2B5EF4-FFF2-40B4-BE49-F238E27FC236}">
                <a16:creationId xmlns:a16="http://schemas.microsoft.com/office/drawing/2014/main" id="{4E0A1F1F-DAAE-8239-4F43-2A4EC9D44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52028"/>
            <a:ext cx="2322425" cy="6353944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3E6057AA-5231-3500-E7C1-2BC316637D6F}"/>
              </a:ext>
            </a:extLst>
          </p:cNvPr>
          <p:cNvSpPr txBox="1"/>
          <p:nvPr/>
        </p:nvSpPr>
        <p:spPr>
          <a:xfrm>
            <a:off x="4079776" y="252028"/>
            <a:ext cx="36486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cap="all" dirty="0"/>
              <a:t>Kyst- og fastlandsklima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EEB473D-6AFF-C18F-ED94-F11390129882}"/>
              </a:ext>
            </a:extLst>
          </p:cNvPr>
          <p:cNvSpPr txBox="1"/>
          <p:nvPr/>
        </p:nvSpPr>
        <p:spPr>
          <a:xfrm>
            <a:off x="4079776" y="908720"/>
            <a:ext cx="37195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Vestervig og Moskva ligger stort set </a:t>
            </a:r>
            <a:br>
              <a:rPr lang="da-DK" dirty="0"/>
            </a:br>
            <a:r>
              <a:rPr lang="da-DK" dirty="0"/>
              <a:t>på samme breddegrad (55-56 ° N), og</a:t>
            </a:r>
            <a:br>
              <a:rPr lang="da-DK" dirty="0"/>
            </a:br>
            <a:r>
              <a:rPr lang="da-DK" dirty="0"/>
              <a:t>solhøjden er derfor den samme.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911A06C-ECB5-3553-F113-353AD99002E3}"/>
              </a:ext>
            </a:extLst>
          </p:cNvPr>
          <p:cNvSpPr txBox="1"/>
          <p:nvPr/>
        </p:nvSpPr>
        <p:spPr>
          <a:xfrm>
            <a:off x="4046375" y="2027077"/>
            <a:ext cx="3579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Men der er alligevel store forskelle i </a:t>
            </a:r>
            <a:br>
              <a:rPr lang="da-DK" dirty="0"/>
            </a:br>
            <a:r>
              <a:rPr lang="da-DK" dirty="0"/>
              <a:t>temperaturen de to steder.</a:t>
            </a:r>
          </a:p>
        </p:txBody>
      </p:sp>
      <p:sp>
        <p:nvSpPr>
          <p:cNvPr id="7" name="Højre klammeparentes 6">
            <a:extLst>
              <a:ext uri="{FF2B5EF4-FFF2-40B4-BE49-F238E27FC236}">
                <a16:creationId xmlns:a16="http://schemas.microsoft.com/office/drawing/2014/main" id="{4631109E-4103-674A-E573-3DA2EFB6D715}"/>
              </a:ext>
            </a:extLst>
          </p:cNvPr>
          <p:cNvSpPr/>
          <p:nvPr/>
        </p:nvSpPr>
        <p:spPr>
          <a:xfrm>
            <a:off x="3503712" y="3212976"/>
            <a:ext cx="329918" cy="144016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C089C613-C1A0-39C8-ABB6-4BAE38A16B76}"/>
              </a:ext>
            </a:extLst>
          </p:cNvPr>
          <p:cNvSpPr txBox="1"/>
          <p:nvPr/>
        </p:nvSpPr>
        <p:spPr>
          <a:xfrm>
            <a:off x="4046375" y="2751311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I </a:t>
            </a:r>
            <a:r>
              <a:rPr lang="da-DK" b="1" dirty="0"/>
              <a:t>Vestervig</a:t>
            </a:r>
            <a:r>
              <a:rPr lang="da-DK" dirty="0"/>
              <a:t> svinger temp. </a:t>
            </a:r>
            <a:br>
              <a:rPr lang="da-DK" dirty="0"/>
            </a:br>
            <a:r>
              <a:rPr lang="da-DK" dirty="0">
                <a:highlight>
                  <a:srgbClr val="FFFF00"/>
                </a:highlight>
              </a:rPr>
              <a:t>Mellem – 0,5 ° til ca. 16 °. </a:t>
            </a:r>
            <a:br>
              <a:rPr lang="da-DK" dirty="0">
                <a:highlight>
                  <a:srgbClr val="FFFF00"/>
                </a:highlight>
              </a:rPr>
            </a:br>
            <a:r>
              <a:rPr lang="da-DK" dirty="0"/>
              <a:t>Altså et udsving  på ca. </a:t>
            </a:r>
            <a:r>
              <a:rPr lang="da-DK" b="1" dirty="0"/>
              <a:t>16-17 °C </a:t>
            </a:r>
          </a:p>
        </p:txBody>
      </p:sp>
      <p:sp>
        <p:nvSpPr>
          <p:cNvPr id="9" name="Højre klammeparentes 8">
            <a:extLst>
              <a:ext uri="{FF2B5EF4-FFF2-40B4-BE49-F238E27FC236}">
                <a16:creationId xmlns:a16="http://schemas.microsoft.com/office/drawing/2014/main" id="{804495AF-6533-47E3-4F0A-2835CA322791}"/>
              </a:ext>
            </a:extLst>
          </p:cNvPr>
          <p:cNvSpPr/>
          <p:nvPr/>
        </p:nvSpPr>
        <p:spPr>
          <a:xfrm>
            <a:off x="10200456" y="2924944"/>
            <a:ext cx="593347" cy="259228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FF5E7D6A-838C-DFC6-8F4C-C4204DCC4E87}"/>
              </a:ext>
            </a:extLst>
          </p:cNvPr>
          <p:cNvSpPr txBox="1"/>
          <p:nvPr/>
        </p:nvSpPr>
        <p:spPr>
          <a:xfrm>
            <a:off x="4073371" y="4554681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I </a:t>
            </a:r>
            <a:r>
              <a:rPr lang="da-DK" b="1" dirty="0"/>
              <a:t>Moskva</a:t>
            </a:r>
            <a:r>
              <a:rPr lang="da-DK" dirty="0"/>
              <a:t> svinger temp.  mellem </a:t>
            </a:r>
            <a:br>
              <a:rPr lang="da-DK" dirty="0"/>
            </a:br>
            <a:r>
              <a:rPr lang="da-DK" dirty="0">
                <a:highlight>
                  <a:srgbClr val="FFFF00"/>
                </a:highlight>
              </a:rPr>
              <a:t>– 10,5 ° til ca. 18 ° </a:t>
            </a:r>
            <a:r>
              <a:rPr lang="da-DK" dirty="0"/>
              <a:t>. </a:t>
            </a:r>
            <a:br>
              <a:rPr lang="da-DK" dirty="0"/>
            </a:br>
            <a:r>
              <a:rPr lang="da-DK" dirty="0"/>
              <a:t>Altså et udsving på ca. </a:t>
            </a:r>
            <a:r>
              <a:rPr lang="da-DK" b="1" dirty="0"/>
              <a:t>28 ° C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B49D2331-6178-7586-7326-B9786557B9A0}"/>
              </a:ext>
            </a:extLst>
          </p:cNvPr>
          <p:cNvSpPr txBox="1"/>
          <p:nvPr/>
        </p:nvSpPr>
        <p:spPr>
          <a:xfrm>
            <a:off x="4079776" y="3752544"/>
            <a:ext cx="352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Da udsvinget er &lt; 18 ° har Vestervig</a:t>
            </a:r>
            <a:br>
              <a:rPr lang="da-DK" dirty="0"/>
            </a:br>
            <a:r>
              <a:rPr lang="da-DK" b="1" dirty="0">
                <a:highlight>
                  <a:srgbClr val="FFFF00"/>
                </a:highlight>
              </a:rPr>
              <a:t>KYST</a:t>
            </a:r>
            <a:r>
              <a:rPr lang="da-DK" dirty="0">
                <a:highlight>
                  <a:srgbClr val="FFFF00"/>
                </a:highlight>
              </a:rPr>
              <a:t>KLIMA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C73EE230-4B7D-59E4-59D0-47FA5ADA9609}"/>
              </a:ext>
            </a:extLst>
          </p:cNvPr>
          <p:cNvSpPr txBox="1"/>
          <p:nvPr/>
        </p:nvSpPr>
        <p:spPr>
          <a:xfrm>
            <a:off x="4024920" y="5711720"/>
            <a:ext cx="3499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Da udsvinget er &gt; 18 ° har Moskva</a:t>
            </a:r>
            <a:br>
              <a:rPr lang="da-DK" dirty="0"/>
            </a:br>
            <a:r>
              <a:rPr lang="da-DK" b="1" dirty="0">
                <a:highlight>
                  <a:srgbClr val="FFFF00"/>
                </a:highlight>
              </a:rPr>
              <a:t>FASTLANDS</a:t>
            </a:r>
            <a:r>
              <a:rPr lang="da-DK" dirty="0">
                <a:highlight>
                  <a:srgbClr val="FFFF00"/>
                </a:highlight>
              </a:rPr>
              <a:t>KLIMA</a:t>
            </a:r>
          </a:p>
        </p:txBody>
      </p:sp>
    </p:spTree>
    <p:extLst>
      <p:ext uri="{BB962C8B-B14F-4D97-AF65-F5344CB8AC3E}">
        <p14:creationId xmlns:p14="http://schemas.microsoft.com/office/powerpoint/2010/main" val="25913526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3E2AEA-34FE-4492-9FB5-665E902A7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8094"/>
            <a:ext cx="8229600" cy="1143000"/>
          </a:xfrm>
        </p:spPr>
        <p:txBody>
          <a:bodyPr/>
          <a:lstStyle/>
          <a:p>
            <a:r>
              <a:rPr lang="da-DK" dirty="0"/>
              <a:t>Klimaanalyse: fugtighedsindeks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D994B92-8C58-4A44-BA6D-DB099F051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956342"/>
            <a:ext cx="2407667" cy="5323697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B4FF999-9DFA-42A6-867C-671E426FA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942" y="1034975"/>
            <a:ext cx="2312954" cy="5245066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3017AD40-2AE2-4F3B-8F83-A6C24613707F}"/>
              </a:ext>
            </a:extLst>
          </p:cNvPr>
          <p:cNvSpPr txBox="1"/>
          <p:nvPr/>
        </p:nvSpPr>
        <p:spPr>
          <a:xfrm>
            <a:off x="4487932" y="1138778"/>
            <a:ext cx="3239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/>
              <a:t>Fugtighedsindeks beregnes som:</a:t>
            </a:r>
          </a:p>
        </p:txBody>
      </p:sp>
      <p:grpSp>
        <p:nvGrpSpPr>
          <p:cNvPr id="35" name="Gruppe 34">
            <a:extLst>
              <a:ext uri="{FF2B5EF4-FFF2-40B4-BE49-F238E27FC236}">
                <a16:creationId xmlns:a16="http://schemas.microsoft.com/office/drawing/2014/main" id="{4BEFFC26-8146-4FA7-B4BE-B8D97F7FBD04}"/>
              </a:ext>
            </a:extLst>
          </p:cNvPr>
          <p:cNvGrpSpPr/>
          <p:nvPr/>
        </p:nvGrpSpPr>
        <p:grpSpPr>
          <a:xfrm>
            <a:off x="5232868" y="1554277"/>
            <a:ext cx="2066965" cy="584775"/>
            <a:chOff x="4882183" y="4042884"/>
            <a:chExt cx="2085794" cy="1002470"/>
          </a:xfrm>
        </p:grpSpPr>
        <p:sp>
          <p:nvSpPr>
            <p:cNvPr id="21" name="Tekstfelt 20">
              <a:extLst>
                <a:ext uri="{FF2B5EF4-FFF2-40B4-BE49-F238E27FC236}">
                  <a16:creationId xmlns:a16="http://schemas.microsoft.com/office/drawing/2014/main" id="{8AA87C03-4F50-4A12-A5C1-33D5514E39C5}"/>
                </a:ext>
              </a:extLst>
            </p:cNvPr>
            <p:cNvSpPr txBox="1"/>
            <p:nvPr/>
          </p:nvSpPr>
          <p:spPr>
            <a:xfrm>
              <a:off x="4882183" y="4042884"/>
              <a:ext cx="2085794" cy="100247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600" dirty="0"/>
                <a:t>Nedbør (N) </a:t>
              </a:r>
              <a:br>
                <a:rPr lang="da-DK" sz="1600" dirty="0"/>
              </a:br>
              <a:r>
                <a:rPr lang="da-DK" sz="1600" dirty="0"/>
                <a:t>Pot. Fordampning</a:t>
              </a:r>
            </a:p>
          </p:txBody>
        </p:sp>
        <p:cxnSp>
          <p:nvCxnSpPr>
            <p:cNvPr id="22" name="Lige forbindelse 21">
              <a:extLst>
                <a:ext uri="{FF2B5EF4-FFF2-40B4-BE49-F238E27FC236}">
                  <a16:creationId xmlns:a16="http://schemas.microsoft.com/office/drawing/2014/main" id="{399200C6-75AC-488C-BB84-3333F9E10913}"/>
                </a:ext>
              </a:extLst>
            </p:cNvPr>
            <p:cNvCxnSpPr/>
            <p:nvPr/>
          </p:nvCxnSpPr>
          <p:spPr>
            <a:xfrm>
              <a:off x="5099170" y="4554304"/>
              <a:ext cx="165181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uppe 9">
            <a:extLst>
              <a:ext uri="{FF2B5EF4-FFF2-40B4-BE49-F238E27FC236}">
                <a16:creationId xmlns:a16="http://schemas.microsoft.com/office/drawing/2014/main" id="{142CA518-6381-4D61-ABBA-51F05CB1592B}"/>
              </a:ext>
            </a:extLst>
          </p:cNvPr>
          <p:cNvGrpSpPr/>
          <p:nvPr/>
        </p:nvGrpSpPr>
        <p:grpSpPr>
          <a:xfrm>
            <a:off x="4014532" y="3272068"/>
            <a:ext cx="2617890" cy="2497652"/>
            <a:chOff x="2490229" y="3325373"/>
            <a:chExt cx="2617890" cy="2497652"/>
          </a:xfrm>
        </p:grpSpPr>
        <p:grpSp>
          <p:nvGrpSpPr>
            <p:cNvPr id="29" name="Gruppe 28">
              <a:extLst>
                <a:ext uri="{FF2B5EF4-FFF2-40B4-BE49-F238E27FC236}">
                  <a16:creationId xmlns:a16="http://schemas.microsoft.com/office/drawing/2014/main" id="{40D5272D-4D8F-43C7-9E8C-BFEE79D4B027}"/>
                </a:ext>
              </a:extLst>
            </p:cNvPr>
            <p:cNvGrpSpPr/>
            <p:nvPr/>
          </p:nvGrpSpPr>
          <p:grpSpPr>
            <a:xfrm>
              <a:off x="2816059" y="3325373"/>
              <a:ext cx="2292060" cy="584775"/>
              <a:chOff x="3660164" y="5548856"/>
              <a:chExt cx="2262568" cy="705441"/>
            </a:xfrm>
          </p:grpSpPr>
          <p:sp>
            <p:nvSpPr>
              <p:cNvPr id="23" name="Tekstfelt 22">
                <a:extLst>
                  <a:ext uri="{FF2B5EF4-FFF2-40B4-BE49-F238E27FC236}">
                    <a16:creationId xmlns:a16="http://schemas.microsoft.com/office/drawing/2014/main" id="{E2ABE5B0-9B45-471E-AAB6-4CFE145035AE}"/>
                  </a:ext>
                </a:extLst>
              </p:cNvPr>
              <p:cNvSpPr txBox="1"/>
              <p:nvPr/>
            </p:nvSpPr>
            <p:spPr>
              <a:xfrm>
                <a:off x="3660164" y="5548856"/>
                <a:ext cx="2262568" cy="70544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a-DK" sz="1600" dirty="0">
                    <a:latin typeface="+mj-lt"/>
                  </a:rPr>
                  <a:t>90 cm (N) </a:t>
                </a:r>
                <a:br>
                  <a:rPr lang="da-DK" sz="1600" dirty="0">
                    <a:latin typeface="+mj-lt"/>
                  </a:rPr>
                </a:br>
                <a:r>
                  <a:rPr lang="da-DK" sz="1600" dirty="0">
                    <a:latin typeface="+mj-lt"/>
                  </a:rPr>
                  <a:t>177 cm (Pot. F)</a:t>
                </a:r>
              </a:p>
            </p:txBody>
          </p:sp>
          <p:cxnSp>
            <p:nvCxnSpPr>
              <p:cNvPr id="24" name="Lige forbindelse 23">
                <a:extLst>
                  <a:ext uri="{FF2B5EF4-FFF2-40B4-BE49-F238E27FC236}">
                    <a16:creationId xmlns:a16="http://schemas.microsoft.com/office/drawing/2014/main" id="{02456D43-3380-4535-BF43-1CD95F5BC2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8343" y="5902093"/>
                <a:ext cx="1315066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kstfelt 26">
                <a:extLst>
                  <a:ext uri="{FF2B5EF4-FFF2-40B4-BE49-F238E27FC236}">
                    <a16:creationId xmlns:a16="http://schemas.microsoft.com/office/drawing/2014/main" id="{5AEB9627-C10B-41E1-A778-A851024CB1FA}"/>
                  </a:ext>
                </a:extLst>
              </p:cNvPr>
              <p:cNvSpPr txBox="1"/>
              <p:nvPr/>
            </p:nvSpPr>
            <p:spPr>
              <a:xfrm>
                <a:off x="5074503" y="5666885"/>
                <a:ext cx="638016" cy="4455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a-DK" b="1" dirty="0">
                    <a:latin typeface="+mj-lt"/>
                  </a:rPr>
                  <a:t>= 0,5</a:t>
                </a:r>
              </a:p>
            </p:txBody>
          </p:sp>
        </p:grpSp>
        <p:cxnSp>
          <p:nvCxnSpPr>
            <p:cNvPr id="5" name="Lige forbindelse 4">
              <a:extLst>
                <a:ext uri="{FF2B5EF4-FFF2-40B4-BE49-F238E27FC236}">
                  <a16:creationId xmlns:a16="http://schemas.microsoft.com/office/drawing/2014/main" id="{E34DA940-C2A2-43CD-8457-1433D4B68372}"/>
                </a:ext>
              </a:extLst>
            </p:cNvPr>
            <p:cNvCxnSpPr/>
            <p:nvPr/>
          </p:nvCxnSpPr>
          <p:spPr>
            <a:xfrm flipV="1">
              <a:off x="2490229" y="3942889"/>
              <a:ext cx="950395" cy="18801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BE3A7EE4-2FFA-4369-97C2-E83991C53426}"/>
              </a:ext>
            </a:extLst>
          </p:cNvPr>
          <p:cNvGrpSpPr/>
          <p:nvPr/>
        </p:nvGrpSpPr>
        <p:grpSpPr>
          <a:xfrm>
            <a:off x="5617556" y="4450995"/>
            <a:ext cx="2336065" cy="1450664"/>
            <a:chOff x="4093555" y="4450995"/>
            <a:chExt cx="2336065" cy="1450664"/>
          </a:xfrm>
        </p:grpSpPr>
        <p:grpSp>
          <p:nvGrpSpPr>
            <p:cNvPr id="30" name="Gruppe 29">
              <a:extLst>
                <a:ext uri="{FF2B5EF4-FFF2-40B4-BE49-F238E27FC236}">
                  <a16:creationId xmlns:a16="http://schemas.microsoft.com/office/drawing/2014/main" id="{298DE8B5-4E1E-4EF9-BB08-FC8AFB356594}"/>
                </a:ext>
              </a:extLst>
            </p:cNvPr>
            <p:cNvGrpSpPr/>
            <p:nvPr/>
          </p:nvGrpSpPr>
          <p:grpSpPr>
            <a:xfrm>
              <a:off x="4093555" y="4450995"/>
              <a:ext cx="2311559" cy="584775"/>
              <a:chOff x="3651411" y="5549372"/>
              <a:chExt cx="2262568" cy="645638"/>
            </a:xfrm>
          </p:grpSpPr>
          <p:sp>
            <p:nvSpPr>
              <p:cNvPr id="31" name="Tekstfelt 30">
                <a:extLst>
                  <a:ext uri="{FF2B5EF4-FFF2-40B4-BE49-F238E27FC236}">
                    <a16:creationId xmlns:a16="http://schemas.microsoft.com/office/drawing/2014/main" id="{8ED2131E-E56B-4928-9E34-6C5CF2E1AE72}"/>
                  </a:ext>
                </a:extLst>
              </p:cNvPr>
              <p:cNvSpPr txBox="1"/>
              <p:nvPr/>
            </p:nvSpPr>
            <p:spPr>
              <a:xfrm>
                <a:off x="3651411" y="5549372"/>
                <a:ext cx="2262568" cy="64563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a-DK" sz="1600" dirty="0">
                    <a:latin typeface="+mj-lt"/>
                  </a:rPr>
                  <a:t>329 cm (N) </a:t>
                </a:r>
                <a:br>
                  <a:rPr lang="da-DK" sz="1600" dirty="0">
                    <a:latin typeface="+mj-lt"/>
                  </a:rPr>
                </a:br>
                <a:r>
                  <a:rPr lang="da-DK" sz="1600" dirty="0">
                    <a:latin typeface="+mj-lt"/>
                  </a:rPr>
                  <a:t>173 cm (Pot. F)</a:t>
                </a:r>
              </a:p>
            </p:txBody>
          </p:sp>
          <p:cxnSp>
            <p:nvCxnSpPr>
              <p:cNvPr id="32" name="Lige forbindelse 31">
                <a:extLst>
                  <a:ext uri="{FF2B5EF4-FFF2-40B4-BE49-F238E27FC236}">
                    <a16:creationId xmlns:a16="http://schemas.microsoft.com/office/drawing/2014/main" id="{E86D992F-AC25-4752-A7A5-CF5034A12D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5398" y="5876034"/>
                <a:ext cx="1315066" cy="0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kstfelt 33">
                <a:extLst>
                  <a:ext uri="{FF2B5EF4-FFF2-40B4-BE49-F238E27FC236}">
                    <a16:creationId xmlns:a16="http://schemas.microsoft.com/office/drawing/2014/main" id="{32BD7411-74E5-44E6-99CD-C49A6B3A0C70}"/>
                  </a:ext>
                </a:extLst>
              </p:cNvPr>
              <p:cNvSpPr txBox="1"/>
              <p:nvPr/>
            </p:nvSpPr>
            <p:spPr>
              <a:xfrm>
                <a:off x="5108843" y="5668305"/>
                <a:ext cx="632634" cy="4077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a-DK" b="1" dirty="0">
                    <a:latin typeface="+mj-lt"/>
                  </a:rPr>
                  <a:t>= 1,9</a:t>
                </a:r>
              </a:p>
            </p:txBody>
          </p:sp>
        </p:grpSp>
        <p:cxnSp>
          <p:nvCxnSpPr>
            <p:cNvPr id="9" name="Lige forbindelse 8">
              <a:extLst>
                <a:ext uri="{FF2B5EF4-FFF2-40B4-BE49-F238E27FC236}">
                  <a16:creationId xmlns:a16="http://schemas.microsoft.com/office/drawing/2014/main" id="{A6FF23B9-F1F1-4F42-B2BC-0203B88A31B0}"/>
                </a:ext>
              </a:extLst>
            </p:cNvPr>
            <p:cNvCxnSpPr/>
            <p:nvPr/>
          </p:nvCxnSpPr>
          <p:spPr>
            <a:xfrm flipH="1" flipV="1">
              <a:off x="5679919" y="4928048"/>
              <a:ext cx="749701" cy="9736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kstfelt 11">
            <a:extLst>
              <a:ext uri="{FF2B5EF4-FFF2-40B4-BE49-F238E27FC236}">
                <a16:creationId xmlns:a16="http://schemas.microsoft.com/office/drawing/2014/main" id="{D5E49B24-3881-4B50-A246-975BFDE3477C}"/>
              </a:ext>
            </a:extLst>
          </p:cNvPr>
          <p:cNvSpPr txBox="1"/>
          <p:nvPr/>
        </p:nvSpPr>
        <p:spPr>
          <a:xfrm>
            <a:off x="4728652" y="2316980"/>
            <a:ext cx="3123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Hvis &lt; 1.0 = nedbørs</a:t>
            </a:r>
            <a:r>
              <a:rPr lang="da-DK" u="sng" dirty="0"/>
              <a:t>underskud</a:t>
            </a:r>
            <a:r>
              <a:rPr lang="da-DK" dirty="0"/>
              <a:t> </a:t>
            </a:r>
            <a:br>
              <a:rPr lang="da-DK" dirty="0"/>
            </a:br>
            <a:r>
              <a:rPr lang="da-DK" dirty="0"/>
              <a:t>Hvis &gt; 1.0 = nedbørs</a:t>
            </a:r>
            <a:r>
              <a:rPr lang="da-DK" u="sng" dirty="0"/>
              <a:t>overskud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841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17">
            <a:extLst>
              <a:ext uri="{FF2B5EF4-FFF2-40B4-BE49-F238E27FC236}">
                <a16:creationId xmlns:a16="http://schemas.microsoft.com/office/drawing/2014/main" id="{9C542267-6588-4333-BC03-F8BCEF75E995}"/>
              </a:ext>
            </a:extLst>
          </p:cNvPr>
          <p:cNvSpPr/>
          <p:nvPr/>
        </p:nvSpPr>
        <p:spPr>
          <a:xfrm>
            <a:off x="2978899" y="1033596"/>
            <a:ext cx="6466299" cy="359390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</a:schemeClr>
              </a:gs>
              <a:gs pos="0">
                <a:schemeClr val="accent1">
                  <a:alpha val="0"/>
                  <a:lumMod val="23000"/>
                  <a:lumOff val="77000"/>
                </a:schemeClr>
              </a:gs>
              <a:gs pos="100000">
                <a:schemeClr val="accent1">
                  <a:lumMod val="10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58" name="Rektangel 57">
            <a:extLst>
              <a:ext uri="{FF2B5EF4-FFF2-40B4-BE49-F238E27FC236}">
                <a16:creationId xmlns:a16="http://schemas.microsoft.com/office/drawing/2014/main" id="{9F94440C-E71D-4834-AE19-87ED4E490D90}"/>
              </a:ext>
            </a:extLst>
          </p:cNvPr>
          <p:cNvSpPr/>
          <p:nvPr/>
        </p:nvSpPr>
        <p:spPr>
          <a:xfrm>
            <a:off x="4593388" y="2465336"/>
            <a:ext cx="778285" cy="27308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200" dirty="0">
                <a:solidFill>
                  <a:schemeClr val="tx1"/>
                </a:solidFill>
              </a:rPr>
              <a:t>aerosoler</a:t>
            </a:r>
            <a:endParaRPr lang="da-DK" sz="1200" dirty="0"/>
          </a:p>
        </p:txBody>
      </p:sp>
      <p:grpSp>
        <p:nvGrpSpPr>
          <p:cNvPr id="54" name="Gruppe 53">
            <a:extLst>
              <a:ext uri="{FF2B5EF4-FFF2-40B4-BE49-F238E27FC236}">
                <a16:creationId xmlns:a16="http://schemas.microsoft.com/office/drawing/2014/main" id="{B8E37878-1FF4-4CB3-AAC5-EB4F5CBD1FAE}"/>
              </a:ext>
            </a:extLst>
          </p:cNvPr>
          <p:cNvGrpSpPr/>
          <p:nvPr/>
        </p:nvGrpSpPr>
        <p:grpSpPr>
          <a:xfrm>
            <a:off x="8184908" y="3443892"/>
            <a:ext cx="636713" cy="1081218"/>
            <a:chOff x="6694561" y="3540810"/>
            <a:chExt cx="636713" cy="1081218"/>
          </a:xfrm>
        </p:grpSpPr>
        <p:sp>
          <p:nvSpPr>
            <p:cNvPr id="28" name="Tekstfelt 27">
              <a:extLst>
                <a:ext uri="{FF2B5EF4-FFF2-40B4-BE49-F238E27FC236}">
                  <a16:creationId xmlns:a16="http://schemas.microsoft.com/office/drawing/2014/main" id="{F41C6BEA-D19F-4A4C-AF82-7A284E0432BE}"/>
                </a:ext>
              </a:extLst>
            </p:cNvPr>
            <p:cNvSpPr txBox="1"/>
            <p:nvPr/>
          </p:nvSpPr>
          <p:spPr>
            <a:xfrm>
              <a:off x="6694561" y="4252696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/>
                <a:t>24 %</a:t>
              </a:r>
            </a:p>
          </p:txBody>
        </p:sp>
        <p:sp>
          <p:nvSpPr>
            <p:cNvPr id="4" name="Pil: opadgående 3">
              <a:extLst>
                <a:ext uri="{FF2B5EF4-FFF2-40B4-BE49-F238E27FC236}">
                  <a16:creationId xmlns:a16="http://schemas.microsoft.com/office/drawing/2014/main" id="{54A2AA84-A54A-4A67-983B-9D648DBAE8FA}"/>
                </a:ext>
              </a:extLst>
            </p:cNvPr>
            <p:cNvSpPr/>
            <p:nvPr/>
          </p:nvSpPr>
          <p:spPr>
            <a:xfrm>
              <a:off x="6751939" y="3540810"/>
              <a:ext cx="270050" cy="728958"/>
            </a:xfrm>
            <a:prstGeom prst="upArrow">
              <a:avLst/>
            </a:prstGeom>
            <a:pattFill prst="ltVert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55" name="Gruppe 54">
            <a:extLst>
              <a:ext uri="{FF2B5EF4-FFF2-40B4-BE49-F238E27FC236}">
                <a16:creationId xmlns:a16="http://schemas.microsoft.com/office/drawing/2014/main" id="{6765757D-D4EE-47D6-8046-CEA3535483E8}"/>
              </a:ext>
            </a:extLst>
          </p:cNvPr>
          <p:cNvGrpSpPr/>
          <p:nvPr/>
        </p:nvGrpSpPr>
        <p:grpSpPr>
          <a:xfrm>
            <a:off x="8870200" y="3550639"/>
            <a:ext cx="519694" cy="975664"/>
            <a:chOff x="7379854" y="3647557"/>
            <a:chExt cx="519694" cy="975664"/>
          </a:xfrm>
        </p:grpSpPr>
        <p:sp>
          <p:nvSpPr>
            <p:cNvPr id="32" name="Tekstfelt 31">
              <a:extLst>
                <a:ext uri="{FF2B5EF4-FFF2-40B4-BE49-F238E27FC236}">
                  <a16:creationId xmlns:a16="http://schemas.microsoft.com/office/drawing/2014/main" id="{4E3729F7-7B69-459A-9FD0-C11D068F8706}"/>
                </a:ext>
              </a:extLst>
            </p:cNvPr>
            <p:cNvSpPr txBox="1"/>
            <p:nvPr/>
          </p:nvSpPr>
          <p:spPr>
            <a:xfrm>
              <a:off x="7379854" y="4253889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/>
                <a:t>6 %</a:t>
              </a:r>
            </a:p>
          </p:txBody>
        </p:sp>
        <p:sp>
          <p:nvSpPr>
            <p:cNvPr id="5" name="Pil: opadgående 4">
              <a:extLst>
                <a:ext uri="{FF2B5EF4-FFF2-40B4-BE49-F238E27FC236}">
                  <a16:creationId xmlns:a16="http://schemas.microsoft.com/office/drawing/2014/main" id="{1F36CAFC-99E8-4D2B-A42D-27FBA5BF527A}"/>
                </a:ext>
              </a:extLst>
            </p:cNvPr>
            <p:cNvSpPr/>
            <p:nvPr/>
          </p:nvSpPr>
          <p:spPr>
            <a:xfrm>
              <a:off x="7448992" y="3647557"/>
              <a:ext cx="175535" cy="613088"/>
            </a:xfrm>
            <a:prstGeom prst="up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42" name="Gruppe 41">
            <a:extLst>
              <a:ext uri="{FF2B5EF4-FFF2-40B4-BE49-F238E27FC236}">
                <a16:creationId xmlns:a16="http://schemas.microsoft.com/office/drawing/2014/main" id="{8A390BC3-04E1-4907-9F86-78216D403F55}"/>
              </a:ext>
            </a:extLst>
          </p:cNvPr>
          <p:cNvGrpSpPr/>
          <p:nvPr/>
        </p:nvGrpSpPr>
        <p:grpSpPr>
          <a:xfrm>
            <a:off x="3793205" y="4762193"/>
            <a:ext cx="5702487" cy="425060"/>
            <a:chOff x="3038831" y="4487382"/>
            <a:chExt cx="7603316" cy="566747"/>
          </a:xfrm>
        </p:grpSpPr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CEC0AAEC-B067-4457-BDC7-A6605FC70042}"/>
                </a:ext>
              </a:extLst>
            </p:cNvPr>
            <p:cNvSpPr txBox="1"/>
            <p:nvPr/>
          </p:nvSpPr>
          <p:spPr>
            <a:xfrm>
              <a:off x="4228946" y="4500131"/>
              <a:ext cx="96436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050" dirty="0"/>
                <a:t>Overflade</a:t>
              </a:r>
              <a:br>
                <a:rPr lang="da-DK" sz="1050" dirty="0"/>
              </a:br>
              <a:r>
                <a:rPr lang="da-DK" sz="1050" dirty="0"/>
                <a:t>albedo</a:t>
              </a:r>
            </a:p>
          </p:txBody>
        </p:sp>
        <p:sp>
          <p:nvSpPr>
            <p:cNvPr id="22" name="Tekstfelt 21">
              <a:extLst>
                <a:ext uri="{FF2B5EF4-FFF2-40B4-BE49-F238E27FC236}">
                  <a16:creationId xmlns:a16="http://schemas.microsoft.com/office/drawing/2014/main" id="{BB3DE486-45FA-46ED-A8B8-590CACE93854}"/>
                </a:ext>
              </a:extLst>
            </p:cNvPr>
            <p:cNvSpPr txBox="1"/>
            <p:nvPr/>
          </p:nvSpPr>
          <p:spPr>
            <a:xfrm>
              <a:off x="3038831" y="4487382"/>
              <a:ext cx="106696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1050" dirty="0"/>
                <a:t>Absorberet</a:t>
              </a:r>
              <a:br>
                <a:rPr lang="da-DK" sz="1050" dirty="0"/>
              </a:br>
              <a:r>
                <a:rPr lang="da-DK" sz="1050" b="1" dirty="0"/>
                <a:t>indstråling</a:t>
              </a:r>
            </a:p>
          </p:txBody>
        </p:sp>
        <p:sp>
          <p:nvSpPr>
            <p:cNvPr id="29" name="Tekstfelt 28">
              <a:extLst>
                <a:ext uri="{FF2B5EF4-FFF2-40B4-BE49-F238E27FC236}">
                  <a16:creationId xmlns:a16="http://schemas.microsoft.com/office/drawing/2014/main" id="{CBA43E9F-DA30-4458-999D-8A887B302437}"/>
                </a:ext>
              </a:extLst>
            </p:cNvPr>
            <p:cNvSpPr txBox="1"/>
            <p:nvPr/>
          </p:nvSpPr>
          <p:spPr>
            <a:xfrm>
              <a:off x="8765910" y="4500131"/>
              <a:ext cx="10109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050" dirty="0"/>
                <a:t>For-</a:t>
              </a:r>
              <a:br>
                <a:rPr lang="da-DK" sz="1050" dirty="0"/>
              </a:br>
              <a:r>
                <a:rPr lang="da-DK" sz="1050" dirty="0"/>
                <a:t>dampning</a:t>
              </a:r>
            </a:p>
          </p:txBody>
        </p:sp>
        <p:sp>
          <p:nvSpPr>
            <p:cNvPr id="33" name="Tekstfelt 32">
              <a:extLst>
                <a:ext uri="{FF2B5EF4-FFF2-40B4-BE49-F238E27FC236}">
                  <a16:creationId xmlns:a16="http://schemas.microsoft.com/office/drawing/2014/main" id="{174D030B-07A4-487D-99D2-232A677EDB03}"/>
                </a:ext>
              </a:extLst>
            </p:cNvPr>
            <p:cNvSpPr txBox="1"/>
            <p:nvPr/>
          </p:nvSpPr>
          <p:spPr>
            <a:xfrm>
              <a:off x="9631159" y="4494151"/>
              <a:ext cx="101098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050" dirty="0"/>
                <a:t>Varme-ledning</a:t>
              </a:r>
            </a:p>
          </p:txBody>
        </p:sp>
        <p:sp>
          <p:nvSpPr>
            <p:cNvPr id="36" name="Rektangel 35">
              <a:extLst>
                <a:ext uri="{FF2B5EF4-FFF2-40B4-BE49-F238E27FC236}">
                  <a16:creationId xmlns:a16="http://schemas.microsoft.com/office/drawing/2014/main" id="{700490C8-DDF5-4E58-B322-1F8049CAE562}"/>
                </a:ext>
              </a:extLst>
            </p:cNvPr>
            <p:cNvSpPr/>
            <p:nvPr/>
          </p:nvSpPr>
          <p:spPr>
            <a:xfrm>
              <a:off x="5201208" y="4492883"/>
              <a:ext cx="214141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a-DK" sz="1050" dirty="0"/>
                <a:t>Langbølget </a:t>
              </a:r>
              <a:r>
                <a:rPr lang="da-DK" sz="1050" b="1" dirty="0"/>
                <a:t>udstråling</a:t>
              </a:r>
              <a:br>
                <a:rPr lang="da-DK" sz="1050" dirty="0"/>
              </a:br>
              <a:r>
                <a:rPr lang="da-DK" sz="1050" dirty="0"/>
                <a:t>(Varmestråling / infrarød)</a:t>
              </a:r>
            </a:p>
          </p:txBody>
        </p:sp>
        <p:sp>
          <p:nvSpPr>
            <p:cNvPr id="39" name="Rektangel 38">
              <a:extLst>
                <a:ext uri="{FF2B5EF4-FFF2-40B4-BE49-F238E27FC236}">
                  <a16:creationId xmlns:a16="http://schemas.microsoft.com/office/drawing/2014/main" id="{5BC776B8-6DBE-4936-B66A-EE26F3B05430}"/>
                </a:ext>
              </a:extLst>
            </p:cNvPr>
            <p:cNvSpPr/>
            <p:nvPr/>
          </p:nvSpPr>
          <p:spPr>
            <a:xfrm>
              <a:off x="7415451" y="4500131"/>
              <a:ext cx="1322231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a-DK" sz="1050" dirty="0"/>
                <a:t>Atmosfærisk </a:t>
              </a:r>
              <a:br>
                <a:rPr lang="da-DK" sz="1050" dirty="0"/>
              </a:br>
              <a:r>
                <a:rPr lang="da-DK" sz="1050" dirty="0"/>
                <a:t>modstråling</a:t>
              </a:r>
            </a:p>
          </p:txBody>
        </p:sp>
      </p:grpSp>
      <p:sp>
        <p:nvSpPr>
          <p:cNvPr id="40" name="Tekstfelt 39">
            <a:extLst>
              <a:ext uri="{FF2B5EF4-FFF2-40B4-BE49-F238E27FC236}">
                <a16:creationId xmlns:a16="http://schemas.microsoft.com/office/drawing/2014/main" id="{8C1A395C-3201-4FE1-B589-F3DB4290135E}"/>
              </a:ext>
            </a:extLst>
          </p:cNvPr>
          <p:cNvSpPr txBox="1"/>
          <p:nvPr/>
        </p:nvSpPr>
        <p:spPr>
          <a:xfrm>
            <a:off x="7046798" y="1616291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71 %</a:t>
            </a: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537721ED-14A9-4F6A-8B4A-BFB2A7B0C854}"/>
              </a:ext>
            </a:extLst>
          </p:cNvPr>
          <p:cNvSpPr txBox="1"/>
          <p:nvPr/>
        </p:nvSpPr>
        <p:spPr>
          <a:xfrm>
            <a:off x="7458696" y="1078365"/>
            <a:ext cx="2012089" cy="213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788" dirty="0">
                <a:solidFill>
                  <a:schemeClr val="bg1">
                    <a:lumMod val="75000"/>
                  </a:schemeClr>
                </a:solidFill>
              </a:rPr>
              <a:t>© Otto Leholt –  efter Hugues Goosse (2015)</a:t>
            </a:r>
          </a:p>
        </p:txBody>
      </p:sp>
      <p:grpSp>
        <p:nvGrpSpPr>
          <p:cNvPr id="52" name="Gruppe 51">
            <a:extLst>
              <a:ext uri="{FF2B5EF4-FFF2-40B4-BE49-F238E27FC236}">
                <a16:creationId xmlns:a16="http://schemas.microsoft.com/office/drawing/2014/main" id="{0ED6D942-6D6B-47F0-B546-2E8FFA7A30B1}"/>
              </a:ext>
            </a:extLst>
          </p:cNvPr>
          <p:cNvGrpSpPr/>
          <p:nvPr/>
        </p:nvGrpSpPr>
        <p:grpSpPr>
          <a:xfrm>
            <a:off x="3164890" y="1597332"/>
            <a:ext cx="1124380" cy="3120005"/>
            <a:chOff x="1648382" y="1606556"/>
            <a:chExt cx="1124380" cy="3120005"/>
          </a:xfrm>
        </p:grpSpPr>
        <p:sp>
          <p:nvSpPr>
            <p:cNvPr id="3" name="Tekstfelt 2">
              <a:extLst>
                <a:ext uri="{FF2B5EF4-FFF2-40B4-BE49-F238E27FC236}">
                  <a16:creationId xmlns:a16="http://schemas.microsoft.com/office/drawing/2014/main" id="{13A9617F-119A-462F-A3C1-3FDAFC2048DC}"/>
                </a:ext>
              </a:extLst>
            </p:cNvPr>
            <p:cNvSpPr txBox="1"/>
            <p:nvPr/>
          </p:nvSpPr>
          <p:spPr>
            <a:xfrm>
              <a:off x="1648382" y="1606556"/>
              <a:ext cx="753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/>
                <a:t>100 %</a:t>
              </a:r>
            </a:p>
          </p:txBody>
        </p:sp>
        <p:grpSp>
          <p:nvGrpSpPr>
            <p:cNvPr id="34" name="Gruppe 33">
              <a:extLst>
                <a:ext uri="{FF2B5EF4-FFF2-40B4-BE49-F238E27FC236}">
                  <a16:creationId xmlns:a16="http://schemas.microsoft.com/office/drawing/2014/main" id="{05DE9A8F-0C56-4247-BA6A-C1A6DFE18F78}"/>
                </a:ext>
              </a:extLst>
            </p:cNvPr>
            <p:cNvGrpSpPr/>
            <p:nvPr/>
          </p:nvGrpSpPr>
          <p:grpSpPr>
            <a:xfrm>
              <a:off x="2065194" y="1663391"/>
              <a:ext cx="707568" cy="3063170"/>
              <a:chOff x="2065194" y="1663391"/>
              <a:chExt cx="707568" cy="3063170"/>
            </a:xfrm>
          </p:grpSpPr>
          <p:sp>
            <p:nvSpPr>
              <p:cNvPr id="7" name="Pil: pentagon 6">
                <a:extLst>
                  <a:ext uri="{FF2B5EF4-FFF2-40B4-BE49-F238E27FC236}">
                    <a16:creationId xmlns:a16="http://schemas.microsoft.com/office/drawing/2014/main" id="{F9CE46E6-DC9F-475C-BB5F-1D1153CCFDB4}"/>
                  </a:ext>
                </a:extLst>
              </p:cNvPr>
              <p:cNvSpPr/>
              <p:nvPr/>
            </p:nvSpPr>
            <p:spPr>
              <a:xfrm rot="4086033">
                <a:off x="887393" y="2841192"/>
                <a:ext cx="3063170" cy="707568"/>
              </a:xfrm>
              <a:custGeom>
                <a:avLst/>
                <a:gdLst>
                  <a:gd name="connsiteX0" fmla="*/ 0 w 3215424"/>
                  <a:gd name="connsiteY0" fmla="*/ 0 h 914400"/>
                  <a:gd name="connsiteX1" fmla="*/ 2758224 w 3215424"/>
                  <a:gd name="connsiteY1" fmla="*/ 0 h 914400"/>
                  <a:gd name="connsiteX2" fmla="*/ 3215424 w 3215424"/>
                  <a:gd name="connsiteY2" fmla="*/ 457200 h 914400"/>
                  <a:gd name="connsiteX3" fmla="*/ 2758224 w 3215424"/>
                  <a:gd name="connsiteY3" fmla="*/ 914400 h 914400"/>
                  <a:gd name="connsiteX4" fmla="*/ 0 w 3215424"/>
                  <a:gd name="connsiteY4" fmla="*/ 914400 h 914400"/>
                  <a:gd name="connsiteX5" fmla="*/ 0 w 3215424"/>
                  <a:gd name="connsiteY5" fmla="*/ 0 h 914400"/>
                  <a:gd name="connsiteX0" fmla="*/ 353771 w 3215424"/>
                  <a:gd name="connsiteY0" fmla="*/ 0 h 926176"/>
                  <a:gd name="connsiteX1" fmla="*/ 2758224 w 3215424"/>
                  <a:gd name="connsiteY1" fmla="*/ 11776 h 926176"/>
                  <a:gd name="connsiteX2" fmla="*/ 3215424 w 3215424"/>
                  <a:gd name="connsiteY2" fmla="*/ 468976 h 926176"/>
                  <a:gd name="connsiteX3" fmla="*/ 2758224 w 3215424"/>
                  <a:gd name="connsiteY3" fmla="*/ 926176 h 926176"/>
                  <a:gd name="connsiteX4" fmla="*/ 0 w 3215424"/>
                  <a:gd name="connsiteY4" fmla="*/ 926176 h 926176"/>
                  <a:gd name="connsiteX5" fmla="*/ 353771 w 3215424"/>
                  <a:gd name="connsiteY5" fmla="*/ 0 h 926176"/>
                  <a:gd name="connsiteX0" fmla="*/ 302283 w 3215424"/>
                  <a:gd name="connsiteY0" fmla="*/ 0 h 943424"/>
                  <a:gd name="connsiteX1" fmla="*/ 2758224 w 3215424"/>
                  <a:gd name="connsiteY1" fmla="*/ 29024 h 943424"/>
                  <a:gd name="connsiteX2" fmla="*/ 3215424 w 3215424"/>
                  <a:gd name="connsiteY2" fmla="*/ 486224 h 943424"/>
                  <a:gd name="connsiteX3" fmla="*/ 2758224 w 3215424"/>
                  <a:gd name="connsiteY3" fmla="*/ 943424 h 943424"/>
                  <a:gd name="connsiteX4" fmla="*/ 0 w 3215424"/>
                  <a:gd name="connsiteY4" fmla="*/ 943424 h 943424"/>
                  <a:gd name="connsiteX5" fmla="*/ 302283 w 3215424"/>
                  <a:gd name="connsiteY5" fmla="*/ 0 h 943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15424" h="943424">
                    <a:moveTo>
                      <a:pt x="302283" y="0"/>
                    </a:moveTo>
                    <a:lnTo>
                      <a:pt x="2758224" y="29024"/>
                    </a:lnTo>
                    <a:lnTo>
                      <a:pt x="3215424" y="486224"/>
                    </a:lnTo>
                    <a:lnTo>
                      <a:pt x="2758224" y="943424"/>
                    </a:lnTo>
                    <a:lnTo>
                      <a:pt x="0" y="943424"/>
                    </a:lnTo>
                    <a:lnTo>
                      <a:pt x="302283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a-DK" sz="1200" dirty="0">
                    <a:solidFill>
                      <a:schemeClr val="tx1"/>
                    </a:solidFill>
                  </a:rPr>
                  <a:t>Kortbølget </a:t>
                </a:r>
                <a:r>
                  <a:rPr lang="da-DK" sz="1200" b="1" dirty="0">
                    <a:solidFill>
                      <a:schemeClr val="tx1"/>
                    </a:solidFill>
                  </a:rPr>
                  <a:t>indstråling</a:t>
                </a:r>
              </a:p>
            </p:txBody>
          </p:sp>
          <p:cxnSp>
            <p:nvCxnSpPr>
              <p:cNvPr id="48" name="Lige pilforbindelse 47">
                <a:extLst>
                  <a:ext uri="{FF2B5EF4-FFF2-40B4-BE49-F238E27FC236}">
                    <a16:creationId xmlns:a16="http://schemas.microsoft.com/office/drawing/2014/main" id="{22ECF16D-3E13-44E8-8056-8883252B75F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57037" y="3388193"/>
                <a:ext cx="175155" cy="425702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uppe 43">
            <a:extLst>
              <a:ext uri="{FF2B5EF4-FFF2-40B4-BE49-F238E27FC236}">
                <a16:creationId xmlns:a16="http://schemas.microsoft.com/office/drawing/2014/main" id="{1AF68011-D689-4229-9F4C-67E7BCA45D13}"/>
              </a:ext>
            </a:extLst>
          </p:cNvPr>
          <p:cNvGrpSpPr/>
          <p:nvPr/>
        </p:nvGrpSpPr>
        <p:grpSpPr>
          <a:xfrm>
            <a:off x="4546716" y="1641956"/>
            <a:ext cx="2046196" cy="3137452"/>
            <a:chOff x="3022716" y="1641956"/>
            <a:chExt cx="2046196" cy="3137452"/>
          </a:xfrm>
        </p:grpSpPr>
        <p:sp>
          <p:nvSpPr>
            <p:cNvPr id="10" name="Pil: pentagon 9">
              <a:extLst>
                <a:ext uri="{FF2B5EF4-FFF2-40B4-BE49-F238E27FC236}">
                  <a16:creationId xmlns:a16="http://schemas.microsoft.com/office/drawing/2014/main" id="{398765E1-420C-4622-A584-4EFD3CEE0E97}"/>
                </a:ext>
              </a:extLst>
            </p:cNvPr>
            <p:cNvSpPr/>
            <p:nvPr/>
          </p:nvSpPr>
          <p:spPr>
            <a:xfrm rot="4034154">
              <a:off x="2550691" y="4095357"/>
              <a:ext cx="1086224" cy="142174"/>
            </a:xfrm>
            <a:prstGeom prst="homePlat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6" name="Tekstfelt 25">
              <a:extLst>
                <a:ext uri="{FF2B5EF4-FFF2-40B4-BE49-F238E27FC236}">
                  <a16:creationId xmlns:a16="http://schemas.microsoft.com/office/drawing/2014/main" id="{EF8FDB01-4F06-4E2A-8652-9BB45BAE92C5}"/>
                </a:ext>
              </a:extLst>
            </p:cNvPr>
            <p:cNvSpPr txBox="1"/>
            <p:nvPr/>
          </p:nvSpPr>
          <p:spPr>
            <a:xfrm>
              <a:off x="4549218" y="1641956"/>
              <a:ext cx="5196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/>
                <a:t>7 %</a:t>
              </a:r>
            </a:p>
          </p:txBody>
        </p:sp>
        <p:grpSp>
          <p:nvGrpSpPr>
            <p:cNvPr id="6" name="Gruppe 5">
              <a:extLst>
                <a:ext uri="{FF2B5EF4-FFF2-40B4-BE49-F238E27FC236}">
                  <a16:creationId xmlns:a16="http://schemas.microsoft.com/office/drawing/2014/main" id="{98C7EC9A-23E0-4DF9-976C-3FADC4D3AE44}"/>
                </a:ext>
              </a:extLst>
            </p:cNvPr>
            <p:cNvGrpSpPr/>
            <p:nvPr/>
          </p:nvGrpSpPr>
          <p:grpSpPr>
            <a:xfrm>
              <a:off x="3442326" y="1737912"/>
              <a:ext cx="677302" cy="3041496"/>
              <a:chOff x="4589771" y="1174216"/>
              <a:chExt cx="903069" cy="4055328"/>
            </a:xfrm>
          </p:grpSpPr>
          <p:sp>
            <p:nvSpPr>
              <p:cNvPr id="11" name="Pil: pentagon 10">
                <a:extLst>
                  <a:ext uri="{FF2B5EF4-FFF2-40B4-BE49-F238E27FC236}">
                    <a16:creationId xmlns:a16="http://schemas.microsoft.com/office/drawing/2014/main" id="{7EDD81CD-4F04-410A-A000-DEEA73CC9884}"/>
                  </a:ext>
                </a:extLst>
              </p:cNvPr>
              <p:cNvSpPr/>
              <p:nvPr/>
            </p:nvSpPr>
            <p:spPr>
              <a:xfrm rot="17973274">
                <a:off x="3333906" y="3070609"/>
                <a:ext cx="4055328" cy="262541"/>
              </a:xfrm>
              <a:custGeom>
                <a:avLst/>
                <a:gdLst>
                  <a:gd name="connsiteX0" fmla="*/ 0 w 4002806"/>
                  <a:gd name="connsiteY0" fmla="*/ 0 h 242381"/>
                  <a:gd name="connsiteX1" fmla="*/ 3881616 w 4002806"/>
                  <a:gd name="connsiteY1" fmla="*/ 0 h 242381"/>
                  <a:gd name="connsiteX2" fmla="*/ 4002806 w 4002806"/>
                  <a:gd name="connsiteY2" fmla="*/ 121191 h 242381"/>
                  <a:gd name="connsiteX3" fmla="*/ 3881616 w 4002806"/>
                  <a:gd name="connsiteY3" fmla="*/ 242381 h 242381"/>
                  <a:gd name="connsiteX4" fmla="*/ 0 w 4002806"/>
                  <a:gd name="connsiteY4" fmla="*/ 242381 h 242381"/>
                  <a:gd name="connsiteX5" fmla="*/ 0 w 4002806"/>
                  <a:gd name="connsiteY5" fmla="*/ 0 h 242381"/>
                  <a:gd name="connsiteX0" fmla="*/ 0 w 4051190"/>
                  <a:gd name="connsiteY0" fmla="*/ 0 h 252309"/>
                  <a:gd name="connsiteX1" fmla="*/ 3881616 w 4051190"/>
                  <a:gd name="connsiteY1" fmla="*/ 0 h 252309"/>
                  <a:gd name="connsiteX2" fmla="*/ 4002806 w 4051190"/>
                  <a:gd name="connsiteY2" fmla="*/ 121191 h 252309"/>
                  <a:gd name="connsiteX3" fmla="*/ 4051190 w 4051190"/>
                  <a:gd name="connsiteY3" fmla="*/ 252309 h 252309"/>
                  <a:gd name="connsiteX4" fmla="*/ 0 w 4051190"/>
                  <a:gd name="connsiteY4" fmla="*/ 242381 h 252309"/>
                  <a:gd name="connsiteX5" fmla="*/ 0 w 4051190"/>
                  <a:gd name="connsiteY5" fmla="*/ 0 h 252309"/>
                  <a:gd name="connsiteX0" fmla="*/ 0 w 4051190"/>
                  <a:gd name="connsiteY0" fmla="*/ 12189 h 264498"/>
                  <a:gd name="connsiteX1" fmla="*/ 3971141 w 4051190"/>
                  <a:gd name="connsiteY1" fmla="*/ 0 h 264498"/>
                  <a:gd name="connsiteX2" fmla="*/ 4002806 w 4051190"/>
                  <a:gd name="connsiteY2" fmla="*/ 133380 h 264498"/>
                  <a:gd name="connsiteX3" fmla="*/ 4051190 w 4051190"/>
                  <a:gd name="connsiteY3" fmla="*/ 264498 h 264498"/>
                  <a:gd name="connsiteX4" fmla="*/ 0 w 4051190"/>
                  <a:gd name="connsiteY4" fmla="*/ 254570 h 264498"/>
                  <a:gd name="connsiteX5" fmla="*/ 0 w 4051190"/>
                  <a:gd name="connsiteY5" fmla="*/ 12189 h 264498"/>
                  <a:gd name="connsiteX0" fmla="*/ 0 w 4091815"/>
                  <a:gd name="connsiteY0" fmla="*/ 12189 h 254570"/>
                  <a:gd name="connsiteX1" fmla="*/ 3971141 w 4091815"/>
                  <a:gd name="connsiteY1" fmla="*/ 0 h 254570"/>
                  <a:gd name="connsiteX2" fmla="*/ 4002806 w 4091815"/>
                  <a:gd name="connsiteY2" fmla="*/ 133380 h 254570"/>
                  <a:gd name="connsiteX3" fmla="*/ 4091815 w 4091815"/>
                  <a:gd name="connsiteY3" fmla="*/ 251106 h 254570"/>
                  <a:gd name="connsiteX4" fmla="*/ 0 w 4091815"/>
                  <a:gd name="connsiteY4" fmla="*/ 254570 h 254570"/>
                  <a:gd name="connsiteX5" fmla="*/ 0 w 4091815"/>
                  <a:gd name="connsiteY5" fmla="*/ 12189 h 254570"/>
                  <a:gd name="connsiteX0" fmla="*/ 0 w 4091815"/>
                  <a:gd name="connsiteY0" fmla="*/ 2935 h 245316"/>
                  <a:gd name="connsiteX1" fmla="*/ 3937813 w 4091815"/>
                  <a:gd name="connsiteY1" fmla="*/ 0 h 245316"/>
                  <a:gd name="connsiteX2" fmla="*/ 4002806 w 4091815"/>
                  <a:gd name="connsiteY2" fmla="*/ 124126 h 245316"/>
                  <a:gd name="connsiteX3" fmla="*/ 4091815 w 4091815"/>
                  <a:gd name="connsiteY3" fmla="*/ 241852 h 245316"/>
                  <a:gd name="connsiteX4" fmla="*/ 0 w 4091815"/>
                  <a:gd name="connsiteY4" fmla="*/ 245316 h 245316"/>
                  <a:gd name="connsiteX5" fmla="*/ 0 w 4091815"/>
                  <a:gd name="connsiteY5" fmla="*/ 2935 h 245316"/>
                  <a:gd name="connsiteX0" fmla="*/ 0 w 4055328"/>
                  <a:gd name="connsiteY0" fmla="*/ 2935 h 262541"/>
                  <a:gd name="connsiteX1" fmla="*/ 3937813 w 4055328"/>
                  <a:gd name="connsiteY1" fmla="*/ 0 h 262541"/>
                  <a:gd name="connsiteX2" fmla="*/ 4002806 w 4055328"/>
                  <a:gd name="connsiteY2" fmla="*/ 124126 h 262541"/>
                  <a:gd name="connsiteX3" fmla="*/ 4055328 w 4055328"/>
                  <a:gd name="connsiteY3" fmla="*/ 262541 h 262541"/>
                  <a:gd name="connsiteX4" fmla="*/ 0 w 4055328"/>
                  <a:gd name="connsiteY4" fmla="*/ 245316 h 262541"/>
                  <a:gd name="connsiteX5" fmla="*/ 0 w 4055328"/>
                  <a:gd name="connsiteY5" fmla="*/ 2935 h 262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5328" h="262541">
                    <a:moveTo>
                      <a:pt x="0" y="2935"/>
                    </a:moveTo>
                    <a:lnTo>
                      <a:pt x="3937813" y="0"/>
                    </a:lnTo>
                    <a:lnTo>
                      <a:pt x="4002806" y="124126"/>
                    </a:lnTo>
                    <a:lnTo>
                      <a:pt x="4055328" y="262541"/>
                    </a:lnTo>
                    <a:lnTo>
                      <a:pt x="0" y="245316"/>
                    </a:lnTo>
                    <a:lnTo>
                      <a:pt x="0" y="2935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20" name="Tekstfelt 19">
                <a:extLst>
                  <a:ext uri="{FF2B5EF4-FFF2-40B4-BE49-F238E27FC236}">
                    <a16:creationId xmlns:a16="http://schemas.microsoft.com/office/drawing/2014/main" id="{8F14FF87-7F52-49E2-848A-3A77940F7721}"/>
                  </a:ext>
                </a:extLst>
              </p:cNvPr>
              <p:cNvSpPr txBox="1"/>
              <p:nvPr/>
            </p:nvSpPr>
            <p:spPr>
              <a:xfrm rot="17932418">
                <a:off x="4278573" y="4108655"/>
                <a:ext cx="930171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a-DK" sz="900" dirty="0"/>
                  <a:t>Refleksion </a:t>
                </a:r>
                <a:endParaRPr lang="da-DK" sz="1200" dirty="0"/>
              </a:p>
            </p:txBody>
          </p:sp>
          <p:cxnSp>
            <p:nvCxnSpPr>
              <p:cNvPr id="50" name="Lige pilforbindelse 49">
                <a:extLst>
                  <a:ext uri="{FF2B5EF4-FFF2-40B4-BE49-F238E27FC236}">
                    <a16:creationId xmlns:a16="http://schemas.microsoft.com/office/drawing/2014/main" id="{AD9ECAA8-F617-43EC-930C-EAD8FDD53D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961258" y="3030767"/>
                <a:ext cx="498695" cy="861420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6" name="Gruppe 55">
            <a:extLst>
              <a:ext uri="{FF2B5EF4-FFF2-40B4-BE49-F238E27FC236}">
                <a16:creationId xmlns:a16="http://schemas.microsoft.com/office/drawing/2014/main" id="{C0F4D3AB-0EBF-4BCB-B687-1E7FF43A2820}"/>
              </a:ext>
            </a:extLst>
          </p:cNvPr>
          <p:cNvGrpSpPr/>
          <p:nvPr/>
        </p:nvGrpSpPr>
        <p:grpSpPr>
          <a:xfrm>
            <a:off x="3960578" y="1615461"/>
            <a:ext cx="1314450" cy="1613680"/>
            <a:chOff x="2436578" y="1615461"/>
            <a:chExt cx="1314450" cy="1613680"/>
          </a:xfrm>
        </p:grpSpPr>
        <p:grpSp>
          <p:nvGrpSpPr>
            <p:cNvPr id="37" name="Gruppe 36">
              <a:extLst>
                <a:ext uri="{FF2B5EF4-FFF2-40B4-BE49-F238E27FC236}">
                  <a16:creationId xmlns:a16="http://schemas.microsoft.com/office/drawing/2014/main" id="{97DFC387-E3D2-4321-A7DC-CA777A25E97D}"/>
                </a:ext>
              </a:extLst>
            </p:cNvPr>
            <p:cNvGrpSpPr/>
            <p:nvPr/>
          </p:nvGrpSpPr>
          <p:grpSpPr>
            <a:xfrm>
              <a:off x="2436578" y="1615461"/>
              <a:ext cx="1314450" cy="1613680"/>
              <a:chOff x="2436578" y="1615461"/>
              <a:chExt cx="1314450" cy="1613680"/>
            </a:xfrm>
          </p:grpSpPr>
          <p:sp>
            <p:nvSpPr>
              <p:cNvPr id="9" name="Pil: pentagon 8">
                <a:extLst>
                  <a:ext uri="{FF2B5EF4-FFF2-40B4-BE49-F238E27FC236}">
                    <a16:creationId xmlns:a16="http://schemas.microsoft.com/office/drawing/2014/main" id="{5FFE4C7F-8C42-4CF3-907D-8A9D91B8D87B}"/>
                  </a:ext>
                </a:extLst>
              </p:cNvPr>
              <p:cNvSpPr/>
              <p:nvPr/>
            </p:nvSpPr>
            <p:spPr>
              <a:xfrm rot="18038999">
                <a:off x="2540928" y="2230879"/>
                <a:ext cx="1122805" cy="243689"/>
              </a:xfrm>
              <a:custGeom>
                <a:avLst/>
                <a:gdLst>
                  <a:gd name="connsiteX0" fmla="*/ 0 w 1407205"/>
                  <a:gd name="connsiteY0" fmla="*/ 0 h 323850"/>
                  <a:gd name="connsiteX1" fmla="*/ 1245280 w 1407205"/>
                  <a:gd name="connsiteY1" fmla="*/ 0 h 323850"/>
                  <a:gd name="connsiteX2" fmla="*/ 1407205 w 1407205"/>
                  <a:gd name="connsiteY2" fmla="*/ 161925 h 323850"/>
                  <a:gd name="connsiteX3" fmla="*/ 1245280 w 1407205"/>
                  <a:gd name="connsiteY3" fmla="*/ 323850 h 323850"/>
                  <a:gd name="connsiteX4" fmla="*/ 0 w 1407205"/>
                  <a:gd name="connsiteY4" fmla="*/ 323850 h 323850"/>
                  <a:gd name="connsiteX5" fmla="*/ 0 w 1407205"/>
                  <a:gd name="connsiteY5" fmla="*/ 0 h 323850"/>
                  <a:gd name="connsiteX0" fmla="*/ 0 w 1497073"/>
                  <a:gd name="connsiteY0" fmla="*/ 0 h 323850"/>
                  <a:gd name="connsiteX1" fmla="*/ 1245280 w 1497073"/>
                  <a:gd name="connsiteY1" fmla="*/ 0 h 323850"/>
                  <a:gd name="connsiteX2" fmla="*/ 1407205 w 1497073"/>
                  <a:gd name="connsiteY2" fmla="*/ 161925 h 323850"/>
                  <a:gd name="connsiteX3" fmla="*/ 1497073 w 1497073"/>
                  <a:gd name="connsiteY3" fmla="*/ 320913 h 323850"/>
                  <a:gd name="connsiteX4" fmla="*/ 0 w 1497073"/>
                  <a:gd name="connsiteY4" fmla="*/ 323850 h 323850"/>
                  <a:gd name="connsiteX5" fmla="*/ 0 w 1497073"/>
                  <a:gd name="connsiteY5" fmla="*/ 0 h 323850"/>
                  <a:gd name="connsiteX0" fmla="*/ 0 w 1497073"/>
                  <a:gd name="connsiteY0" fmla="*/ 1068 h 324918"/>
                  <a:gd name="connsiteX1" fmla="*/ 1312906 w 1497073"/>
                  <a:gd name="connsiteY1" fmla="*/ 0 h 324918"/>
                  <a:gd name="connsiteX2" fmla="*/ 1407205 w 1497073"/>
                  <a:gd name="connsiteY2" fmla="*/ 162993 h 324918"/>
                  <a:gd name="connsiteX3" fmla="*/ 1497073 w 1497073"/>
                  <a:gd name="connsiteY3" fmla="*/ 321981 h 324918"/>
                  <a:gd name="connsiteX4" fmla="*/ 0 w 1497073"/>
                  <a:gd name="connsiteY4" fmla="*/ 324918 h 324918"/>
                  <a:gd name="connsiteX5" fmla="*/ 0 w 1497073"/>
                  <a:gd name="connsiteY5" fmla="*/ 1068 h 324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97073" h="324918">
                    <a:moveTo>
                      <a:pt x="0" y="1068"/>
                    </a:moveTo>
                    <a:lnTo>
                      <a:pt x="1312906" y="0"/>
                    </a:lnTo>
                    <a:lnTo>
                      <a:pt x="1407205" y="162993"/>
                    </a:lnTo>
                    <a:lnTo>
                      <a:pt x="1497073" y="321981"/>
                    </a:lnTo>
                    <a:lnTo>
                      <a:pt x="0" y="324918"/>
                    </a:lnTo>
                    <a:lnTo>
                      <a:pt x="0" y="1068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/>
              </a:p>
            </p:txBody>
          </p:sp>
          <p:grpSp>
            <p:nvGrpSpPr>
              <p:cNvPr id="17" name="Gruppe 16">
                <a:extLst>
                  <a:ext uri="{FF2B5EF4-FFF2-40B4-BE49-F238E27FC236}">
                    <a16:creationId xmlns:a16="http://schemas.microsoft.com/office/drawing/2014/main" id="{3F5F3642-471B-4AF6-945B-FF36948BDD56}"/>
                  </a:ext>
                </a:extLst>
              </p:cNvPr>
              <p:cNvGrpSpPr/>
              <p:nvPr/>
            </p:nvGrpSpPr>
            <p:grpSpPr>
              <a:xfrm>
                <a:off x="2436578" y="2174752"/>
                <a:ext cx="1314450" cy="1054389"/>
                <a:chOff x="3198900" y="1229433"/>
                <a:chExt cx="1752600" cy="1405852"/>
              </a:xfrm>
            </p:grpSpPr>
            <p:sp>
              <p:nvSpPr>
                <p:cNvPr id="13" name="Kombinationstegning: figur 12">
                  <a:extLst>
                    <a:ext uri="{FF2B5EF4-FFF2-40B4-BE49-F238E27FC236}">
                      <a16:creationId xmlns:a16="http://schemas.microsoft.com/office/drawing/2014/main" id="{0476C031-33A8-4032-9DDD-091FEF394175}"/>
                    </a:ext>
                  </a:extLst>
                </p:cNvPr>
                <p:cNvSpPr/>
                <p:nvPr/>
              </p:nvSpPr>
              <p:spPr>
                <a:xfrm>
                  <a:off x="3198900" y="2035210"/>
                  <a:ext cx="1752600" cy="600075"/>
                </a:xfrm>
                <a:custGeom>
                  <a:avLst/>
                  <a:gdLst>
                    <a:gd name="connsiteX0" fmla="*/ 114300 w 1752600"/>
                    <a:gd name="connsiteY0" fmla="*/ 561975 h 600075"/>
                    <a:gd name="connsiteX1" fmla="*/ 647700 w 1752600"/>
                    <a:gd name="connsiteY1" fmla="*/ 552450 h 600075"/>
                    <a:gd name="connsiteX2" fmla="*/ 1066800 w 1752600"/>
                    <a:gd name="connsiteY2" fmla="*/ 523875 h 600075"/>
                    <a:gd name="connsiteX3" fmla="*/ 1466850 w 1752600"/>
                    <a:gd name="connsiteY3" fmla="*/ 542925 h 600075"/>
                    <a:gd name="connsiteX4" fmla="*/ 1533525 w 1752600"/>
                    <a:gd name="connsiteY4" fmla="*/ 561975 h 600075"/>
                    <a:gd name="connsiteX5" fmla="*/ 1581150 w 1752600"/>
                    <a:gd name="connsiteY5" fmla="*/ 571500 h 600075"/>
                    <a:gd name="connsiteX6" fmla="*/ 1638300 w 1752600"/>
                    <a:gd name="connsiteY6" fmla="*/ 590550 h 600075"/>
                    <a:gd name="connsiteX7" fmla="*/ 1666875 w 1752600"/>
                    <a:gd name="connsiteY7" fmla="*/ 600075 h 600075"/>
                    <a:gd name="connsiteX8" fmla="*/ 1695450 w 1752600"/>
                    <a:gd name="connsiteY8" fmla="*/ 542925 h 600075"/>
                    <a:gd name="connsiteX9" fmla="*/ 1733550 w 1752600"/>
                    <a:gd name="connsiteY9" fmla="*/ 466725 h 600075"/>
                    <a:gd name="connsiteX10" fmla="*/ 1752600 w 1752600"/>
                    <a:gd name="connsiteY10" fmla="*/ 409575 h 600075"/>
                    <a:gd name="connsiteX11" fmla="*/ 1743075 w 1752600"/>
                    <a:gd name="connsiteY11" fmla="*/ 323850 h 600075"/>
                    <a:gd name="connsiteX12" fmla="*/ 1714500 w 1752600"/>
                    <a:gd name="connsiteY12" fmla="*/ 314325 h 600075"/>
                    <a:gd name="connsiteX13" fmla="*/ 1543050 w 1752600"/>
                    <a:gd name="connsiteY13" fmla="*/ 295275 h 600075"/>
                    <a:gd name="connsiteX14" fmla="*/ 1533525 w 1752600"/>
                    <a:gd name="connsiteY14" fmla="*/ 190500 h 600075"/>
                    <a:gd name="connsiteX15" fmla="*/ 1524000 w 1752600"/>
                    <a:gd name="connsiteY15" fmla="*/ 161925 h 600075"/>
                    <a:gd name="connsiteX16" fmla="*/ 1457325 w 1752600"/>
                    <a:gd name="connsiteY16" fmla="*/ 123825 h 600075"/>
                    <a:gd name="connsiteX17" fmla="*/ 1400175 w 1752600"/>
                    <a:gd name="connsiteY17" fmla="*/ 104775 h 600075"/>
                    <a:gd name="connsiteX18" fmla="*/ 1343025 w 1752600"/>
                    <a:gd name="connsiteY18" fmla="*/ 114300 h 600075"/>
                    <a:gd name="connsiteX19" fmla="*/ 1304925 w 1752600"/>
                    <a:gd name="connsiteY19" fmla="*/ 133350 h 600075"/>
                    <a:gd name="connsiteX20" fmla="*/ 1247775 w 1752600"/>
                    <a:gd name="connsiteY20" fmla="*/ 76200 h 600075"/>
                    <a:gd name="connsiteX21" fmla="*/ 1190625 w 1752600"/>
                    <a:gd name="connsiteY21" fmla="*/ 57150 h 600075"/>
                    <a:gd name="connsiteX22" fmla="*/ 1143000 w 1752600"/>
                    <a:gd name="connsiteY22" fmla="*/ 66675 h 600075"/>
                    <a:gd name="connsiteX23" fmla="*/ 1133475 w 1752600"/>
                    <a:gd name="connsiteY23" fmla="*/ 95250 h 600075"/>
                    <a:gd name="connsiteX24" fmla="*/ 1104900 w 1752600"/>
                    <a:gd name="connsiteY24" fmla="*/ 123825 h 600075"/>
                    <a:gd name="connsiteX25" fmla="*/ 1076325 w 1752600"/>
                    <a:gd name="connsiteY25" fmla="*/ 104775 h 600075"/>
                    <a:gd name="connsiteX26" fmla="*/ 1047750 w 1752600"/>
                    <a:gd name="connsiteY26" fmla="*/ 95250 h 600075"/>
                    <a:gd name="connsiteX27" fmla="*/ 914400 w 1752600"/>
                    <a:gd name="connsiteY27" fmla="*/ 38100 h 600075"/>
                    <a:gd name="connsiteX28" fmla="*/ 819150 w 1752600"/>
                    <a:gd name="connsiteY28" fmla="*/ 47625 h 600075"/>
                    <a:gd name="connsiteX29" fmla="*/ 800100 w 1752600"/>
                    <a:gd name="connsiteY29" fmla="*/ 76200 h 600075"/>
                    <a:gd name="connsiteX30" fmla="*/ 742950 w 1752600"/>
                    <a:gd name="connsiteY30" fmla="*/ 171450 h 600075"/>
                    <a:gd name="connsiteX31" fmla="*/ 657225 w 1752600"/>
                    <a:gd name="connsiteY31" fmla="*/ 57150 h 600075"/>
                    <a:gd name="connsiteX32" fmla="*/ 600075 w 1752600"/>
                    <a:gd name="connsiteY32" fmla="*/ 9525 h 600075"/>
                    <a:gd name="connsiteX33" fmla="*/ 571500 w 1752600"/>
                    <a:gd name="connsiteY33" fmla="*/ 0 h 600075"/>
                    <a:gd name="connsiteX34" fmla="*/ 447675 w 1752600"/>
                    <a:gd name="connsiteY34" fmla="*/ 28575 h 600075"/>
                    <a:gd name="connsiteX35" fmla="*/ 371475 w 1752600"/>
                    <a:gd name="connsiteY35" fmla="*/ 104775 h 600075"/>
                    <a:gd name="connsiteX36" fmla="*/ 342900 w 1752600"/>
                    <a:gd name="connsiteY36" fmla="*/ 123825 h 600075"/>
                    <a:gd name="connsiteX37" fmla="*/ 219075 w 1752600"/>
                    <a:gd name="connsiteY37" fmla="*/ 114300 h 600075"/>
                    <a:gd name="connsiteX38" fmla="*/ 209550 w 1752600"/>
                    <a:gd name="connsiteY38" fmla="*/ 200025 h 600075"/>
                    <a:gd name="connsiteX39" fmla="*/ 66675 w 1752600"/>
                    <a:gd name="connsiteY39" fmla="*/ 209550 h 600075"/>
                    <a:gd name="connsiteX40" fmla="*/ 47625 w 1752600"/>
                    <a:gd name="connsiteY40" fmla="*/ 238125 h 600075"/>
                    <a:gd name="connsiteX41" fmla="*/ 19050 w 1752600"/>
                    <a:gd name="connsiteY41" fmla="*/ 257175 h 600075"/>
                    <a:gd name="connsiteX42" fmla="*/ 0 w 1752600"/>
                    <a:gd name="connsiteY42" fmla="*/ 323850 h 600075"/>
                    <a:gd name="connsiteX43" fmla="*/ 9525 w 1752600"/>
                    <a:gd name="connsiteY43" fmla="*/ 361950 h 600075"/>
                    <a:gd name="connsiteX44" fmla="*/ 47625 w 1752600"/>
                    <a:gd name="connsiteY44" fmla="*/ 419100 h 600075"/>
                    <a:gd name="connsiteX45" fmla="*/ 85725 w 1752600"/>
                    <a:gd name="connsiteY45" fmla="*/ 514350 h 600075"/>
                    <a:gd name="connsiteX46" fmla="*/ 114300 w 1752600"/>
                    <a:gd name="connsiteY46" fmla="*/ 561975 h 600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752600" h="600075">
                      <a:moveTo>
                        <a:pt x="114300" y="561975"/>
                      </a:moveTo>
                      <a:lnTo>
                        <a:pt x="647700" y="552450"/>
                      </a:lnTo>
                      <a:cubicBezTo>
                        <a:pt x="1015383" y="544543"/>
                        <a:pt x="888672" y="574769"/>
                        <a:pt x="1066800" y="523875"/>
                      </a:cubicBezTo>
                      <a:cubicBezTo>
                        <a:pt x="1300820" y="530200"/>
                        <a:pt x="1322530" y="510854"/>
                        <a:pt x="1466850" y="542925"/>
                      </a:cubicBezTo>
                      <a:cubicBezTo>
                        <a:pt x="1627199" y="578558"/>
                        <a:pt x="1406241" y="530154"/>
                        <a:pt x="1533525" y="561975"/>
                      </a:cubicBezTo>
                      <a:cubicBezTo>
                        <a:pt x="1549231" y="565902"/>
                        <a:pt x="1565531" y="567240"/>
                        <a:pt x="1581150" y="571500"/>
                      </a:cubicBezTo>
                      <a:cubicBezTo>
                        <a:pt x="1600523" y="576784"/>
                        <a:pt x="1619250" y="584200"/>
                        <a:pt x="1638300" y="590550"/>
                      </a:cubicBezTo>
                      <a:lnTo>
                        <a:pt x="1666875" y="600075"/>
                      </a:lnTo>
                      <a:cubicBezTo>
                        <a:pt x="1708623" y="537453"/>
                        <a:pt x="1667282" y="604895"/>
                        <a:pt x="1695450" y="542925"/>
                      </a:cubicBezTo>
                      <a:cubicBezTo>
                        <a:pt x="1707201" y="517072"/>
                        <a:pt x="1724570" y="493666"/>
                        <a:pt x="1733550" y="466725"/>
                      </a:cubicBezTo>
                      <a:lnTo>
                        <a:pt x="1752600" y="409575"/>
                      </a:lnTo>
                      <a:cubicBezTo>
                        <a:pt x="1749425" y="381000"/>
                        <a:pt x="1753753" y="350544"/>
                        <a:pt x="1743075" y="323850"/>
                      </a:cubicBezTo>
                      <a:cubicBezTo>
                        <a:pt x="1739346" y="314528"/>
                        <a:pt x="1724439" y="315745"/>
                        <a:pt x="1714500" y="314325"/>
                      </a:cubicBezTo>
                      <a:cubicBezTo>
                        <a:pt x="1657576" y="306193"/>
                        <a:pt x="1600200" y="301625"/>
                        <a:pt x="1543050" y="295275"/>
                      </a:cubicBezTo>
                      <a:cubicBezTo>
                        <a:pt x="1539875" y="260350"/>
                        <a:pt x="1538485" y="225217"/>
                        <a:pt x="1533525" y="190500"/>
                      </a:cubicBezTo>
                      <a:cubicBezTo>
                        <a:pt x="1532105" y="180561"/>
                        <a:pt x="1530272" y="169765"/>
                        <a:pt x="1524000" y="161925"/>
                      </a:cubicBezTo>
                      <a:cubicBezTo>
                        <a:pt x="1515914" y="151817"/>
                        <a:pt x="1465597" y="127134"/>
                        <a:pt x="1457325" y="123825"/>
                      </a:cubicBezTo>
                      <a:cubicBezTo>
                        <a:pt x="1438681" y="116367"/>
                        <a:pt x="1400175" y="104775"/>
                        <a:pt x="1400175" y="104775"/>
                      </a:cubicBezTo>
                      <a:cubicBezTo>
                        <a:pt x="1381125" y="107950"/>
                        <a:pt x="1359793" y="104718"/>
                        <a:pt x="1343025" y="114300"/>
                      </a:cubicBezTo>
                      <a:cubicBezTo>
                        <a:pt x="1296236" y="141037"/>
                        <a:pt x="1377114" y="157413"/>
                        <a:pt x="1304925" y="133350"/>
                      </a:cubicBezTo>
                      <a:cubicBezTo>
                        <a:pt x="1285589" y="104346"/>
                        <a:pt x="1283219" y="93922"/>
                        <a:pt x="1247775" y="76200"/>
                      </a:cubicBezTo>
                      <a:cubicBezTo>
                        <a:pt x="1229814" y="67220"/>
                        <a:pt x="1190625" y="57150"/>
                        <a:pt x="1190625" y="57150"/>
                      </a:cubicBezTo>
                      <a:cubicBezTo>
                        <a:pt x="1174750" y="60325"/>
                        <a:pt x="1156470" y="57695"/>
                        <a:pt x="1143000" y="66675"/>
                      </a:cubicBezTo>
                      <a:cubicBezTo>
                        <a:pt x="1134646" y="72244"/>
                        <a:pt x="1139044" y="86896"/>
                        <a:pt x="1133475" y="95250"/>
                      </a:cubicBezTo>
                      <a:cubicBezTo>
                        <a:pt x="1126003" y="106458"/>
                        <a:pt x="1114425" y="114300"/>
                        <a:pt x="1104900" y="123825"/>
                      </a:cubicBezTo>
                      <a:cubicBezTo>
                        <a:pt x="1095375" y="117475"/>
                        <a:pt x="1086564" y="109895"/>
                        <a:pt x="1076325" y="104775"/>
                      </a:cubicBezTo>
                      <a:cubicBezTo>
                        <a:pt x="1067345" y="100285"/>
                        <a:pt x="1057121" y="98854"/>
                        <a:pt x="1047750" y="95250"/>
                      </a:cubicBezTo>
                      <a:cubicBezTo>
                        <a:pt x="953774" y="59106"/>
                        <a:pt x="977082" y="69441"/>
                        <a:pt x="914400" y="38100"/>
                      </a:cubicBezTo>
                      <a:cubicBezTo>
                        <a:pt x="882650" y="41275"/>
                        <a:pt x="849421" y="37535"/>
                        <a:pt x="819150" y="47625"/>
                      </a:cubicBezTo>
                      <a:cubicBezTo>
                        <a:pt x="808290" y="51245"/>
                        <a:pt x="805659" y="66193"/>
                        <a:pt x="800100" y="76200"/>
                      </a:cubicBezTo>
                      <a:cubicBezTo>
                        <a:pt x="749136" y="167934"/>
                        <a:pt x="795700" y="101117"/>
                        <a:pt x="742950" y="171450"/>
                      </a:cubicBezTo>
                      <a:cubicBezTo>
                        <a:pt x="717138" y="132732"/>
                        <a:pt x="688812" y="88737"/>
                        <a:pt x="657225" y="57150"/>
                      </a:cubicBezTo>
                      <a:cubicBezTo>
                        <a:pt x="636159" y="36084"/>
                        <a:pt x="626597" y="22786"/>
                        <a:pt x="600075" y="9525"/>
                      </a:cubicBezTo>
                      <a:cubicBezTo>
                        <a:pt x="591095" y="5035"/>
                        <a:pt x="581025" y="3175"/>
                        <a:pt x="571500" y="0"/>
                      </a:cubicBezTo>
                      <a:cubicBezTo>
                        <a:pt x="523337" y="6020"/>
                        <a:pt x="489007" y="3776"/>
                        <a:pt x="447675" y="28575"/>
                      </a:cubicBezTo>
                      <a:cubicBezTo>
                        <a:pt x="374152" y="72689"/>
                        <a:pt x="422791" y="53459"/>
                        <a:pt x="371475" y="104775"/>
                      </a:cubicBezTo>
                      <a:cubicBezTo>
                        <a:pt x="363380" y="112870"/>
                        <a:pt x="352425" y="117475"/>
                        <a:pt x="342900" y="123825"/>
                      </a:cubicBezTo>
                      <a:cubicBezTo>
                        <a:pt x="328092" y="119594"/>
                        <a:pt x="240173" y="84160"/>
                        <a:pt x="219075" y="114300"/>
                      </a:cubicBezTo>
                      <a:cubicBezTo>
                        <a:pt x="202587" y="137854"/>
                        <a:pt x="233931" y="184787"/>
                        <a:pt x="209550" y="200025"/>
                      </a:cubicBezTo>
                      <a:cubicBezTo>
                        <a:pt x="169074" y="225322"/>
                        <a:pt x="114300" y="206375"/>
                        <a:pt x="66675" y="209550"/>
                      </a:cubicBezTo>
                      <a:cubicBezTo>
                        <a:pt x="60325" y="219075"/>
                        <a:pt x="55720" y="230030"/>
                        <a:pt x="47625" y="238125"/>
                      </a:cubicBezTo>
                      <a:cubicBezTo>
                        <a:pt x="39530" y="246220"/>
                        <a:pt x="26201" y="248236"/>
                        <a:pt x="19050" y="257175"/>
                      </a:cubicBezTo>
                      <a:cubicBezTo>
                        <a:pt x="14081" y="263386"/>
                        <a:pt x="622" y="321361"/>
                        <a:pt x="0" y="323850"/>
                      </a:cubicBezTo>
                      <a:cubicBezTo>
                        <a:pt x="3175" y="336550"/>
                        <a:pt x="3671" y="350241"/>
                        <a:pt x="9525" y="361950"/>
                      </a:cubicBezTo>
                      <a:cubicBezTo>
                        <a:pt x="19764" y="382428"/>
                        <a:pt x="40385" y="397380"/>
                        <a:pt x="47625" y="419100"/>
                      </a:cubicBezTo>
                      <a:cubicBezTo>
                        <a:pt x="56300" y="445125"/>
                        <a:pt x="68206" y="489824"/>
                        <a:pt x="85725" y="514350"/>
                      </a:cubicBezTo>
                      <a:lnTo>
                        <a:pt x="114300" y="5619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a-DK" sz="1400" b="1" dirty="0">
                      <a:solidFill>
                        <a:schemeClr val="tx1"/>
                      </a:solidFill>
                    </a:rPr>
                    <a:t>H</a:t>
                  </a:r>
                  <a:r>
                    <a:rPr lang="da-DK" sz="1400" b="1" baseline="-25000" dirty="0">
                      <a:solidFill>
                        <a:schemeClr val="tx1"/>
                      </a:solidFill>
                    </a:rPr>
                    <a:t>2</a:t>
                  </a:r>
                  <a:r>
                    <a:rPr lang="da-DK" sz="1400" b="1" dirty="0">
                      <a:solidFill>
                        <a:schemeClr val="tx1"/>
                      </a:solidFill>
                    </a:rPr>
                    <a:t>O</a:t>
                  </a:r>
                  <a:endParaRPr lang="da-DK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Tekstfelt 20">
                  <a:extLst>
                    <a:ext uri="{FF2B5EF4-FFF2-40B4-BE49-F238E27FC236}">
                      <a16:creationId xmlns:a16="http://schemas.microsoft.com/office/drawing/2014/main" id="{4CD87931-9EC2-4139-A110-152AB16453F6}"/>
                    </a:ext>
                  </a:extLst>
                </p:cNvPr>
                <p:cNvSpPr txBox="1"/>
                <p:nvPr/>
              </p:nvSpPr>
              <p:spPr>
                <a:xfrm rot="17973994">
                  <a:off x="3481815" y="1540630"/>
                  <a:ext cx="930169" cy="3077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a-DK" sz="900" dirty="0"/>
                    <a:t>Refleksion </a:t>
                  </a:r>
                  <a:endParaRPr lang="da-DK" sz="1050" dirty="0"/>
                </a:p>
              </p:txBody>
            </p:sp>
          </p:grpSp>
          <p:sp>
            <p:nvSpPr>
              <p:cNvPr id="25" name="Tekstfelt 24">
                <a:extLst>
                  <a:ext uri="{FF2B5EF4-FFF2-40B4-BE49-F238E27FC236}">
                    <a16:creationId xmlns:a16="http://schemas.microsoft.com/office/drawing/2014/main" id="{5B23FC5D-7CE8-4A53-9BC0-AA255FE52617}"/>
                  </a:ext>
                </a:extLst>
              </p:cNvPr>
              <p:cNvSpPr txBox="1"/>
              <p:nvPr/>
            </p:nvSpPr>
            <p:spPr>
              <a:xfrm>
                <a:off x="2867918" y="1615461"/>
                <a:ext cx="6367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/>
                  <a:t>22 %</a:t>
                </a:r>
              </a:p>
            </p:txBody>
          </p:sp>
        </p:grpSp>
        <p:cxnSp>
          <p:nvCxnSpPr>
            <p:cNvPr id="49" name="Lige pilforbindelse 48">
              <a:extLst>
                <a:ext uri="{FF2B5EF4-FFF2-40B4-BE49-F238E27FC236}">
                  <a16:creationId xmlns:a16="http://schemas.microsoft.com/office/drawing/2014/main" id="{E64550E5-EA76-4941-9B9D-E1B13777F26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6329" y="2031586"/>
              <a:ext cx="151808" cy="247524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EC71318E-71E5-4F81-B30E-BBDAD5B2A993}"/>
              </a:ext>
            </a:extLst>
          </p:cNvPr>
          <p:cNvGrpSpPr/>
          <p:nvPr/>
        </p:nvGrpSpPr>
        <p:grpSpPr>
          <a:xfrm>
            <a:off x="5855634" y="1487842"/>
            <a:ext cx="2220175" cy="3685154"/>
            <a:chOff x="4331633" y="1487842"/>
            <a:chExt cx="2220175" cy="3685154"/>
          </a:xfrm>
        </p:grpSpPr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CC5104AA-8DCD-424B-8393-B72DB47DF604}"/>
                </a:ext>
              </a:extLst>
            </p:cNvPr>
            <p:cNvGrpSpPr/>
            <p:nvPr/>
          </p:nvGrpSpPr>
          <p:grpSpPr>
            <a:xfrm>
              <a:off x="4331633" y="1487842"/>
              <a:ext cx="2220175" cy="3685154"/>
              <a:chOff x="5919849" y="801167"/>
              <a:chExt cx="2761976" cy="4256426"/>
            </a:xfrm>
          </p:grpSpPr>
          <p:sp>
            <p:nvSpPr>
              <p:cNvPr id="16" name="Pil: pentagon 15">
                <a:extLst>
                  <a:ext uri="{FF2B5EF4-FFF2-40B4-BE49-F238E27FC236}">
                    <a16:creationId xmlns:a16="http://schemas.microsoft.com/office/drawing/2014/main" id="{B63B4431-A84E-4623-97BA-210650D33DBE}"/>
                  </a:ext>
                </a:extLst>
              </p:cNvPr>
              <p:cNvSpPr/>
              <p:nvPr/>
            </p:nvSpPr>
            <p:spPr>
              <a:xfrm rot="3951457">
                <a:off x="7043628" y="3064902"/>
                <a:ext cx="1862148" cy="1109041"/>
              </a:xfrm>
              <a:prstGeom prst="homePlat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t"/>
              <a:lstStyle/>
              <a:p>
                <a:pPr algn="ctr"/>
                <a:endParaRPr lang="da-DK" sz="105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Tekstfelt 30">
                <a:extLst>
                  <a:ext uri="{FF2B5EF4-FFF2-40B4-BE49-F238E27FC236}">
                    <a16:creationId xmlns:a16="http://schemas.microsoft.com/office/drawing/2014/main" id="{A00F8E67-3B54-4663-A52F-7112892B64BE}"/>
                  </a:ext>
                </a:extLst>
              </p:cNvPr>
              <p:cNvSpPr txBox="1"/>
              <p:nvPr/>
            </p:nvSpPr>
            <p:spPr>
              <a:xfrm>
                <a:off x="7744156" y="3905114"/>
                <a:ext cx="937669" cy="426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/>
                  <a:t>100 %</a:t>
                </a:r>
              </a:p>
            </p:txBody>
          </p:sp>
          <p:sp>
            <p:nvSpPr>
              <p:cNvPr id="38" name="Pil: pentagon 37">
                <a:extLst>
                  <a:ext uri="{FF2B5EF4-FFF2-40B4-BE49-F238E27FC236}">
                    <a16:creationId xmlns:a16="http://schemas.microsoft.com/office/drawing/2014/main" id="{A314500E-3865-49E4-BE53-D2047EDE7330}"/>
                  </a:ext>
                </a:extLst>
              </p:cNvPr>
              <p:cNvSpPr/>
              <p:nvPr/>
            </p:nvSpPr>
            <p:spPr>
              <a:xfrm rot="17890579">
                <a:off x="4894920" y="2187640"/>
                <a:ext cx="4256426" cy="1483479"/>
              </a:xfrm>
              <a:custGeom>
                <a:avLst/>
                <a:gdLst>
                  <a:gd name="connsiteX0" fmla="*/ 0 w 2983395"/>
                  <a:gd name="connsiteY0" fmla="*/ 0 h 1325656"/>
                  <a:gd name="connsiteX1" fmla="*/ 2320567 w 2983395"/>
                  <a:gd name="connsiteY1" fmla="*/ 0 h 1325656"/>
                  <a:gd name="connsiteX2" fmla="*/ 2983395 w 2983395"/>
                  <a:gd name="connsiteY2" fmla="*/ 662828 h 1325656"/>
                  <a:gd name="connsiteX3" fmla="*/ 2320567 w 2983395"/>
                  <a:gd name="connsiteY3" fmla="*/ 1325656 h 1325656"/>
                  <a:gd name="connsiteX4" fmla="*/ 0 w 2983395"/>
                  <a:gd name="connsiteY4" fmla="*/ 1325656 h 1325656"/>
                  <a:gd name="connsiteX5" fmla="*/ 0 w 2983395"/>
                  <a:gd name="connsiteY5" fmla="*/ 0 h 1325656"/>
                  <a:gd name="connsiteX0" fmla="*/ 0 w 2983395"/>
                  <a:gd name="connsiteY0" fmla="*/ 0 h 1325656"/>
                  <a:gd name="connsiteX1" fmla="*/ 2320567 w 2983395"/>
                  <a:gd name="connsiteY1" fmla="*/ 0 h 1325656"/>
                  <a:gd name="connsiteX2" fmla="*/ 2983395 w 2983395"/>
                  <a:gd name="connsiteY2" fmla="*/ 662828 h 1325656"/>
                  <a:gd name="connsiteX3" fmla="*/ 2320567 w 2983395"/>
                  <a:gd name="connsiteY3" fmla="*/ 1325656 h 1325656"/>
                  <a:gd name="connsiteX4" fmla="*/ 677413 w 2983395"/>
                  <a:gd name="connsiteY4" fmla="*/ 1325086 h 1325656"/>
                  <a:gd name="connsiteX5" fmla="*/ 0 w 2983395"/>
                  <a:gd name="connsiteY5" fmla="*/ 0 h 1325656"/>
                  <a:gd name="connsiteX0" fmla="*/ 0 w 2983395"/>
                  <a:gd name="connsiteY0" fmla="*/ 0 h 1417630"/>
                  <a:gd name="connsiteX1" fmla="*/ 2320567 w 2983395"/>
                  <a:gd name="connsiteY1" fmla="*/ 0 h 1417630"/>
                  <a:gd name="connsiteX2" fmla="*/ 2983395 w 2983395"/>
                  <a:gd name="connsiteY2" fmla="*/ 662828 h 1417630"/>
                  <a:gd name="connsiteX3" fmla="*/ 2320567 w 2983395"/>
                  <a:gd name="connsiteY3" fmla="*/ 1325656 h 1417630"/>
                  <a:gd name="connsiteX4" fmla="*/ 562509 w 2983395"/>
                  <a:gd name="connsiteY4" fmla="*/ 1417630 h 1417630"/>
                  <a:gd name="connsiteX5" fmla="*/ 0 w 2983395"/>
                  <a:gd name="connsiteY5" fmla="*/ 0 h 1417630"/>
                  <a:gd name="connsiteX0" fmla="*/ 0 w 2967692"/>
                  <a:gd name="connsiteY0" fmla="*/ 0 h 1418050"/>
                  <a:gd name="connsiteX1" fmla="*/ 2304864 w 2967692"/>
                  <a:gd name="connsiteY1" fmla="*/ 420 h 1418050"/>
                  <a:gd name="connsiteX2" fmla="*/ 2967692 w 2967692"/>
                  <a:gd name="connsiteY2" fmla="*/ 663248 h 1418050"/>
                  <a:gd name="connsiteX3" fmla="*/ 2304864 w 2967692"/>
                  <a:gd name="connsiteY3" fmla="*/ 1326076 h 1418050"/>
                  <a:gd name="connsiteX4" fmla="*/ 546806 w 2967692"/>
                  <a:gd name="connsiteY4" fmla="*/ 1418050 h 1418050"/>
                  <a:gd name="connsiteX5" fmla="*/ 0 w 2967692"/>
                  <a:gd name="connsiteY5" fmla="*/ 0 h 1418050"/>
                  <a:gd name="connsiteX0" fmla="*/ 0 w 2967692"/>
                  <a:gd name="connsiteY0" fmla="*/ 0 h 1418050"/>
                  <a:gd name="connsiteX1" fmla="*/ 2304864 w 2967692"/>
                  <a:gd name="connsiteY1" fmla="*/ 420 h 1418050"/>
                  <a:gd name="connsiteX2" fmla="*/ 2967692 w 2967692"/>
                  <a:gd name="connsiteY2" fmla="*/ 663248 h 1418050"/>
                  <a:gd name="connsiteX3" fmla="*/ 2801957 w 2967692"/>
                  <a:gd name="connsiteY3" fmla="*/ 1353989 h 1418050"/>
                  <a:gd name="connsiteX4" fmla="*/ 546806 w 2967692"/>
                  <a:gd name="connsiteY4" fmla="*/ 1418050 h 1418050"/>
                  <a:gd name="connsiteX5" fmla="*/ 0 w 2967692"/>
                  <a:gd name="connsiteY5" fmla="*/ 0 h 1418050"/>
                  <a:gd name="connsiteX0" fmla="*/ 0 w 2801957"/>
                  <a:gd name="connsiteY0" fmla="*/ 0 h 1418050"/>
                  <a:gd name="connsiteX1" fmla="*/ 2304864 w 2801957"/>
                  <a:gd name="connsiteY1" fmla="*/ 420 h 1418050"/>
                  <a:gd name="connsiteX2" fmla="*/ 2672041 w 2801957"/>
                  <a:gd name="connsiteY2" fmla="*/ 802367 h 1418050"/>
                  <a:gd name="connsiteX3" fmla="*/ 2801957 w 2801957"/>
                  <a:gd name="connsiteY3" fmla="*/ 1353989 h 1418050"/>
                  <a:gd name="connsiteX4" fmla="*/ 546806 w 2801957"/>
                  <a:gd name="connsiteY4" fmla="*/ 1418050 h 1418050"/>
                  <a:gd name="connsiteX5" fmla="*/ 0 w 2801957"/>
                  <a:gd name="connsiteY5" fmla="*/ 0 h 1418050"/>
                  <a:gd name="connsiteX0" fmla="*/ 0 w 2883332"/>
                  <a:gd name="connsiteY0" fmla="*/ 0 h 1418050"/>
                  <a:gd name="connsiteX1" fmla="*/ 2304864 w 2883332"/>
                  <a:gd name="connsiteY1" fmla="*/ 420 h 1418050"/>
                  <a:gd name="connsiteX2" fmla="*/ 2672041 w 2883332"/>
                  <a:gd name="connsiteY2" fmla="*/ 802367 h 1418050"/>
                  <a:gd name="connsiteX3" fmla="*/ 2883332 w 2883332"/>
                  <a:gd name="connsiteY3" fmla="*/ 1338101 h 1418050"/>
                  <a:gd name="connsiteX4" fmla="*/ 546806 w 2883332"/>
                  <a:gd name="connsiteY4" fmla="*/ 1418050 h 1418050"/>
                  <a:gd name="connsiteX5" fmla="*/ 0 w 2883332"/>
                  <a:gd name="connsiteY5" fmla="*/ 0 h 1418050"/>
                  <a:gd name="connsiteX0" fmla="*/ 0 w 2883332"/>
                  <a:gd name="connsiteY0" fmla="*/ 0 h 1418050"/>
                  <a:gd name="connsiteX1" fmla="*/ 2361914 w 2883332"/>
                  <a:gd name="connsiteY1" fmla="*/ 23813 h 1418050"/>
                  <a:gd name="connsiteX2" fmla="*/ 2672041 w 2883332"/>
                  <a:gd name="connsiteY2" fmla="*/ 802367 h 1418050"/>
                  <a:gd name="connsiteX3" fmla="*/ 2883332 w 2883332"/>
                  <a:gd name="connsiteY3" fmla="*/ 1338101 h 1418050"/>
                  <a:gd name="connsiteX4" fmla="*/ 546806 w 2883332"/>
                  <a:gd name="connsiteY4" fmla="*/ 1418050 h 1418050"/>
                  <a:gd name="connsiteX5" fmla="*/ 0 w 2883332"/>
                  <a:gd name="connsiteY5" fmla="*/ 0 h 1418050"/>
                  <a:gd name="connsiteX0" fmla="*/ 0 w 2877594"/>
                  <a:gd name="connsiteY0" fmla="*/ 0 h 1418050"/>
                  <a:gd name="connsiteX1" fmla="*/ 2361914 w 2877594"/>
                  <a:gd name="connsiteY1" fmla="*/ 23813 h 1418050"/>
                  <a:gd name="connsiteX2" fmla="*/ 2672041 w 2877594"/>
                  <a:gd name="connsiteY2" fmla="*/ 802367 h 1418050"/>
                  <a:gd name="connsiteX3" fmla="*/ 2877594 w 2877594"/>
                  <a:gd name="connsiteY3" fmla="*/ 1342598 h 1418050"/>
                  <a:gd name="connsiteX4" fmla="*/ 546806 w 2877594"/>
                  <a:gd name="connsiteY4" fmla="*/ 1418050 h 1418050"/>
                  <a:gd name="connsiteX5" fmla="*/ 0 w 2877594"/>
                  <a:gd name="connsiteY5" fmla="*/ 0 h 1418050"/>
                  <a:gd name="connsiteX0" fmla="*/ 0 w 2877594"/>
                  <a:gd name="connsiteY0" fmla="*/ 0 h 1418050"/>
                  <a:gd name="connsiteX1" fmla="*/ 2361914 w 2877594"/>
                  <a:gd name="connsiteY1" fmla="*/ 23813 h 1418050"/>
                  <a:gd name="connsiteX2" fmla="*/ 2646013 w 2877594"/>
                  <a:gd name="connsiteY2" fmla="*/ 811961 h 1418050"/>
                  <a:gd name="connsiteX3" fmla="*/ 2877594 w 2877594"/>
                  <a:gd name="connsiteY3" fmla="*/ 1342598 h 1418050"/>
                  <a:gd name="connsiteX4" fmla="*/ 546806 w 2877594"/>
                  <a:gd name="connsiteY4" fmla="*/ 1418050 h 1418050"/>
                  <a:gd name="connsiteX5" fmla="*/ 0 w 2877594"/>
                  <a:gd name="connsiteY5" fmla="*/ 0 h 1418050"/>
                  <a:gd name="connsiteX0" fmla="*/ 0 w 2837016"/>
                  <a:gd name="connsiteY0" fmla="*/ 0 h 1418050"/>
                  <a:gd name="connsiteX1" fmla="*/ 2361914 w 2837016"/>
                  <a:gd name="connsiteY1" fmla="*/ 23813 h 1418050"/>
                  <a:gd name="connsiteX2" fmla="*/ 2646013 w 2837016"/>
                  <a:gd name="connsiteY2" fmla="*/ 811961 h 1418050"/>
                  <a:gd name="connsiteX3" fmla="*/ 2837016 w 2837016"/>
                  <a:gd name="connsiteY3" fmla="*/ 1352790 h 1418050"/>
                  <a:gd name="connsiteX4" fmla="*/ 546806 w 2837016"/>
                  <a:gd name="connsiteY4" fmla="*/ 1418050 h 1418050"/>
                  <a:gd name="connsiteX5" fmla="*/ 0 w 2837016"/>
                  <a:gd name="connsiteY5" fmla="*/ 0 h 1418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37016" h="1418050">
                    <a:moveTo>
                      <a:pt x="0" y="0"/>
                    </a:moveTo>
                    <a:lnTo>
                      <a:pt x="2361914" y="23813"/>
                    </a:lnTo>
                    <a:lnTo>
                      <a:pt x="2646013" y="811961"/>
                    </a:lnTo>
                    <a:lnTo>
                      <a:pt x="2837016" y="1352790"/>
                    </a:lnTo>
                    <a:lnTo>
                      <a:pt x="546806" y="141805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a-DK" dirty="0"/>
              </a:p>
            </p:txBody>
          </p:sp>
          <p:sp>
            <p:nvSpPr>
              <p:cNvPr id="30" name="Tekstfelt 29">
                <a:extLst>
                  <a:ext uri="{FF2B5EF4-FFF2-40B4-BE49-F238E27FC236}">
                    <a16:creationId xmlns:a16="http://schemas.microsoft.com/office/drawing/2014/main" id="{EDC3412F-26ED-4A15-93AD-9B14CE0EE967}"/>
                  </a:ext>
                </a:extLst>
              </p:cNvPr>
              <p:cNvSpPr txBox="1"/>
              <p:nvPr/>
            </p:nvSpPr>
            <p:spPr>
              <a:xfrm>
                <a:off x="5919849" y="3895005"/>
                <a:ext cx="937669" cy="4265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a-DK" dirty="0"/>
                  <a:t>118 %</a:t>
                </a:r>
              </a:p>
            </p:txBody>
          </p:sp>
          <p:cxnSp>
            <p:nvCxnSpPr>
              <p:cNvPr id="45" name="Lige pilforbindelse 44">
                <a:extLst>
                  <a:ext uri="{FF2B5EF4-FFF2-40B4-BE49-F238E27FC236}">
                    <a16:creationId xmlns:a16="http://schemas.microsoft.com/office/drawing/2014/main" id="{3F5DA009-118D-4F1B-9684-B717D044A8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13335" y="3032074"/>
                <a:ext cx="512780" cy="868441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Lige pilforbindelse 45">
                <a:extLst>
                  <a:ext uri="{FF2B5EF4-FFF2-40B4-BE49-F238E27FC236}">
                    <a16:creationId xmlns:a16="http://schemas.microsoft.com/office/drawing/2014/main" id="{EACE0816-251F-4207-BE92-1B8151B576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04606" y="3280335"/>
                <a:ext cx="276558" cy="616581"/>
              </a:xfrm>
              <a:prstGeom prst="straightConnector1">
                <a:avLst/>
              </a:prstGeom>
              <a:ln w="38100">
                <a:solidFill>
                  <a:schemeClr val="bg1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kstfelt 11">
                <a:extLst>
                  <a:ext uri="{FF2B5EF4-FFF2-40B4-BE49-F238E27FC236}">
                    <a16:creationId xmlns:a16="http://schemas.microsoft.com/office/drawing/2014/main" id="{7FCB0FC0-BF63-4594-8028-01E6B643950B}"/>
                  </a:ext>
                </a:extLst>
              </p:cNvPr>
              <p:cNvSpPr txBox="1"/>
              <p:nvPr/>
            </p:nvSpPr>
            <p:spPr>
              <a:xfrm>
                <a:off x="7181593" y="2918730"/>
                <a:ext cx="1031397" cy="2666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da-DK" sz="900" b="1" dirty="0"/>
                  <a:t>drivhuseffekt</a:t>
                </a:r>
              </a:p>
            </p:txBody>
          </p:sp>
        </p:grpSp>
        <p:cxnSp>
          <p:nvCxnSpPr>
            <p:cNvPr id="47" name="Lige pilforbindelse 46">
              <a:extLst>
                <a:ext uri="{FF2B5EF4-FFF2-40B4-BE49-F238E27FC236}">
                  <a16:creationId xmlns:a16="http://schemas.microsoft.com/office/drawing/2014/main" id="{EEAB215F-9780-490B-B952-87D6B92C41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04068" y="2114191"/>
              <a:ext cx="307552" cy="614475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kstfelt 42">
              <a:extLst>
                <a:ext uri="{FF2B5EF4-FFF2-40B4-BE49-F238E27FC236}">
                  <a16:creationId xmlns:a16="http://schemas.microsoft.com/office/drawing/2014/main" id="{4B856FD5-2264-436A-B907-DCF54036B6AA}"/>
                </a:ext>
              </a:extLst>
            </p:cNvPr>
            <p:cNvSpPr txBox="1"/>
            <p:nvPr/>
          </p:nvSpPr>
          <p:spPr>
            <a:xfrm rot="17968828">
              <a:off x="3940640" y="3220574"/>
              <a:ext cx="15447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200" dirty="0"/>
                <a:t>Langbølget </a:t>
              </a:r>
              <a:r>
                <a:rPr lang="da-DK" sz="1200" b="1" dirty="0"/>
                <a:t>udstråling</a:t>
              </a:r>
            </a:p>
          </p:txBody>
        </p:sp>
      </p:grpSp>
      <p:sp>
        <p:nvSpPr>
          <p:cNvPr id="51" name="Tekstfelt 50">
            <a:extLst>
              <a:ext uri="{FF2B5EF4-FFF2-40B4-BE49-F238E27FC236}">
                <a16:creationId xmlns:a16="http://schemas.microsoft.com/office/drawing/2014/main" id="{A6FA498B-FC52-48AC-BEC6-A491C0F3F992}"/>
              </a:ext>
            </a:extLst>
          </p:cNvPr>
          <p:cNvSpPr txBox="1"/>
          <p:nvPr/>
        </p:nvSpPr>
        <p:spPr>
          <a:xfrm>
            <a:off x="4053335" y="4171214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48 %</a:t>
            </a:r>
          </a:p>
        </p:txBody>
      </p:sp>
      <p:sp>
        <p:nvSpPr>
          <p:cNvPr id="14" name="Kombinationstegning: figur 13">
            <a:extLst>
              <a:ext uri="{FF2B5EF4-FFF2-40B4-BE49-F238E27FC236}">
                <a16:creationId xmlns:a16="http://schemas.microsoft.com/office/drawing/2014/main" id="{1CB5CF47-3F5B-4084-830A-27544D7C1B5F}"/>
              </a:ext>
            </a:extLst>
          </p:cNvPr>
          <p:cNvSpPr/>
          <p:nvPr/>
        </p:nvSpPr>
        <p:spPr>
          <a:xfrm>
            <a:off x="6463714" y="2845732"/>
            <a:ext cx="1516817" cy="568309"/>
          </a:xfrm>
          <a:custGeom>
            <a:avLst/>
            <a:gdLst>
              <a:gd name="connsiteX0" fmla="*/ 114300 w 1752600"/>
              <a:gd name="connsiteY0" fmla="*/ 561975 h 600075"/>
              <a:gd name="connsiteX1" fmla="*/ 647700 w 1752600"/>
              <a:gd name="connsiteY1" fmla="*/ 552450 h 600075"/>
              <a:gd name="connsiteX2" fmla="*/ 1066800 w 1752600"/>
              <a:gd name="connsiteY2" fmla="*/ 523875 h 600075"/>
              <a:gd name="connsiteX3" fmla="*/ 1466850 w 1752600"/>
              <a:gd name="connsiteY3" fmla="*/ 542925 h 600075"/>
              <a:gd name="connsiteX4" fmla="*/ 1533525 w 1752600"/>
              <a:gd name="connsiteY4" fmla="*/ 561975 h 600075"/>
              <a:gd name="connsiteX5" fmla="*/ 1581150 w 1752600"/>
              <a:gd name="connsiteY5" fmla="*/ 571500 h 600075"/>
              <a:gd name="connsiteX6" fmla="*/ 1638300 w 1752600"/>
              <a:gd name="connsiteY6" fmla="*/ 590550 h 600075"/>
              <a:gd name="connsiteX7" fmla="*/ 1666875 w 1752600"/>
              <a:gd name="connsiteY7" fmla="*/ 600075 h 600075"/>
              <a:gd name="connsiteX8" fmla="*/ 1695450 w 1752600"/>
              <a:gd name="connsiteY8" fmla="*/ 542925 h 600075"/>
              <a:gd name="connsiteX9" fmla="*/ 1733550 w 1752600"/>
              <a:gd name="connsiteY9" fmla="*/ 466725 h 600075"/>
              <a:gd name="connsiteX10" fmla="*/ 1752600 w 1752600"/>
              <a:gd name="connsiteY10" fmla="*/ 409575 h 600075"/>
              <a:gd name="connsiteX11" fmla="*/ 1743075 w 1752600"/>
              <a:gd name="connsiteY11" fmla="*/ 323850 h 600075"/>
              <a:gd name="connsiteX12" fmla="*/ 1714500 w 1752600"/>
              <a:gd name="connsiteY12" fmla="*/ 314325 h 600075"/>
              <a:gd name="connsiteX13" fmla="*/ 1543050 w 1752600"/>
              <a:gd name="connsiteY13" fmla="*/ 295275 h 600075"/>
              <a:gd name="connsiteX14" fmla="*/ 1533525 w 1752600"/>
              <a:gd name="connsiteY14" fmla="*/ 190500 h 600075"/>
              <a:gd name="connsiteX15" fmla="*/ 1524000 w 1752600"/>
              <a:gd name="connsiteY15" fmla="*/ 161925 h 600075"/>
              <a:gd name="connsiteX16" fmla="*/ 1457325 w 1752600"/>
              <a:gd name="connsiteY16" fmla="*/ 123825 h 600075"/>
              <a:gd name="connsiteX17" fmla="*/ 1400175 w 1752600"/>
              <a:gd name="connsiteY17" fmla="*/ 104775 h 600075"/>
              <a:gd name="connsiteX18" fmla="*/ 1343025 w 1752600"/>
              <a:gd name="connsiteY18" fmla="*/ 114300 h 600075"/>
              <a:gd name="connsiteX19" fmla="*/ 1304925 w 1752600"/>
              <a:gd name="connsiteY19" fmla="*/ 133350 h 600075"/>
              <a:gd name="connsiteX20" fmla="*/ 1247775 w 1752600"/>
              <a:gd name="connsiteY20" fmla="*/ 76200 h 600075"/>
              <a:gd name="connsiteX21" fmla="*/ 1190625 w 1752600"/>
              <a:gd name="connsiteY21" fmla="*/ 57150 h 600075"/>
              <a:gd name="connsiteX22" fmla="*/ 1143000 w 1752600"/>
              <a:gd name="connsiteY22" fmla="*/ 66675 h 600075"/>
              <a:gd name="connsiteX23" fmla="*/ 1133475 w 1752600"/>
              <a:gd name="connsiteY23" fmla="*/ 95250 h 600075"/>
              <a:gd name="connsiteX24" fmla="*/ 1104900 w 1752600"/>
              <a:gd name="connsiteY24" fmla="*/ 123825 h 600075"/>
              <a:gd name="connsiteX25" fmla="*/ 1076325 w 1752600"/>
              <a:gd name="connsiteY25" fmla="*/ 104775 h 600075"/>
              <a:gd name="connsiteX26" fmla="*/ 1047750 w 1752600"/>
              <a:gd name="connsiteY26" fmla="*/ 95250 h 600075"/>
              <a:gd name="connsiteX27" fmla="*/ 914400 w 1752600"/>
              <a:gd name="connsiteY27" fmla="*/ 38100 h 600075"/>
              <a:gd name="connsiteX28" fmla="*/ 819150 w 1752600"/>
              <a:gd name="connsiteY28" fmla="*/ 47625 h 600075"/>
              <a:gd name="connsiteX29" fmla="*/ 800100 w 1752600"/>
              <a:gd name="connsiteY29" fmla="*/ 76200 h 600075"/>
              <a:gd name="connsiteX30" fmla="*/ 742950 w 1752600"/>
              <a:gd name="connsiteY30" fmla="*/ 171450 h 600075"/>
              <a:gd name="connsiteX31" fmla="*/ 657225 w 1752600"/>
              <a:gd name="connsiteY31" fmla="*/ 57150 h 600075"/>
              <a:gd name="connsiteX32" fmla="*/ 600075 w 1752600"/>
              <a:gd name="connsiteY32" fmla="*/ 9525 h 600075"/>
              <a:gd name="connsiteX33" fmla="*/ 571500 w 1752600"/>
              <a:gd name="connsiteY33" fmla="*/ 0 h 600075"/>
              <a:gd name="connsiteX34" fmla="*/ 447675 w 1752600"/>
              <a:gd name="connsiteY34" fmla="*/ 28575 h 600075"/>
              <a:gd name="connsiteX35" fmla="*/ 371475 w 1752600"/>
              <a:gd name="connsiteY35" fmla="*/ 104775 h 600075"/>
              <a:gd name="connsiteX36" fmla="*/ 342900 w 1752600"/>
              <a:gd name="connsiteY36" fmla="*/ 123825 h 600075"/>
              <a:gd name="connsiteX37" fmla="*/ 219075 w 1752600"/>
              <a:gd name="connsiteY37" fmla="*/ 114300 h 600075"/>
              <a:gd name="connsiteX38" fmla="*/ 209550 w 1752600"/>
              <a:gd name="connsiteY38" fmla="*/ 200025 h 600075"/>
              <a:gd name="connsiteX39" fmla="*/ 66675 w 1752600"/>
              <a:gd name="connsiteY39" fmla="*/ 209550 h 600075"/>
              <a:gd name="connsiteX40" fmla="*/ 47625 w 1752600"/>
              <a:gd name="connsiteY40" fmla="*/ 238125 h 600075"/>
              <a:gd name="connsiteX41" fmla="*/ 19050 w 1752600"/>
              <a:gd name="connsiteY41" fmla="*/ 257175 h 600075"/>
              <a:gd name="connsiteX42" fmla="*/ 0 w 1752600"/>
              <a:gd name="connsiteY42" fmla="*/ 323850 h 600075"/>
              <a:gd name="connsiteX43" fmla="*/ 9525 w 1752600"/>
              <a:gd name="connsiteY43" fmla="*/ 361950 h 600075"/>
              <a:gd name="connsiteX44" fmla="*/ 47625 w 1752600"/>
              <a:gd name="connsiteY44" fmla="*/ 419100 h 600075"/>
              <a:gd name="connsiteX45" fmla="*/ 85725 w 1752600"/>
              <a:gd name="connsiteY45" fmla="*/ 514350 h 600075"/>
              <a:gd name="connsiteX46" fmla="*/ 114300 w 1752600"/>
              <a:gd name="connsiteY46" fmla="*/ 561975 h 60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752600" h="600075">
                <a:moveTo>
                  <a:pt x="114300" y="561975"/>
                </a:moveTo>
                <a:lnTo>
                  <a:pt x="647700" y="552450"/>
                </a:lnTo>
                <a:cubicBezTo>
                  <a:pt x="1015383" y="544543"/>
                  <a:pt x="888672" y="574769"/>
                  <a:pt x="1066800" y="523875"/>
                </a:cubicBezTo>
                <a:cubicBezTo>
                  <a:pt x="1300820" y="530200"/>
                  <a:pt x="1322530" y="510854"/>
                  <a:pt x="1466850" y="542925"/>
                </a:cubicBezTo>
                <a:cubicBezTo>
                  <a:pt x="1627199" y="578558"/>
                  <a:pt x="1406241" y="530154"/>
                  <a:pt x="1533525" y="561975"/>
                </a:cubicBezTo>
                <a:cubicBezTo>
                  <a:pt x="1549231" y="565902"/>
                  <a:pt x="1565531" y="567240"/>
                  <a:pt x="1581150" y="571500"/>
                </a:cubicBezTo>
                <a:cubicBezTo>
                  <a:pt x="1600523" y="576784"/>
                  <a:pt x="1619250" y="584200"/>
                  <a:pt x="1638300" y="590550"/>
                </a:cubicBezTo>
                <a:lnTo>
                  <a:pt x="1666875" y="600075"/>
                </a:lnTo>
                <a:cubicBezTo>
                  <a:pt x="1708623" y="537453"/>
                  <a:pt x="1667282" y="604895"/>
                  <a:pt x="1695450" y="542925"/>
                </a:cubicBezTo>
                <a:cubicBezTo>
                  <a:pt x="1707201" y="517072"/>
                  <a:pt x="1724570" y="493666"/>
                  <a:pt x="1733550" y="466725"/>
                </a:cubicBezTo>
                <a:lnTo>
                  <a:pt x="1752600" y="409575"/>
                </a:lnTo>
                <a:cubicBezTo>
                  <a:pt x="1749425" y="381000"/>
                  <a:pt x="1753753" y="350544"/>
                  <a:pt x="1743075" y="323850"/>
                </a:cubicBezTo>
                <a:cubicBezTo>
                  <a:pt x="1739346" y="314528"/>
                  <a:pt x="1724439" y="315745"/>
                  <a:pt x="1714500" y="314325"/>
                </a:cubicBezTo>
                <a:cubicBezTo>
                  <a:pt x="1657576" y="306193"/>
                  <a:pt x="1600200" y="301625"/>
                  <a:pt x="1543050" y="295275"/>
                </a:cubicBezTo>
                <a:cubicBezTo>
                  <a:pt x="1539875" y="260350"/>
                  <a:pt x="1538485" y="225217"/>
                  <a:pt x="1533525" y="190500"/>
                </a:cubicBezTo>
                <a:cubicBezTo>
                  <a:pt x="1532105" y="180561"/>
                  <a:pt x="1530272" y="169765"/>
                  <a:pt x="1524000" y="161925"/>
                </a:cubicBezTo>
                <a:cubicBezTo>
                  <a:pt x="1515914" y="151817"/>
                  <a:pt x="1465597" y="127134"/>
                  <a:pt x="1457325" y="123825"/>
                </a:cubicBezTo>
                <a:cubicBezTo>
                  <a:pt x="1438681" y="116367"/>
                  <a:pt x="1400175" y="104775"/>
                  <a:pt x="1400175" y="104775"/>
                </a:cubicBezTo>
                <a:cubicBezTo>
                  <a:pt x="1381125" y="107950"/>
                  <a:pt x="1359793" y="104718"/>
                  <a:pt x="1343025" y="114300"/>
                </a:cubicBezTo>
                <a:cubicBezTo>
                  <a:pt x="1296236" y="141037"/>
                  <a:pt x="1377114" y="157413"/>
                  <a:pt x="1304925" y="133350"/>
                </a:cubicBezTo>
                <a:cubicBezTo>
                  <a:pt x="1285589" y="104346"/>
                  <a:pt x="1283219" y="93922"/>
                  <a:pt x="1247775" y="76200"/>
                </a:cubicBezTo>
                <a:cubicBezTo>
                  <a:pt x="1229814" y="67220"/>
                  <a:pt x="1190625" y="57150"/>
                  <a:pt x="1190625" y="57150"/>
                </a:cubicBezTo>
                <a:cubicBezTo>
                  <a:pt x="1174750" y="60325"/>
                  <a:pt x="1156470" y="57695"/>
                  <a:pt x="1143000" y="66675"/>
                </a:cubicBezTo>
                <a:cubicBezTo>
                  <a:pt x="1134646" y="72244"/>
                  <a:pt x="1139044" y="86896"/>
                  <a:pt x="1133475" y="95250"/>
                </a:cubicBezTo>
                <a:cubicBezTo>
                  <a:pt x="1126003" y="106458"/>
                  <a:pt x="1114425" y="114300"/>
                  <a:pt x="1104900" y="123825"/>
                </a:cubicBezTo>
                <a:cubicBezTo>
                  <a:pt x="1095375" y="117475"/>
                  <a:pt x="1086564" y="109895"/>
                  <a:pt x="1076325" y="104775"/>
                </a:cubicBezTo>
                <a:cubicBezTo>
                  <a:pt x="1067345" y="100285"/>
                  <a:pt x="1057121" y="98854"/>
                  <a:pt x="1047750" y="95250"/>
                </a:cubicBezTo>
                <a:cubicBezTo>
                  <a:pt x="953774" y="59106"/>
                  <a:pt x="977082" y="69441"/>
                  <a:pt x="914400" y="38100"/>
                </a:cubicBezTo>
                <a:cubicBezTo>
                  <a:pt x="882650" y="41275"/>
                  <a:pt x="849421" y="37535"/>
                  <a:pt x="819150" y="47625"/>
                </a:cubicBezTo>
                <a:cubicBezTo>
                  <a:pt x="808290" y="51245"/>
                  <a:pt x="805659" y="66193"/>
                  <a:pt x="800100" y="76200"/>
                </a:cubicBezTo>
                <a:cubicBezTo>
                  <a:pt x="749136" y="167934"/>
                  <a:pt x="795700" y="101117"/>
                  <a:pt x="742950" y="171450"/>
                </a:cubicBezTo>
                <a:cubicBezTo>
                  <a:pt x="717138" y="132732"/>
                  <a:pt x="688812" y="88737"/>
                  <a:pt x="657225" y="57150"/>
                </a:cubicBezTo>
                <a:cubicBezTo>
                  <a:pt x="636159" y="36084"/>
                  <a:pt x="626597" y="22786"/>
                  <a:pt x="600075" y="9525"/>
                </a:cubicBezTo>
                <a:cubicBezTo>
                  <a:pt x="591095" y="5035"/>
                  <a:pt x="581025" y="3175"/>
                  <a:pt x="571500" y="0"/>
                </a:cubicBezTo>
                <a:cubicBezTo>
                  <a:pt x="523337" y="6020"/>
                  <a:pt x="489007" y="3776"/>
                  <a:pt x="447675" y="28575"/>
                </a:cubicBezTo>
                <a:cubicBezTo>
                  <a:pt x="374152" y="72689"/>
                  <a:pt x="422791" y="53459"/>
                  <a:pt x="371475" y="104775"/>
                </a:cubicBezTo>
                <a:cubicBezTo>
                  <a:pt x="363380" y="112870"/>
                  <a:pt x="352425" y="117475"/>
                  <a:pt x="342900" y="123825"/>
                </a:cubicBezTo>
                <a:cubicBezTo>
                  <a:pt x="328092" y="119594"/>
                  <a:pt x="240173" y="84160"/>
                  <a:pt x="219075" y="114300"/>
                </a:cubicBezTo>
                <a:cubicBezTo>
                  <a:pt x="202587" y="137854"/>
                  <a:pt x="233931" y="184787"/>
                  <a:pt x="209550" y="200025"/>
                </a:cubicBezTo>
                <a:cubicBezTo>
                  <a:pt x="169074" y="225322"/>
                  <a:pt x="114300" y="206375"/>
                  <a:pt x="66675" y="209550"/>
                </a:cubicBezTo>
                <a:cubicBezTo>
                  <a:pt x="60325" y="219075"/>
                  <a:pt x="55720" y="230030"/>
                  <a:pt x="47625" y="238125"/>
                </a:cubicBezTo>
                <a:cubicBezTo>
                  <a:pt x="39530" y="246220"/>
                  <a:pt x="26201" y="248236"/>
                  <a:pt x="19050" y="257175"/>
                </a:cubicBezTo>
                <a:cubicBezTo>
                  <a:pt x="14081" y="263386"/>
                  <a:pt x="622" y="321361"/>
                  <a:pt x="0" y="323850"/>
                </a:cubicBezTo>
                <a:cubicBezTo>
                  <a:pt x="3175" y="336550"/>
                  <a:pt x="3671" y="350241"/>
                  <a:pt x="9525" y="361950"/>
                </a:cubicBezTo>
                <a:cubicBezTo>
                  <a:pt x="19764" y="382428"/>
                  <a:pt x="40385" y="397380"/>
                  <a:pt x="47625" y="419100"/>
                </a:cubicBezTo>
                <a:cubicBezTo>
                  <a:pt x="56300" y="445125"/>
                  <a:pt x="68206" y="489824"/>
                  <a:pt x="85725" y="514350"/>
                </a:cubicBezTo>
                <a:lnTo>
                  <a:pt x="114300" y="5619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da-DK" dirty="0">
                <a:solidFill>
                  <a:schemeClr val="tx1"/>
                </a:solidFill>
              </a:rPr>
            </a:br>
            <a:r>
              <a:rPr lang="da-DK" sz="1600" dirty="0">
                <a:solidFill>
                  <a:schemeClr val="tx1"/>
                </a:solidFill>
              </a:rPr>
              <a:t>H</a:t>
            </a:r>
            <a:r>
              <a:rPr lang="da-DK" sz="1600" baseline="-25000" dirty="0">
                <a:solidFill>
                  <a:schemeClr val="tx1"/>
                </a:solidFill>
              </a:rPr>
              <a:t>2</a:t>
            </a:r>
            <a:r>
              <a:rPr lang="da-DK" sz="1600" dirty="0">
                <a:solidFill>
                  <a:schemeClr val="tx1"/>
                </a:solidFill>
              </a:rPr>
              <a:t>O, C0</a:t>
            </a:r>
            <a:r>
              <a:rPr lang="da-DK" sz="1600" baseline="-25000" dirty="0">
                <a:solidFill>
                  <a:schemeClr val="tx1"/>
                </a:solidFill>
              </a:rPr>
              <a:t>2</a:t>
            </a:r>
            <a:endParaRPr lang="da-DK" baseline="-25000" dirty="0">
              <a:solidFill>
                <a:schemeClr val="tx1"/>
              </a:solidFill>
            </a:endParaRPr>
          </a:p>
          <a:p>
            <a:pPr algn="ctr"/>
            <a:endParaRPr lang="da-DK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A22A5C2C-AEFC-4371-B572-4447AD34913B}"/>
              </a:ext>
            </a:extLst>
          </p:cNvPr>
          <p:cNvSpPr/>
          <p:nvPr/>
        </p:nvSpPr>
        <p:spPr>
          <a:xfrm>
            <a:off x="2978898" y="4614824"/>
            <a:ext cx="6472476" cy="17519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7" name="Titel 56">
            <a:extLst>
              <a:ext uri="{FF2B5EF4-FFF2-40B4-BE49-F238E27FC236}">
                <a16:creationId xmlns:a16="http://schemas.microsoft.com/office/drawing/2014/main" id="{A1AD853D-C6CE-4099-B36F-DF91EDB2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131" y="-27738"/>
            <a:ext cx="8229600" cy="1143000"/>
          </a:xfrm>
        </p:spPr>
        <p:txBody>
          <a:bodyPr/>
          <a:lstStyle/>
          <a:p>
            <a:r>
              <a:rPr lang="da-DK" dirty="0"/>
              <a:t>Atmosfærens strålingsbalance</a:t>
            </a:r>
          </a:p>
        </p:txBody>
      </p:sp>
      <p:grpSp>
        <p:nvGrpSpPr>
          <p:cNvPr id="35" name="Gruppe 34">
            <a:extLst>
              <a:ext uri="{FF2B5EF4-FFF2-40B4-BE49-F238E27FC236}">
                <a16:creationId xmlns:a16="http://schemas.microsoft.com/office/drawing/2014/main" id="{FB9F3FCB-F175-4E19-BA99-13E375625C11}"/>
              </a:ext>
            </a:extLst>
          </p:cNvPr>
          <p:cNvGrpSpPr/>
          <p:nvPr/>
        </p:nvGrpSpPr>
        <p:grpSpPr>
          <a:xfrm>
            <a:off x="2910337" y="2839668"/>
            <a:ext cx="813043" cy="1020503"/>
            <a:chOff x="1386336" y="2839667"/>
            <a:chExt cx="813043" cy="1020503"/>
          </a:xfrm>
        </p:grpSpPr>
        <p:sp>
          <p:nvSpPr>
            <p:cNvPr id="8" name="Pil: pentagon 7">
              <a:extLst>
                <a:ext uri="{FF2B5EF4-FFF2-40B4-BE49-F238E27FC236}">
                  <a16:creationId xmlns:a16="http://schemas.microsoft.com/office/drawing/2014/main" id="{27ADA97B-AA25-449F-8134-6D27F1D6A47C}"/>
                </a:ext>
              </a:extLst>
            </p:cNvPr>
            <p:cNvSpPr/>
            <p:nvPr/>
          </p:nvSpPr>
          <p:spPr>
            <a:xfrm rot="6925842">
              <a:off x="1503160" y="3088023"/>
              <a:ext cx="742129" cy="245417"/>
            </a:xfrm>
            <a:custGeom>
              <a:avLst/>
              <a:gdLst>
                <a:gd name="connsiteX0" fmla="*/ 0 w 981075"/>
                <a:gd name="connsiteY0" fmla="*/ 0 h 323850"/>
                <a:gd name="connsiteX1" fmla="*/ 819150 w 981075"/>
                <a:gd name="connsiteY1" fmla="*/ 0 h 323850"/>
                <a:gd name="connsiteX2" fmla="*/ 981075 w 981075"/>
                <a:gd name="connsiteY2" fmla="*/ 161925 h 323850"/>
                <a:gd name="connsiteX3" fmla="*/ 819150 w 981075"/>
                <a:gd name="connsiteY3" fmla="*/ 323850 h 323850"/>
                <a:gd name="connsiteX4" fmla="*/ 0 w 981075"/>
                <a:gd name="connsiteY4" fmla="*/ 323850 h 323850"/>
                <a:gd name="connsiteX5" fmla="*/ 0 w 981075"/>
                <a:gd name="connsiteY5" fmla="*/ 0 h 323850"/>
                <a:gd name="connsiteX0" fmla="*/ 0 w 989505"/>
                <a:gd name="connsiteY0" fmla="*/ 0 h 327223"/>
                <a:gd name="connsiteX1" fmla="*/ 819150 w 989505"/>
                <a:gd name="connsiteY1" fmla="*/ 0 h 327223"/>
                <a:gd name="connsiteX2" fmla="*/ 981075 w 989505"/>
                <a:gd name="connsiteY2" fmla="*/ 161925 h 327223"/>
                <a:gd name="connsiteX3" fmla="*/ 989505 w 989505"/>
                <a:gd name="connsiteY3" fmla="*/ 327223 h 327223"/>
                <a:gd name="connsiteX4" fmla="*/ 0 w 989505"/>
                <a:gd name="connsiteY4" fmla="*/ 323850 h 327223"/>
                <a:gd name="connsiteX5" fmla="*/ 0 w 989505"/>
                <a:gd name="connsiteY5" fmla="*/ 0 h 327223"/>
                <a:gd name="connsiteX0" fmla="*/ 0 w 989505"/>
                <a:gd name="connsiteY0" fmla="*/ 0 h 327223"/>
                <a:gd name="connsiteX1" fmla="*/ 819150 w 989505"/>
                <a:gd name="connsiteY1" fmla="*/ 0 h 327223"/>
                <a:gd name="connsiteX2" fmla="*/ 908168 w 989505"/>
                <a:gd name="connsiteY2" fmla="*/ 186045 h 327223"/>
                <a:gd name="connsiteX3" fmla="*/ 989505 w 989505"/>
                <a:gd name="connsiteY3" fmla="*/ 327223 h 327223"/>
                <a:gd name="connsiteX4" fmla="*/ 0 w 989505"/>
                <a:gd name="connsiteY4" fmla="*/ 323850 h 327223"/>
                <a:gd name="connsiteX5" fmla="*/ 0 w 989505"/>
                <a:gd name="connsiteY5" fmla="*/ 0 h 327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89505" h="327223">
                  <a:moveTo>
                    <a:pt x="0" y="0"/>
                  </a:moveTo>
                  <a:lnTo>
                    <a:pt x="819150" y="0"/>
                  </a:lnTo>
                  <a:lnTo>
                    <a:pt x="908168" y="186045"/>
                  </a:lnTo>
                  <a:lnTo>
                    <a:pt x="989505" y="327223"/>
                  </a:lnTo>
                  <a:lnTo>
                    <a:pt x="0" y="3238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4" name="Tekstfelt 23">
              <a:extLst>
                <a:ext uri="{FF2B5EF4-FFF2-40B4-BE49-F238E27FC236}">
                  <a16:creationId xmlns:a16="http://schemas.microsoft.com/office/drawing/2014/main" id="{6A652152-96F9-4EB7-AB3B-F7940FDB4E39}"/>
                </a:ext>
              </a:extLst>
            </p:cNvPr>
            <p:cNvSpPr txBox="1"/>
            <p:nvPr/>
          </p:nvSpPr>
          <p:spPr>
            <a:xfrm>
              <a:off x="1519449" y="3490838"/>
              <a:ext cx="6367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dirty="0"/>
                <a:t>23 %</a:t>
              </a:r>
            </a:p>
          </p:txBody>
        </p: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210271E9-EC77-47D7-A2F7-260147F8892D}"/>
                </a:ext>
              </a:extLst>
            </p:cNvPr>
            <p:cNvSpPr txBox="1"/>
            <p:nvPr/>
          </p:nvSpPr>
          <p:spPr>
            <a:xfrm>
              <a:off x="1386336" y="2911642"/>
              <a:ext cx="813043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a-DK" sz="900" dirty="0"/>
                <a:t>Absorberet</a:t>
              </a:r>
              <a:br>
                <a:rPr lang="da-DK" sz="900" dirty="0"/>
              </a:br>
              <a:r>
                <a:rPr lang="da-DK" sz="900" dirty="0"/>
                <a:t>indstråling</a:t>
              </a:r>
              <a:br>
                <a:rPr lang="da-DK" sz="900" dirty="0"/>
              </a:br>
              <a:r>
                <a:rPr lang="da-DK" sz="900" dirty="0"/>
                <a:t>i atmosfæren</a:t>
              </a: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89DA8DAE-1373-4E8B-9BBD-AA64283A5BB4}"/>
              </a:ext>
            </a:extLst>
          </p:cNvPr>
          <p:cNvGrpSpPr/>
          <p:nvPr/>
        </p:nvGrpSpPr>
        <p:grpSpPr>
          <a:xfrm>
            <a:off x="2044498" y="1110206"/>
            <a:ext cx="776816" cy="3719783"/>
            <a:chOff x="183733" y="1115262"/>
            <a:chExt cx="776816" cy="3719783"/>
          </a:xfrm>
        </p:grpSpPr>
        <p:cxnSp>
          <p:nvCxnSpPr>
            <p:cNvPr id="59" name="Lige pilforbindelse 58">
              <a:extLst>
                <a:ext uri="{FF2B5EF4-FFF2-40B4-BE49-F238E27FC236}">
                  <a16:creationId xmlns:a16="http://schemas.microsoft.com/office/drawing/2014/main" id="{D815A771-F3B3-43B6-B714-0FFAB8623A47}"/>
                </a:ext>
              </a:extLst>
            </p:cNvPr>
            <p:cNvCxnSpPr/>
            <p:nvPr/>
          </p:nvCxnSpPr>
          <p:spPr>
            <a:xfrm flipV="1">
              <a:off x="899592" y="1115262"/>
              <a:ext cx="0" cy="36469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kstfelt 59">
              <a:extLst>
                <a:ext uri="{FF2B5EF4-FFF2-40B4-BE49-F238E27FC236}">
                  <a16:creationId xmlns:a16="http://schemas.microsoft.com/office/drawing/2014/main" id="{621C1263-EFAD-4E23-A9AA-A8F3C4F93023}"/>
                </a:ext>
              </a:extLst>
            </p:cNvPr>
            <p:cNvSpPr txBox="1"/>
            <p:nvPr/>
          </p:nvSpPr>
          <p:spPr>
            <a:xfrm>
              <a:off x="251118" y="4527268"/>
              <a:ext cx="6615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400" dirty="0"/>
                <a:t>jorden</a:t>
              </a:r>
            </a:p>
          </p:txBody>
        </p:sp>
        <p:sp>
          <p:nvSpPr>
            <p:cNvPr id="61" name="Tekstfelt 60">
              <a:extLst>
                <a:ext uri="{FF2B5EF4-FFF2-40B4-BE49-F238E27FC236}">
                  <a16:creationId xmlns:a16="http://schemas.microsoft.com/office/drawing/2014/main" id="{43B61917-E1B2-49F5-AAD8-228DC071B852}"/>
                </a:ext>
              </a:extLst>
            </p:cNvPr>
            <p:cNvSpPr txBox="1"/>
            <p:nvPr/>
          </p:nvSpPr>
          <p:spPr>
            <a:xfrm>
              <a:off x="183733" y="1424654"/>
              <a:ext cx="7768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400" dirty="0"/>
                <a:t>rummet</a:t>
              </a:r>
            </a:p>
          </p:txBody>
        </p:sp>
        <p:sp>
          <p:nvSpPr>
            <p:cNvPr id="62" name="Tekstfelt 61">
              <a:extLst>
                <a:ext uri="{FF2B5EF4-FFF2-40B4-BE49-F238E27FC236}">
                  <a16:creationId xmlns:a16="http://schemas.microsoft.com/office/drawing/2014/main" id="{0C296C62-E3BF-4403-BF56-C4C580308531}"/>
                </a:ext>
              </a:extLst>
            </p:cNvPr>
            <p:cNvSpPr txBox="1"/>
            <p:nvPr/>
          </p:nvSpPr>
          <p:spPr>
            <a:xfrm>
              <a:off x="244299" y="2893450"/>
              <a:ext cx="7075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a-DK" sz="1400" dirty="0" err="1"/>
                <a:t>Atmos</a:t>
              </a:r>
              <a:r>
                <a:rPr lang="da-DK" sz="1400" dirty="0"/>
                <a:t>-</a:t>
              </a:r>
              <a:br>
                <a:rPr lang="da-DK" sz="1400" dirty="0"/>
              </a:br>
              <a:r>
                <a:rPr lang="da-DK" sz="1400" dirty="0" err="1"/>
                <a:t>færen</a:t>
              </a:r>
              <a:endParaRPr lang="da-DK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82479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0" grpId="0"/>
      <p:bldP spid="51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D88448-AE6D-433F-9C6D-4096B77EF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C5FD504-E4E4-4FFF-83C1-95878DB94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0" y="1556792"/>
            <a:ext cx="802005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44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/>
          <p:cNvSpPr/>
          <p:nvPr/>
        </p:nvSpPr>
        <p:spPr>
          <a:xfrm>
            <a:off x="6838921" y="3313761"/>
            <a:ext cx="3384550" cy="287338"/>
          </a:xfrm>
          <a:prstGeom prst="rect">
            <a:avLst/>
          </a:pr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sp>
        <p:nvSpPr>
          <p:cNvPr id="3" name="Rektangel 2"/>
          <p:cNvSpPr/>
          <p:nvPr/>
        </p:nvSpPr>
        <p:spPr>
          <a:xfrm>
            <a:off x="6816080" y="2276872"/>
            <a:ext cx="3384550" cy="287338"/>
          </a:xfrm>
          <a:prstGeom prst="rect">
            <a:avLst/>
          </a:prstGeom>
          <a:solidFill>
            <a:srgbClr val="FFC000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a-DK"/>
          </a:p>
        </p:txBody>
      </p:sp>
      <p:pic>
        <p:nvPicPr>
          <p:cNvPr id="1026" name="Picture 2" descr="https://battleofearth.files.wordpress.com/2010/04/earth0417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1556793"/>
            <a:ext cx="4514850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Lige forbindelse 4"/>
          <p:cNvCxnSpPr>
            <a:cxnSpLocks/>
          </p:cNvCxnSpPr>
          <p:nvPr/>
        </p:nvCxnSpPr>
        <p:spPr>
          <a:xfrm>
            <a:off x="6672064" y="2060849"/>
            <a:ext cx="814530" cy="816893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ige forbindelse 6"/>
          <p:cNvCxnSpPr>
            <a:cxnSpLocks/>
          </p:cNvCxnSpPr>
          <p:nvPr/>
        </p:nvCxnSpPr>
        <p:spPr>
          <a:xfrm>
            <a:off x="7472381" y="3036578"/>
            <a:ext cx="5984" cy="747108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kstfelt 7"/>
          <p:cNvSpPr txBox="1"/>
          <p:nvPr/>
        </p:nvSpPr>
        <p:spPr>
          <a:xfrm>
            <a:off x="7051860" y="2204864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A1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7478365" y="3277303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A2</a:t>
            </a:r>
          </a:p>
        </p:txBody>
      </p:sp>
      <p:cxnSp>
        <p:nvCxnSpPr>
          <p:cNvPr id="12" name="Lige pilforbindelse 11"/>
          <p:cNvCxnSpPr/>
          <p:nvPr/>
        </p:nvCxnSpPr>
        <p:spPr>
          <a:xfrm flipH="1" flipV="1">
            <a:off x="7608168" y="3783686"/>
            <a:ext cx="626418" cy="7254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felt 12"/>
          <p:cNvSpPr txBox="1"/>
          <p:nvPr/>
        </p:nvSpPr>
        <p:spPr>
          <a:xfrm>
            <a:off x="8233598" y="4525862"/>
            <a:ext cx="20015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Indstrålingsvinkel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el. solhøjde = 90 ◦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  <a:sym typeface="Wingdings" panose="05000000000000000000" pitchFamily="2" charset="2"/>
              </a:rPr>
              <a:t> solen står i zenit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15" name="Tekstfelt 14"/>
          <p:cNvSpPr txBox="1"/>
          <p:nvPr/>
        </p:nvSpPr>
        <p:spPr>
          <a:xfrm>
            <a:off x="8233598" y="2593926"/>
            <a:ext cx="1853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Indstrålingsvinkel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el. solhøjde = 45 ◦</a:t>
            </a:r>
          </a:p>
        </p:txBody>
      </p:sp>
      <p:cxnSp>
        <p:nvCxnSpPr>
          <p:cNvPr id="16" name="Lige pilforbindelse 15"/>
          <p:cNvCxnSpPr/>
          <p:nvPr/>
        </p:nvCxnSpPr>
        <p:spPr>
          <a:xfrm flipH="1" flipV="1">
            <a:off x="7547382" y="2661250"/>
            <a:ext cx="678927" cy="1220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felt 16"/>
          <p:cNvSpPr txBox="1"/>
          <p:nvPr/>
        </p:nvSpPr>
        <p:spPr>
          <a:xfrm>
            <a:off x="2185034" y="448080"/>
            <a:ext cx="5444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600" dirty="0">
                <a:solidFill>
                  <a:schemeClr val="bg1"/>
                </a:solidFill>
              </a:rPr>
              <a:t>Globale temperaturforskelle</a:t>
            </a:r>
          </a:p>
        </p:txBody>
      </p:sp>
      <p:sp>
        <p:nvSpPr>
          <p:cNvPr id="18" name="Tekstfelt 17"/>
          <p:cNvSpPr txBox="1"/>
          <p:nvPr/>
        </p:nvSpPr>
        <p:spPr>
          <a:xfrm>
            <a:off x="1947461" y="1532096"/>
            <a:ext cx="28474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</a:rPr>
              <a:t>Jordens kugleform =&gt;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</a:rPr>
              <a:t>at ved stigende breddegrader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</a:rPr>
              <a:t>aftager solhøjden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</a:rPr>
              <a:t>Hermed bliver det areal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(A1) som solstrålerne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skal opvarme større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</a:rPr>
              <a:t>end </a:t>
            </a:r>
            <a:r>
              <a:rPr lang="da-DK" dirty="0" err="1">
                <a:solidFill>
                  <a:schemeClr val="bg1"/>
                </a:solidFill>
              </a:rPr>
              <a:t>f.eks</a:t>
            </a:r>
            <a:r>
              <a:rPr lang="da-DK" dirty="0">
                <a:solidFill>
                  <a:schemeClr val="bg1"/>
                </a:solidFill>
              </a:rPr>
              <a:t> A2</a:t>
            </a:r>
            <a:br>
              <a:rPr lang="da-DK" dirty="0">
                <a:solidFill>
                  <a:schemeClr val="bg1"/>
                </a:solidFill>
              </a:rPr>
            </a:br>
            <a:r>
              <a:rPr lang="da-DK" dirty="0">
                <a:solidFill>
                  <a:schemeClr val="bg1"/>
                </a:solidFill>
                <a:sym typeface="Wingdings" panose="05000000000000000000" pitchFamily="2" charset="2"/>
              </a:rPr>
              <a:t>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olidFill>
                  <a:schemeClr val="bg1"/>
                </a:solidFill>
                <a:sym typeface="Wingdings" panose="05000000000000000000" pitchFamily="2" charset="2"/>
              </a:rPr>
              <a:t>Mindre opvarmning pr m2   lavere temperatur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20" name="Tekstfelt 19"/>
          <p:cNvSpPr txBox="1"/>
          <p:nvPr/>
        </p:nvSpPr>
        <p:spPr>
          <a:xfrm>
            <a:off x="1703513" y="6525344"/>
            <a:ext cx="197682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Otto Leholt  - Frederiksberg HF </a:t>
            </a:r>
          </a:p>
        </p:txBody>
      </p:sp>
    </p:spTree>
    <p:extLst>
      <p:ext uri="{BB962C8B-B14F-4D97-AF65-F5344CB8AC3E}">
        <p14:creationId xmlns:p14="http://schemas.microsoft.com/office/powerpoint/2010/main" val="21081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CC90E-D5F6-4F0B-9229-B5B2272F9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 Globale temperaturer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8476859D-3E4B-46E5-9857-7E36E5A12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73" y="1988840"/>
            <a:ext cx="3867150" cy="299085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F4143AE4-B313-4AF6-974E-4A6DA6A6B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2132857"/>
            <a:ext cx="3714750" cy="256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4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5CC90E-D5F6-4F0B-9229-B5B2272F9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199" y="188640"/>
            <a:ext cx="8229600" cy="1143000"/>
          </a:xfrm>
        </p:spPr>
        <p:txBody>
          <a:bodyPr/>
          <a:lstStyle/>
          <a:p>
            <a:r>
              <a:rPr lang="da-DK" dirty="0"/>
              <a:t>Årstiderne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E8E3CA8-BBAA-4BBA-8E50-FBFD9F8BB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165" y="1143112"/>
            <a:ext cx="7677671" cy="571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3372"/>
      </p:ext>
    </p:extLst>
  </p:cSld>
  <p:clrMapOvr>
    <a:masterClrMapping/>
  </p:clrMapOvr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1390</Words>
  <Application>Microsoft Office PowerPoint</Application>
  <PresentationFormat>Widescreen</PresentationFormat>
  <Paragraphs>330</Paragraphs>
  <Slides>43</Slides>
  <Notes>2</Notes>
  <HiddenSlides>2</HiddenSlides>
  <MMClips>2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43</vt:i4>
      </vt:variant>
    </vt:vector>
  </HeadingPairs>
  <TitlesOfParts>
    <vt:vector size="46" baseType="lpstr">
      <vt:lpstr>Arial</vt:lpstr>
      <vt:lpstr>Calibri</vt:lpstr>
      <vt:lpstr>Kontortema</vt:lpstr>
      <vt:lpstr>Klimatologi</vt:lpstr>
      <vt:lpstr>Atmosfæren </vt:lpstr>
      <vt:lpstr>Atmosfærens udvikling </vt:lpstr>
      <vt:lpstr>Temperatur og lufttryk i atmosfæren</vt:lpstr>
      <vt:lpstr>Atmosfærens strålingsbalance</vt:lpstr>
      <vt:lpstr>PowerPoint-præsentation</vt:lpstr>
      <vt:lpstr>PowerPoint-præsentation</vt:lpstr>
      <vt:lpstr>De Globale temperaturer</vt:lpstr>
      <vt:lpstr>Årstiderne</vt:lpstr>
      <vt:lpstr>Lufttrykket 1</vt:lpstr>
      <vt:lpstr>Lufttrykket - 2</vt:lpstr>
      <vt:lpstr>Termiske tryk</vt:lpstr>
      <vt:lpstr>PowerPoint-præsentation</vt:lpstr>
      <vt:lpstr>Termiske vinde</vt:lpstr>
      <vt:lpstr>Havblik </vt:lpstr>
      <vt:lpstr>Globale vindsystem</vt:lpstr>
      <vt:lpstr>Globale vindsystem (simpelt)</vt:lpstr>
      <vt:lpstr>Globale vindsystem (simpelt)</vt:lpstr>
      <vt:lpstr>Corioliskraften </vt:lpstr>
      <vt:lpstr>Corioliskraften </vt:lpstr>
      <vt:lpstr>PowerPoint-præsentation</vt:lpstr>
      <vt:lpstr>PowerPoint-præsentation</vt:lpstr>
      <vt:lpstr>PowerPoint-præsentation</vt:lpstr>
      <vt:lpstr>Globale vindsystem</vt:lpstr>
      <vt:lpstr>PowerPoint-præsentation</vt:lpstr>
      <vt:lpstr>Video gennemgang </vt:lpstr>
      <vt:lpstr>Nedbørsdannelse</vt:lpstr>
      <vt:lpstr>Nedbør – Luften skal afkøles!</vt:lpstr>
      <vt:lpstr>Nedbør – Luften skal afkøles!</vt:lpstr>
      <vt:lpstr>Globale vandbalance</vt:lpstr>
      <vt:lpstr>PowerPoint-præsentation</vt:lpstr>
      <vt:lpstr>Monsunregn i SØ.Asien</vt:lpstr>
      <vt:lpstr>Monsunregn i Sydøstasien (juli)</vt:lpstr>
      <vt:lpstr>PowerPoint-præsentation</vt:lpstr>
      <vt:lpstr>Monsunregn i Sydøstasien (jan)</vt:lpstr>
      <vt:lpstr>Monsunvinde –juli</vt:lpstr>
      <vt:lpstr>Monsunvinde - jan</vt:lpstr>
      <vt:lpstr>Animation af monsunregn (4 min)</vt:lpstr>
      <vt:lpstr>Klima- og plantebælter</vt:lpstr>
      <vt:lpstr>Klimaklassifikation</vt:lpstr>
      <vt:lpstr>Hydrotermfigurer</vt:lpstr>
      <vt:lpstr>PowerPoint-præsentation</vt:lpstr>
      <vt:lpstr>Klimaanalyse: fugtighedsindeks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Klimatologi</dc:title>
  <dc:creator>otto leholt</dc:creator>
  <cp:lastModifiedBy>otto leholt</cp:lastModifiedBy>
  <cp:revision>10</cp:revision>
  <dcterms:created xsi:type="dcterms:W3CDTF">2020-09-26T08:03:54Z</dcterms:created>
  <dcterms:modified xsi:type="dcterms:W3CDTF">2022-10-03T08:00:17Z</dcterms:modified>
</cp:coreProperties>
</file>