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4" r:id="rId3"/>
    <p:sldId id="350" r:id="rId4"/>
    <p:sldId id="351" r:id="rId5"/>
    <p:sldId id="388" r:id="rId6"/>
    <p:sldId id="389" r:id="rId7"/>
    <p:sldId id="395" r:id="rId8"/>
    <p:sldId id="390" r:id="rId9"/>
    <p:sldId id="391" r:id="rId10"/>
    <p:sldId id="392" r:id="rId11"/>
    <p:sldId id="393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8902AB-D71B-A55C-11CE-E15568905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112CC49-20DA-D296-9BEB-96D19EE20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0A6EDF-BF8E-D707-A89D-B4C0D04D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0CD5B41-2D9A-AD20-8629-0FDD1AFE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1B93DD-894E-8D09-A4B5-045A1212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27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0AF51-EC14-81B6-FD7E-844FFC2D1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F1F0AC8-48BA-0686-0CA1-D2D0B8C4E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79393E-3E2D-E255-6391-26CA4B5A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0E1DD6-D4F6-3568-8EC4-5AF9AFF1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589911-D051-7BCE-4D5F-EA1348BF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591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92CE598-2EDF-FB82-18E1-C23C98D99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8A8257F-F3D3-9676-6895-8651DA544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1E64AB-9F40-D067-C758-E866127E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A6ADE7-92F4-EFDE-A44C-08B7095C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A6946F-700E-30FC-7730-BCA8CACB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35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0F253-1A10-7908-0694-831B6B4F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10A22E-68A1-C2F3-6E2A-D014AF816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851850-887A-B1D0-4783-588BEA8F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491969-BAD7-C2AA-0117-803B8D62A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858AE2-B4DB-634C-538D-104700C9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565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92BE4-4045-06CC-6A52-918339D76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C9EBF-C28C-717A-5391-577D62883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D944A9-A1BE-7766-CA64-72D2411C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4798DD-AC8A-E051-68E6-50A2D710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394D61C-FAF5-A129-3ABC-D5B2AC96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390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B2F47-F3FC-241D-48D4-42AAE21F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A3578A7-F8DF-1FC8-A54D-56655F6AD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57F4233-2324-BEB3-1070-CD43B2B3C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96D8CEE-2A10-042E-F586-E7D58D7D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A0C832A-A488-5084-6E98-00E31DF8A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E4E024C-DB5B-837B-EAF0-0F245B3C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66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D4FA-E1B6-348D-B8C8-5888AFDA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7E9A936-BC04-0C07-A36C-839ED7277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9BAE86C-689C-5963-FD79-61727FEAC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9214522-B5D4-C1D6-4D35-58D2380BC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B09E6EE-CF41-81E2-B9E5-331D3AFEA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5401193-7437-8F7A-8AF2-9B129517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DAC4ABC-1DFE-4F53-2E8D-9197D0BC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F183D4E-5ECB-9C1E-8372-2ED96563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377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64E03-4E35-1421-71FA-574E3422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8C3A92A-1E2E-FE4A-C92B-E695B226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49CCC33-F939-B1E6-CB72-2D23176F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A564B0D-B1C2-DBDE-34A0-2497423A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94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594D0F6-5F9F-D8F1-441E-73A0873C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F49FF5A-E195-6357-706A-976345BD1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EE3DF0F-BF23-798C-DDEC-F4729D26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715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3EB19-E830-D281-A86B-8BA03ECA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0DC4440-485F-B666-ADA8-4567000AF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4B64B3F-9B4E-FED8-0ED8-B948CCEF6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6374C00-3170-0233-501E-25D530FC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14D0B89-9477-BE77-E58B-61E32DE6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F9C901-F0CA-6FD2-F885-507C3D0D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60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1FC8B-58BE-BFAB-F07C-420B5EC3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A20692E-B934-7DFF-ECF8-E3D02A683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72843B4-9D90-5887-3DEE-23EFC959E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A6A2339-5979-6534-63ED-0FF5FBEE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9D667DA-A818-1511-C213-2BEA546D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6A1EA62-824A-EDF6-6794-E4B8898D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672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2B4BB5A-0BCE-43BF-0F3C-7062111A4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81836CB-C5D8-568B-FE4F-954D26636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3302BA6-FA76-2580-C72C-AA602DFD9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D3776-A2A5-4A4A-889B-586534E5AC62}" type="datetimeFigureOut">
              <a:rPr lang="da-DK" smtClean="0"/>
              <a:t>14-04-2023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9E013AE-2091-CB24-EE69-CCA8106F2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9B59729-C295-2D7F-562F-5243EDD71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E7077-5E83-4CB1-97B3-BF1C8F569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751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43BCD-5198-891D-1235-A9A1D8BA7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E4C9866-1E94-689B-0BD6-CD271F6138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714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E2F39-3D18-40E6-850D-D5832B1B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Komparativ landbrug- og fødevareanalyse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A1A5889-5B87-4262-B5BA-C6BFF4620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1" y="1640139"/>
            <a:ext cx="10801350" cy="5153025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ABB2494F-06F6-4E12-ABE3-9430DB9B7EC4}"/>
              </a:ext>
            </a:extLst>
          </p:cNvPr>
          <p:cNvSpPr txBox="1"/>
          <p:nvPr/>
        </p:nvSpPr>
        <p:spPr>
          <a:xfrm>
            <a:off x="1562968" y="1140897"/>
            <a:ext cx="8453469" cy="4616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</a:rPr>
              <a:t>Beskriv forskelle i kostsammensætningen : vegetabilsk – animalsk?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BC0C881-62A8-457F-88C2-5BA8F49C8116}"/>
              </a:ext>
            </a:extLst>
          </p:cNvPr>
          <p:cNvSpPr/>
          <p:nvPr/>
        </p:nvSpPr>
        <p:spPr>
          <a:xfrm>
            <a:off x="838200" y="5142368"/>
            <a:ext cx="2004588" cy="40740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48AE546-D715-4295-9E0A-5885BF50C703}"/>
              </a:ext>
            </a:extLst>
          </p:cNvPr>
          <p:cNvSpPr/>
          <p:nvPr/>
        </p:nvSpPr>
        <p:spPr>
          <a:xfrm>
            <a:off x="6983994" y="5146734"/>
            <a:ext cx="829147" cy="4030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A06E4A8-7A54-4D4D-909B-D9BCB10945B5}"/>
              </a:ext>
            </a:extLst>
          </p:cNvPr>
          <p:cNvSpPr/>
          <p:nvPr/>
        </p:nvSpPr>
        <p:spPr>
          <a:xfrm>
            <a:off x="10296054" y="5142368"/>
            <a:ext cx="829147" cy="4030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88F0CA8-FAA2-4A7F-BA43-A8DE96F561CD}"/>
              </a:ext>
            </a:extLst>
          </p:cNvPr>
          <p:cNvSpPr/>
          <p:nvPr/>
        </p:nvSpPr>
        <p:spPr>
          <a:xfrm>
            <a:off x="8640024" y="5142368"/>
            <a:ext cx="829147" cy="4030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7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E2F39-3D18-40E6-850D-D5832B1B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Komparativ landbrug- og fødevareanalyse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A1A5889-5B87-4262-B5BA-C6BFF4620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1" y="1640139"/>
            <a:ext cx="10801350" cy="5153025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2D12060F-278F-4DA3-A576-11A8FDB72549}"/>
              </a:ext>
            </a:extLst>
          </p:cNvPr>
          <p:cNvSpPr txBox="1"/>
          <p:nvPr/>
        </p:nvSpPr>
        <p:spPr>
          <a:xfrm>
            <a:off x="1144017" y="1113519"/>
            <a:ext cx="10209783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Er der nogen korrelation mellem befolkningspres på jorden / arealproduktivitet og kostsammensætningen? </a:t>
            </a:r>
          </a:p>
        </p:txBody>
      </p: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71EE72B7-2262-434C-B5B6-33F3E7C15AB8}"/>
              </a:ext>
            </a:extLst>
          </p:cNvPr>
          <p:cNvGrpSpPr/>
          <p:nvPr/>
        </p:nvGrpSpPr>
        <p:grpSpPr>
          <a:xfrm>
            <a:off x="8624597" y="3359020"/>
            <a:ext cx="2516155" cy="205274"/>
            <a:chOff x="8624597" y="3359020"/>
            <a:chExt cx="2516155" cy="20527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6D46C154-081F-42B3-95AE-8888E030C653}"/>
                </a:ext>
              </a:extLst>
            </p:cNvPr>
            <p:cNvSpPr/>
            <p:nvPr/>
          </p:nvSpPr>
          <p:spPr>
            <a:xfrm>
              <a:off x="10273005" y="3359020"/>
              <a:ext cx="867747" cy="20527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4FB19B4B-63DC-4CB9-9231-FB650A4F4A0C}"/>
                </a:ext>
              </a:extLst>
            </p:cNvPr>
            <p:cNvSpPr/>
            <p:nvPr/>
          </p:nvSpPr>
          <p:spPr>
            <a:xfrm>
              <a:off x="8624597" y="3359020"/>
              <a:ext cx="867747" cy="20527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7" name="Rektangel 6">
            <a:extLst>
              <a:ext uri="{FF2B5EF4-FFF2-40B4-BE49-F238E27FC236}">
                <a16:creationId xmlns:a16="http://schemas.microsoft.com/office/drawing/2014/main" id="{45BEEC4B-0EF6-4F48-8E9C-DE679C0A4374}"/>
              </a:ext>
            </a:extLst>
          </p:cNvPr>
          <p:cNvSpPr/>
          <p:nvPr/>
        </p:nvSpPr>
        <p:spPr>
          <a:xfrm>
            <a:off x="10273004" y="5133886"/>
            <a:ext cx="867747" cy="2052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5655179-18E5-43B7-ACDC-B0CDB000A2C4}"/>
              </a:ext>
            </a:extLst>
          </p:cNvPr>
          <p:cNvSpPr/>
          <p:nvPr/>
        </p:nvSpPr>
        <p:spPr>
          <a:xfrm>
            <a:off x="8630819" y="5115224"/>
            <a:ext cx="867747" cy="2052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EF1CFD1B-7E5F-41FE-8804-C2F85CABE214}"/>
              </a:ext>
            </a:extLst>
          </p:cNvPr>
          <p:cNvGrpSpPr/>
          <p:nvPr/>
        </p:nvGrpSpPr>
        <p:grpSpPr>
          <a:xfrm>
            <a:off x="3612503" y="3359020"/>
            <a:ext cx="4231433" cy="213272"/>
            <a:chOff x="3612503" y="3359020"/>
            <a:chExt cx="4231433" cy="213272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E2E92E46-C6D4-436E-82F8-EB5138660B3C}"/>
                </a:ext>
              </a:extLst>
            </p:cNvPr>
            <p:cNvSpPr/>
            <p:nvPr/>
          </p:nvSpPr>
          <p:spPr>
            <a:xfrm>
              <a:off x="3612503" y="3367018"/>
              <a:ext cx="867747" cy="205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46AC8373-A364-45C6-AA58-EE01B89E5620}"/>
                </a:ext>
              </a:extLst>
            </p:cNvPr>
            <p:cNvSpPr/>
            <p:nvPr/>
          </p:nvSpPr>
          <p:spPr>
            <a:xfrm>
              <a:off x="6976189" y="3359020"/>
              <a:ext cx="867747" cy="205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E956E8F8-228F-4328-B051-E13E243CB1C0}"/>
                </a:ext>
              </a:extLst>
            </p:cNvPr>
            <p:cNvSpPr/>
            <p:nvPr/>
          </p:nvSpPr>
          <p:spPr>
            <a:xfrm>
              <a:off x="5274131" y="3367018"/>
              <a:ext cx="867747" cy="205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2874DB79-AC52-4BB1-B250-33A926CD3F62}"/>
              </a:ext>
            </a:extLst>
          </p:cNvPr>
          <p:cNvGrpSpPr/>
          <p:nvPr/>
        </p:nvGrpSpPr>
        <p:grpSpPr>
          <a:xfrm>
            <a:off x="3612503" y="5151215"/>
            <a:ext cx="4231433" cy="213272"/>
            <a:chOff x="3612503" y="5151215"/>
            <a:chExt cx="4231433" cy="213272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806BAC2-E2F8-4C16-AC27-B3658E19FDF2}"/>
                </a:ext>
              </a:extLst>
            </p:cNvPr>
            <p:cNvSpPr/>
            <p:nvPr/>
          </p:nvSpPr>
          <p:spPr>
            <a:xfrm>
              <a:off x="3612503" y="5159213"/>
              <a:ext cx="867747" cy="205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0D3A2C0A-6B79-402D-9C7C-E96116DCB0B1}"/>
                </a:ext>
              </a:extLst>
            </p:cNvPr>
            <p:cNvSpPr/>
            <p:nvPr/>
          </p:nvSpPr>
          <p:spPr>
            <a:xfrm>
              <a:off x="6976189" y="5151215"/>
              <a:ext cx="867747" cy="205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AD3C2FC1-57B7-4CB5-A4B5-6545D173A7AF}"/>
                </a:ext>
              </a:extLst>
            </p:cNvPr>
            <p:cNvSpPr/>
            <p:nvPr/>
          </p:nvSpPr>
          <p:spPr>
            <a:xfrm>
              <a:off x="5274131" y="5159213"/>
              <a:ext cx="867747" cy="205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EFBF0CE-0949-4A6B-A501-B6DF9E0BD1F3}"/>
              </a:ext>
            </a:extLst>
          </p:cNvPr>
          <p:cNvGrpSpPr/>
          <p:nvPr/>
        </p:nvGrpSpPr>
        <p:grpSpPr>
          <a:xfrm>
            <a:off x="3974841" y="3461657"/>
            <a:ext cx="3343469" cy="1697556"/>
            <a:chOff x="3974841" y="3461657"/>
            <a:chExt cx="3343469" cy="1697556"/>
          </a:xfrm>
        </p:grpSpPr>
        <p:cxnSp>
          <p:nvCxnSpPr>
            <p:cNvPr id="18" name="Lige pilforbindelse 17">
              <a:extLst>
                <a:ext uri="{FF2B5EF4-FFF2-40B4-BE49-F238E27FC236}">
                  <a16:creationId xmlns:a16="http://schemas.microsoft.com/office/drawing/2014/main" id="{DEF5F9A8-310E-4AC8-A85F-03F6667EBD06}"/>
                </a:ext>
              </a:extLst>
            </p:cNvPr>
            <p:cNvCxnSpPr/>
            <p:nvPr/>
          </p:nvCxnSpPr>
          <p:spPr>
            <a:xfrm>
              <a:off x="3974841" y="3505646"/>
              <a:ext cx="0" cy="165356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ge pilforbindelse 21">
              <a:extLst>
                <a:ext uri="{FF2B5EF4-FFF2-40B4-BE49-F238E27FC236}">
                  <a16:creationId xmlns:a16="http://schemas.microsoft.com/office/drawing/2014/main" id="{2A0A8062-7001-42AE-9A9F-9886F3C6BA5A}"/>
                </a:ext>
              </a:extLst>
            </p:cNvPr>
            <p:cNvCxnSpPr/>
            <p:nvPr/>
          </p:nvCxnSpPr>
          <p:spPr>
            <a:xfrm>
              <a:off x="7318310" y="3505646"/>
              <a:ext cx="0" cy="165356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ge pilforbindelse 22">
              <a:extLst>
                <a:ext uri="{FF2B5EF4-FFF2-40B4-BE49-F238E27FC236}">
                  <a16:creationId xmlns:a16="http://schemas.microsoft.com/office/drawing/2014/main" id="{6149173A-8800-41DD-A3EA-FEDD2CD315C8}"/>
                </a:ext>
              </a:extLst>
            </p:cNvPr>
            <p:cNvCxnSpPr/>
            <p:nvPr/>
          </p:nvCxnSpPr>
          <p:spPr>
            <a:xfrm>
              <a:off x="5679233" y="3461657"/>
              <a:ext cx="0" cy="165356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EE79E002-CE07-400C-AC24-582C2CA5CA22}"/>
              </a:ext>
            </a:extLst>
          </p:cNvPr>
          <p:cNvGrpSpPr/>
          <p:nvPr/>
        </p:nvGrpSpPr>
        <p:grpSpPr>
          <a:xfrm>
            <a:off x="9020368" y="3525517"/>
            <a:ext cx="1704392" cy="1697556"/>
            <a:chOff x="3974841" y="3461657"/>
            <a:chExt cx="1704392" cy="1697556"/>
          </a:xfrm>
        </p:grpSpPr>
        <p:cxnSp>
          <p:nvCxnSpPr>
            <p:cNvPr id="32" name="Lige pilforbindelse 31">
              <a:extLst>
                <a:ext uri="{FF2B5EF4-FFF2-40B4-BE49-F238E27FC236}">
                  <a16:creationId xmlns:a16="http://schemas.microsoft.com/office/drawing/2014/main" id="{AFF958E4-1DAB-4BAE-9CF1-8D9B5A556B70}"/>
                </a:ext>
              </a:extLst>
            </p:cNvPr>
            <p:cNvCxnSpPr/>
            <p:nvPr/>
          </p:nvCxnSpPr>
          <p:spPr>
            <a:xfrm>
              <a:off x="3974841" y="3505646"/>
              <a:ext cx="0" cy="165356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ge pilforbindelse 33">
              <a:extLst>
                <a:ext uri="{FF2B5EF4-FFF2-40B4-BE49-F238E27FC236}">
                  <a16:creationId xmlns:a16="http://schemas.microsoft.com/office/drawing/2014/main" id="{E66FF3E6-0EE9-4D4A-B3E9-49020224F425}"/>
                </a:ext>
              </a:extLst>
            </p:cNvPr>
            <p:cNvCxnSpPr/>
            <p:nvPr/>
          </p:nvCxnSpPr>
          <p:spPr>
            <a:xfrm>
              <a:off x="5679233" y="3461657"/>
              <a:ext cx="0" cy="165356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253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09CE3-D808-4E1A-AF5C-F1A6DA35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Komparativ landbrug- og fødevareanalyse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F9381D4-EFD5-4FD3-95B6-E8949F0C46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Opgave til aflevering </a:t>
            </a:r>
          </a:p>
        </p:txBody>
      </p:sp>
    </p:spTree>
    <p:extLst>
      <p:ext uri="{BB962C8B-B14F-4D97-AF65-F5344CB8AC3E}">
        <p14:creationId xmlns:p14="http://schemas.microsoft.com/office/powerpoint/2010/main" val="52961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BD0A25-C582-4E00-B456-001D8C6A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223" y="125664"/>
            <a:ext cx="10515600" cy="1325563"/>
          </a:xfrm>
        </p:spPr>
        <p:txBody>
          <a:bodyPr/>
          <a:lstStyle/>
          <a:p>
            <a:pPr algn="ctr"/>
            <a:r>
              <a:rPr lang="da-DK" dirty="0"/>
              <a:t>Komparativ fødevareanalyse: </a:t>
            </a:r>
            <a:br>
              <a:rPr lang="da-DK" dirty="0"/>
            </a:br>
            <a:r>
              <a:rPr lang="da-DK" u="sng" dirty="0"/>
              <a:t>Formål og hypoteser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1A29BAC-BCE6-42BC-A9E0-0805A0E584A0}"/>
              </a:ext>
            </a:extLst>
          </p:cNvPr>
          <p:cNvSpPr txBox="1"/>
          <p:nvPr/>
        </p:nvSpPr>
        <p:spPr>
          <a:xfrm>
            <a:off x="1895207" y="1509236"/>
            <a:ext cx="813408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a-DK" dirty="0"/>
              <a:t>At undersøge forskelle i landbrugsproduktion og fødevareforbruget i forskellige lande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E9AA902-FAF3-4A0B-B81E-442C32E58DF1}"/>
              </a:ext>
            </a:extLst>
          </p:cNvPr>
          <p:cNvSpPr txBox="1"/>
          <p:nvPr/>
        </p:nvSpPr>
        <p:spPr>
          <a:xfrm>
            <a:off x="2452053" y="2349449"/>
            <a:ext cx="7287893" cy="384720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a-DK" sz="2800" dirty="0">
                <a:highlight>
                  <a:srgbClr val="FFFF00"/>
                </a:highlight>
              </a:rPr>
              <a:t>Mulige hypoteser: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a-DK" u="sng" dirty="0"/>
              <a:t>Ernæringsproblemer</a:t>
            </a:r>
            <a:r>
              <a:rPr lang="da-DK" dirty="0"/>
              <a:t> </a:t>
            </a:r>
            <a:r>
              <a:rPr lang="da-DK" sz="1400" dirty="0"/>
              <a:t>(overvægt / underernæring) </a:t>
            </a:r>
            <a:r>
              <a:rPr lang="da-DK" dirty="0"/>
              <a:t>og </a:t>
            </a:r>
            <a:br>
              <a:rPr lang="da-DK" dirty="0"/>
            </a:br>
            <a:r>
              <a:rPr lang="da-DK" u="sng" dirty="0"/>
              <a:t>kostsammensætning</a:t>
            </a:r>
            <a:r>
              <a:rPr lang="da-DK" dirty="0"/>
              <a:t> </a:t>
            </a:r>
            <a:r>
              <a:rPr lang="da-DK" sz="1400" dirty="0"/>
              <a:t>(animalsk – vegetabilsk)  </a:t>
            </a:r>
            <a:br>
              <a:rPr lang="da-DK" sz="1400" dirty="0"/>
            </a:br>
            <a:r>
              <a:rPr lang="da-DK" dirty="0"/>
              <a:t>afspejler landenes demografiske og økonomisk udviklingsniveau. </a:t>
            </a:r>
            <a:br>
              <a:rPr lang="da-DK" dirty="0"/>
            </a:br>
            <a:endParaRPr lang="da-DK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a-DK" u="sng" dirty="0"/>
              <a:t>Underernæring</a:t>
            </a:r>
            <a:r>
              <a:rPr lang="da-DK" dirty="0"/>
              <a:t> / sult  skyldes fattigdom og manglende </a:t>
            </a:r>
            <a:br>
              <a:rPr lang="da-DK" dirty="0"/>
            </a:br>
            <a:r>
              <a:rPr lang="da-DK" dirty="0"/>
              <a:t>udvikling af landbruget (lav arealproduktivitet)</a:t>
            </a:r>
            <a:br>
              <a:rPr lang="da-DK" dirty="0"/>
            </a:br>
            <a:endParaRPr lang="da-DK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a-DK" u="sng" dirty="0"/>
              <a:t>Kostsammensætningen</a:t>
            </a:r>
            <a:r>
              <a:rPr lang="da-DK" dirty="0"/>
              <a:t> (animalsk – vegetabilsk) afspejler </a:t>
            </a:r>
            <a:br>
              <a:rPr lang="da-DK" dirty="0"/>
            </a:br>
            <a:r>
              <a:rPr lang="da-DK" dirty="0"/>
              <a:t>befolkningspresset på jorden og arealproduktiviteten i landbruget.</a:t>
            </a:r>
            <a:br>
              <a:rPr lang="da-DK" dirty="0"/>
            </a:br>
            <a:endParaRPr lang="da-DK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a-DK" u="sng" dirty="0"/>
              <a:t>Befolkningspresset</a:t>
            </a:r>
            <a:r>
              <a:rPr lang="da-DK" dirty="0"/>
              <a:t> nødvendiggør en øget brug af gødning og pesticider, </a:t>
            </a:r>
            <a:br>
              <a:rPr lang="da-DK" dirty="0"/>
            </a:br>
            <a:r>
              <a:rPr lang="da-DK" dirty="0"/>
              <a:t>på bekostning af vandmiljøet og fødevarekvaliteten </a:t>
            </a:r>
          </a:p>
        </p:txBody>
      </p:sp>
    </p:spTree>
    <p:extLst>
      <p:ext uri="{BB962C8B-B14F-4D97-AF65-F5344CB8AC3E}">
        <p14:creationId xmlns:p14="http://schemas.microsoft.com/office/powerpoint/2010/main" val="399314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5898B-0BCE-40FD-9106-06BFF5C06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Komparativ fødevareanalyse: </a:t>
            </a:r>
            <a:r>
              <a:rPr lang="da-DK" b="1" dirty="0"/>
              <a:t>metode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0FB52E1A-0419-4FE4-B632-C1012AD7E733}"/>
              </a:ext>
            </a:extLst>
          </p:cNvPr>
          <p:cNvSpPr txBox="1"/>
          <p:nvPr/>
        </p:nvSpPr>
        <p:spPr>
          <a:xfrm>
            <a:off x="2585884" y="1674018"/>
            <a:ext cx="6414641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a-DK" sz="2800" dirty="0">
                <a:highlight>
                  <a:srgbClr val="FFFF00"/>
                </a:highlight>
              </a:rPr>
              <a:t>Metode</a:t>
            </a:r>
            <a:r>
              <a:rPr lang="da-DK" sz="2800" dirty="0"/>
              <a:t>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/>
              <a:t>Indsamle data om økonomiske </a:t>
            </a:r>
            <a:r>
              <a:rPr lang="da-DK" sz="1400" dirty="0"/>
              <a:t>(BNP pr indb. &amp; beskæftiget i landbrug) </a:t>
            </a:r>
            <a:br>
              <a:rPr lang="da-DK" dirty="0"/>
            </a:br>
            <a:r>
              <a:rPr lang="da-DK" dirty="0"/>
              <a:t>og landbrugsmæssige forhold </a:t>
            </a:r>
            <a:r>
              <a:rPr lang="da-DK" sz="1400" dirty="0"/>
              <a:t>(høstudbytte pr ha. + gødningsforbrug) </a:t>
            </a:r>
            <a:br>
              <a:rPr lang="da-DK" dirty="0"/>
            </a:br>
            <a:r>
              <a:rPr lang="da-DK" i="1" dirty="0"/>
              <a:t>og sammenholde dem med data om:</a:t>
            </a:r>
            <a:br>
              <a:rPr lang="da-DK" i="1" dirty="0"/>
            </a:br>
            <a:r>
              <a:rPr lang="da-DK" i="1" dirty="0"/>
              <a:t>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/>
              <a:t>Levealder …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/>
              <a:t>Kostsammensætningen </a:t>
            </a:r>
            <a:r>
              <a:rPr lang="da-DK" sz="1400" dirty="0"/>
              <a:t>(kcal. Pr. dag , sukker/ fedt/ kød/ grønsager) og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/>
              <a:t>% overvægtige / undernærede  </a:t>
            </a:r>
          </a:p>
        </p:txBody>
      </p:sp>
      <p:sp>
        <p:nvSpPr>
          <p:cNvPr id="4" name="Højre klammeparentes 3">
            <a:extLst>
              <a:ext uri="{FF2B5EF4-FFF2-40B4-BE49-F238E27FC236}">
                <a16:creationId xmlns:a16="http://schemas.microsoft.com/office/drawing/2014/main" id="{FEB0B389-643B-41B7-985B-0C1E29F9A886}"/>
              </a:ext>
            </a:extLst>
          </p:cNvPr>
          <p:cNvSpPr/>
          <p:nvPr/>
        </p:nvSpPr>
        <p:spPr>
          <a:xfrm>
            <a:off x="9000525" y="1795509"/>
            <a:ext cx="426128" cy="163349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CA151A3-D271-4DD4-BA79-CD7AEADE0316}"/>
              </a:ext>
            </a:extLst>
          </p:cNvPr>
          <p:cNvSpPr txBox="1"/>
          <p:nvPr/>
        </p:nvSpPr>
        <p:spPr>
          <a:xfrm>
            <a:off x="9501007" y="2289088"/>
            <a:ext cx="20179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a-DK" dirty="0"/>
              <a:t>Finde eksempler på</a:t>
            </a:r>
            <a:br>
              <a:rPr lang="da-DK" dirty="0"/>
            </a:br>
            <a:r>
              <a:rPr lang="da-DK" dirty="0"/>
              <a:t>korrelation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1C9926F-F982-4E6D-8120-E2E2EE098E23}"/>
              </a:ext>
            </a:extLst>
          </p:cNvPr>
          <p:cNvSpPr txBox="1"/>
          <p:nvPr/>
        </p:nvSpPr>
        <p:spPr>
          <a:xfrm>
            <a:off x="2585884" y="4445410"/>
            <a:ext cx="628841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a-DK" sz="2800" dirty="0">
                <a:highlight>
                  <a:srgbClr val="FFFF00"/>
                </a:highlight>
              </a:rPr>
              <a:t>Konklusion</a:t>
            </a:r>
            <a:r>
              <a:rPr lang="da-DK" dirty="0"/>
              <a:t>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a-DK" dirty="0"/>
              <a:t>Kan vores hypotese </a:t>
            </a:r>
            <a:r>
              <a:rPr lang="da-DK" u="sng" dirty="0"/>
              <a:t>bekræftes</a:t>
            </a:r>
            <a:r>
              <a:rPr lang="da-DK" dirty="0"/>
              <a:t> eller </a:t>
            </a:r>
            <a:br>
              <a:rPr lang="da-DK" dirty="0"/>
            </a:br>
            <a:r>
              <a:rPr lang="da-DK" dirty="0"/>
              <a:t>må den </a:t>
            </a:r>
            <a:r>
              <a:rPr lang="da-DK" u="sng" dirty="0"/>
              <a:t>afvises</a:t>
            </a:r>
            <a:r>
              <a:rPr lang="da-DK" dirty="0"/>
              <a:t> ud fra vores data?</a:t>
            </a:r>
          </a:p>
        </p:txBody>
      </p:sp>
    </p:spTree>
    <p:extLst>
      <p:ext uri="{BB962C8B-B14F-4D97-AF65-F5344CB8AC3E}">
        <p14:creationId xmlns:p14="http://schemas.microsoft.com/office/powerpoint/2010/main" val="32348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E2F39-3D18-40E6-850D-D5832B1B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Komparativ landbrug- og fødevareanalyse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A1A5889-5B87-4262-B5BA-C6BFF4620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1" y="1640139"/>
            <a:ext cx="10801350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E2F39-3D18-40E6-850D-D5832B1B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Giv en karakteristik af mindst to forskellige lande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A1A5889-5B87-4262-B5BA-C6BFF4620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1" y="1640139"/>
            <a:ext cx="10801350" cy="515302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5703F38B-6260-43F0-8998-F4DDB69F63FB}"/>
              </a:ext>
            </a:extLst>
          </p:cNvPr>
          <p:cNvSpPr/>
          <p:nvPr/>
        </p:nvSpPr>
        <p:spPr>
          <a:xfrm>
            <a:off x="769545" y="2897109"/>
            <a:ext cx="2027976" cy="21728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196C7A0-4E73-4647-9D41-7590FA3DF521}"/>
              </a:ext>
            </a:extLst>
          </p:cNvPr>
          <p:cNvSpPr/>
          <p:nvPr/>
        </p:nvSpPr>
        <p:spPr>
          <a:xfrm>
            <a:off x="7114516" y="2924000"/>
            <a:ext cx="698625" cy="20973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6B7F270-3BA4-435A-9A2E-020A60D0EAE9}"/>
              </a:ext>
            </a:extLst>
          </p:cNvPr>
          <p:cNvSpPr/>
          <p:nvPr/>
        </p:nvSpPr>
        <p:spPr>
          <a:xfrm>
            <a:off x="8769791" y="2895600"/>
            <a:ext cx="698625" cy="20973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61CCC79-12A9-4F2B-9136-4358999D35F1}"/>
              </a:ext>
            </a:extLst>
          </p:cNvPr>
          <p:cNvSpPr/>
          <p:nvPr/>
        </p:nvSpPr>
        <p:spPr>
          <a:xfrm>
            <a:off x="10425066" y="2895599"/>
            <a:ext cx="698625" cy="20973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87E91A7-94AF-4D6B-B2EA-48ADB532B0AA}"/>
              </a:ext>
            </a:extLst>
          </p:cNvPr>
          <p:cNvSpPr txBox="1"/>
          <p:nvPr/>
        </p:nvSpPr>
        <p:spPr>
          <a:xfrm>
            <a:off x="2774152" y="1067233"/>
            <a:ext cx="7585282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BNP pr indb. = angiver landets </a:t>
            </a:r>
            <a:r>
              <a:rPr lang="da-DK" b="1" dirty="0">
                <a:solidFill>
                  <a:schemeClr val="bg1"/>
                </a:solidFill>
              </a:rPr>
              <a:t>økonomiske velstand </a:t>
            </a:r>
            <a:r>
              <a:rPr lang="da-DK" dirty="0">
                <a:solidFill>
                  <a:schemeClr val="bg1"/>
                </a:solidFill>
              </a:rPr>
              <a:t>( relativt rig eller fattigt ?)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 Er det et </a:t>
            </a:r>
            <a:r>
              <a:rPr lang="da-DK" dirty="0" err="1">
                <a:solidFill>
                  <a:schemeClr val="bg1"/>
                </a:solidFill>
              </a:rPr>
              <a:t>højinkomst</a:t>
            </a:r>
            <a:r>
              <a:rPr lang="da-DK" dirty="0">
                <a:solidFill>
                  <a:schemeClr val="bg1"/>
                </a:solidFill>
              </a:rPr>
              <a:t>- , mellem- eller lavindkomst land? </a:t>
            </a:r>
          </a:p>
        </p:txBody>
      </p:sp>
      <p:cxnSp>
        <p:nvCxnSpPr>
          <p:cNvPr id="10" name="Lige pilforbindelse 9">
            <a:extLst>
              <a:ext uri="{FF2B5EF4-FFF2-40B4-BE49-F238E27FC236}">
                <a16:creationId xmlns:a16="http://schemas.microsoft.com/office/drawing/2014/main" id="{B1C742D8-6AF3-4F5B-B835-DBDA78CBBB4F}"/>
              </a:ext>
            </a:extLst>
          </p:cNvPr>
          <p:cNvCxnSpPr>
            <a:cxnSpLocks/>
          </p:cNvCxnSpPr>
          <p:nvPr/>
        </p:nvCxnSpPr>
        <p:spPr>
          <a:xfrm flipV="1">
            <a:off x="2037030" y="1575303"/>
            <a:ext cx="1507543" cy="1320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>
            <a:extLst>
              <a:ext uri="{FF2B5EF4-FFF2-40B4-BE49-F238E27FC236}">
                <a16:creationId xmlns:a16="http://schemas.microsoft.com/office/drawing/2014/main" id="{54A77C11-58D3-4436-9039-542BFFF9F61B}"/>
              </a:ext>
            </a:extLst>
          </p:cNvPr>
          <p:cNvCxnSpPr/>
          <p:nvPr/>
        </p:nvCxnSpPr>
        <p:spPr>
          <a:xfrm>
            <a:off x="7463828" y="1659486"/>
            <a:ext cx="0" cy="13110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pilforbindelse 14">
            <a:extLst>
              <a:ext uri="{FF2B5EF4-FFF2-40B4-BE49-F238E27FC236}">
                <a16:creationId xmlns:a16="http://schemas.microsoft.com/office/drawing/2014/main" id="{8D8919FB-E6B2-4E66-ABD7-4DBC25A09B4C}"/>
              </a:ext>
            </a:extLst>
          </p:cNvPr>
          <p:cNvCxnSpPr>
            <a:cxnSpLocks/>
          </p:cNvCxnSpPr>
          <p:nvPr/>
        </p:nvCxnSpPr>
        <p:spPr>
          <a:xfrm>
            <a:off x="10241732" y="1584558"/>
            <a:ext cx="532646" cy="13017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>
            <a:extLst>
              <a:ext uri="{FF2B5EF4-FFF2-40B4-BE49-F238E27FC236}">
                <a16:creationId xmlns:a16="http://schemas.microsoft.com/office/drawing/2014/main" id="{A5112921-EA50-4216-9493-F650AFF39C01}"/>
              </a:ext>
            </a:extLst>
          </p:cNvPr>
          <p:cNvCxnSpPr/>
          <p:nvPr/>
        </p:nvCxnSpPr>
        <p:spPr>
          <a:xfrm>
            <a:off x="9101750" y="1575303"/>
            <a:ext cx="0" cy="13110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>
            <a:extLst>
              <a:ext uri="{FF2B5EF4-FFF2-40B4-BE49-F238E27FC236}">
                <a16:creationId xmlns:a16="http://schemas.microsoft.com/office/drawing/2014/main" id="{0DE7FD1D-9D06-4BC3-B401-EC4FA588F5D4}"/>
              </a:ext>
            </a:extLst>
          </p:cNvPr>
          <p:cNvSpPr/>
          <p:nvPr/>
        </p:nvSpPr>
        <p:spPr>
          <a:xfrm>
            <a:off x="769545" y="3145339"/>
            <a:ext cx="2027976" cy="2172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CA8D7D75-AD30-4223-84B5-09909D7D4102}"/>
              </a:ext>
            </a:extLst>
          </p:cNvPr>
          <p:cNvSpPr/>
          <p:nvPr/>
        </p:nvSpPr>
        <p:spPr>
          <a:xfrm>
            <a:off x="7123565" y="3114392"/>
            <a:ext cx="698625" cy="2097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4B7DA592-0A04-42C0-A0E0-DDAFA8AA52C5}"/>
              </a:ext>
            </a:extLst>
          </p:cNvPr>
          <p:cNvSpPr/>
          <p:nvPr/>
        </p:nvSpPr>
        <p:spPr>
          <a:xfrm>
            <a:off x="8769790" y="3133739"/>
            <a:ext cx="698625" cy="2097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25E7E4C-FD91-496B-ACB9-D528BE89A860}"/>
              </a:ext>
            </a:extLst>
          </p:cNvPr>
          <p:cNvSpPr/>
          <p:nvPr/>
        </p:nvSpPr>
        <p:spPr>
          <a:xfrm>
            <a:off x="10425066" y="3149110"/>
            <a:ext cx="698625" cy="2097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C9088B1-D8A8-4059-9FC7-EB0F643A1EA6}"/>
              </a:ext>
            </a:extLst>
          </p:cNvPr>
          <p:cNvSpPr txBox="1"/>
          <p:nvPr/>
        </p:nvSpPr>
        <p:spPr>
          <a:xfrm>
            <a:off x="2675772" y="3810050"/>
            <a:ext cx="7594900" cy="13234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</a:rPr>
              <a:t>% beskæftiget i landbruget: </a:t>
            </a:r>
            <a:br>
              <a:rPr lang="da-DK" sz="2000" dirty="0">
                <a:solidFill>
                  <a:schemeClr val="bg1"/>
                </a:solidFill>
              </a:rPr>
            </a:br>
            <a:r>
              <a:rPr lang="da-DK" sz="2000" dirty="0">
                <a:solidFill>
                  <a:schemeClr val="bg1"/>
                </a:solidFill>
              </a:rPr>
              <a:t>hvis &gt; 40-50% er beskæftiget i landbruget = landbrugssamfund</a:t>
            </a:r>
            <a:br>
              <a:rPr lang="da-DK" sz="2000" dirty="0">
                <a:solidFill>
                  <a:schemeClr val="bg1"/>
                </a:solidFill>
              </a:rPr>
            </a:br>
            <a:r>
              <a:rPr lang="da-DK" sz="2000" dirty="0">
                <a:solidFill>
                  <a:schemeClr val="bg1"/>
                </a:solidFill>
              </a:rPr>
              <a:t>hvis &lt; 40 % er beskæftiget i landbruget  </a:t>
            </a:r>
            <a:r>
              <a:rPr lang="da-DK" sz="2000" dirty="0">
                <a:solidFill>
                  <a:schemeClr val="bg1"/>
                </a:solidFill>
                <a:sym typeface="Wingdings" panose="05000000000000000000" pitchFamily="2" charset="2"/>
              </a:rPr>
              <a:t></a:t>
            </a:r>
            <a:r>
              <a:rPr lang="da-DK" sz="2000" dirty="0">
                <a:solidFill>
                  <a:schemeClr val="bg1"/>
                </a:solidFill>
              </a:rPr>
              <a:t> industrisamfundet </a:t>
            </a:r>
          </a:p>
          <a:p>
            <a:pPr algn="ctr"/>
            <a:r>
              <a:rPr lang="da-DK" sz="2000" dirty="0">
                <a:solidFill>
                  <a:schemeClr val="bg1"/>
                </a:solidFill>
              </a:rPr>
              <a:t>Hvis &lt; 4-5 % er beskæftiget i landbruget  </a:t>
            </a:r>
            <a:r>
              <a:rPr lang="da-DK" sz="2000" dirty="0">
                <a:solidFill>
                  <a:schemeClr val="bg1"/>
                </a:solidFill>
                <a:sym typeface="Wingdings" panose="05000000000000000000" pitchFamily="2" charset="2"/>
              </a:rPr>
              <a:t></a:t>
            </a:r>
            <a:r>
              <a:rPr lang="da-DK" sz="2000" dirty="0">
                <a:solidFill>
                  <a:schemeClr val="bg1"/>
                </a:solidFill>
              </a:rPr>
              <a:t> landbruget er mekaniseret </a:t>
            </a:r>
          </a:p>
        </p:txBody>
      </p:sp>
      <p:cxnSp>
        <p:nvCxnSpPr>
          <p:cNvPr id="26" name="Lige pilforbindelse 25">
            <a:extLst>
              <a:ext uri="{FF2B5EF4-FFF2-40B4-BE49-F238E27FC236}">
                <a16:creationId xmlns:a16="http://schemas.microsoft.com/office/drawing/2014/main" id="{251A955D-9836-4B6F-9DF2-438EEA0B48A7}"/>
              </a:ext>
            </a:extLst>
          </p:cNvPr>
          <p:cNvCxnSpPr/>
          <p:nvPr/>
        </p:nvCxnSpPr>
        <p:spPr>
          <a:xfrm>
            <a:off x="2341984" y="3362622"/>
            <a:ext cx="643812" cy="4722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pilforbindelse 26">
            <a:extLst>
              <a:ext uri="{FF2B5EF4-FFF2-40B4-BE49-F238E27FC236}">
                <a16:creationId xmlns:a16="http://schemas.microsoft.com/office/drawing/2014/main" id="{A362960F-A29C-40CF-A981-F747AD4A9D8C}"/>
              </a:ext>
            </a:extLst>
          </p:cNvPr>
          <p:cNvCxnSpPr>
            <a:cxnSpLocks/>
          </p:cNvCxnSpPr>
          <p:nvPr/>
        </p:nvCxnSpPr>
        <p:spPr>
          <a:xfrm flipV="1">
            <a:off x="9582539" y="3226091"/>
            <a:ext cx="1064030" cy="10564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6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E2F39-3D18-40E6-850D-D5832B1B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Beskæftigelse, produktivitet og ernæringsproblemer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A1A5889-5B87-4262-B5BA-C6BFF4620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1" y="1640139"/>
            <a:ext cx="10801350" cy="5153025"/>
          </a:xfrm>
          <a:prstGeom prst="rect">
            <a:avLst/>
          </a:prstGeom>
        </p:spPr>
      </p:pic>
      <p:grpSp>
        <p:nvGrpSpPr>
          <p:cNvPr id="24" name="Gruppe 23">
            <a:extLst>
              <a:ext uri="{FF2B5EF4-FFF2-40B4-BE49-F238E27FC236}">
                <a16:creationId xmlns:a16="http://schemas.microsoft.com/office/drawing/2014/main" id="{86ABC9B8-0C58-8DCF-4D5C-657028CF4650}"/>
              </a:ext>
            </a:extLst>
          </p:cNvPr>
          <p:cNvGrpSpPr/>
          <p:nvPr/>
        </p:nvGrpSpPr>
        <p:grpSpPr>
          <a:xfrm>
            <a:off x="838200" y="3091005"/>
            <a:ext cx="10325102" cy="337995"/>
            <a:chOff x="838200" y="3091005"/>
            <a:chExt cx="10325102" cy="337995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29C848AB-C14A-EC2F-7D57-A1550C0C1ACB}"/>
                </a:ext>
              </a:extLst>
            </p:cNvPr>
            <p:cNvSpPr/>
            <p:nvPr/>
          </p:nvSpPr>
          <p:spPr>
            <a:xfrm>
              <a:off x="838200" y="3123446"/>
              <a:ext cx="1986481" cy="30555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29561070-0863-4E20-8DE3-AB6E2EBCD141}"/>
                </a:ext>
              </a:extLst>
            </p:cNvPr>
            <p:cNvSpPr/>
            <p:nvPr/>
          </p:nvSpPr>
          <p:spPr>
            <a:xfrm>
              <a:off x="6993048" y="3091005"/>
              <a:ext cx="829147" cy="30555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B1819E72-DEBC-8B86-0F83-2A0C3C480AF4}"/>
                </a:ext>
              </a:extLst>
            </p:cNvPr>
            <p:cNvSpPr/>
            <p:nvPr/>
          </p:nvSpPr>
          <p:spPr>
            <a:xfrm>
              <a:off x="8615505" y="3107226"/>
              <a:ext cx="829147" cy="305554"/>
            </a:xfrm>
            <a:prstGeom prst="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820CC18-B74A-D82F-DB8E-0DFED74BF386}"/>
                </a:ext>
              </a:extLst>
            </p:cNvPr>
            <p:cNvSpPr/>
            <p:nvPr/>
          </p:nvSpPr>
          <p:spPr>
            <a:xfrm>
              <a:off x="10334155" y="3123446"/>
              <a:ext cx="829147" cy="305554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08F01E56-FB06-7CD8-114D-D193671289FF}"/>
              </a:ext>
            </a:extLst>
          </p:cNvPr>
          <p:cNvSpPr/>
          <p:nvPr/>
        </p:nvSpPr>
        <p:spPr>
          <a:xfrm>
            <a:off x="6993048" y="4416632"/>
            <a:ext cx="829147" cy="30555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8BAC6C1-FCA7-1CB3-A384-A069EF2F7D27}"/>
              </a:ext>
            </a:extLst>
          </p:cNvPr>
          <p:cNvSpPr/>
          <p:nvPr/>
        </p:nvSpPr>
        <p:spPr>
          <a:xfrm>
            <a:off x="8615505" y="4432853"/>
            <a:ext cx="829147" cy="305554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E595413-6396-3C0D-73D3-9A8E0C9C63A9}"/>
              </a:ext>
            </a:extLst>
          </p:cNvPr>
          <p:cNvSpPr/>
          <p:nvPr/>
        </p:nvSpPr>
        <p:spPr>
          <a:xfrm>
            <a:off x="10334155" y="4449073"/>
            <a:ext cx="829147" cy="3055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114C310-081A-2A0B-D829-193C966A406D}"/>
              </a:ext>
            </a:extLst>
          </p:cNvPr>
          <p:cNvSpPr/>
          <p:nvPr/>
        </p:nvSpPr>
        <p:spPr>
          <a:xfrm>
            <a:off x="758699" y="4416632"/>
            <a:ext cx="1986481" cy="30555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43BDB2D-B359-2FF9-D7C0-E2CF09B82494}"/>
              </a:ext>
            </a:extLst>
          </p:cNvPr>
          <p:cNvSpPr txBox="1"/>
          <p:nvPr/>
        </p:nvSpPr>
        <p:spPr>
          <a:xfrm>
            <a:off x="3661372" y="2655327"/>
            <a:ext cx="7501930" cy="4001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</a:rPr>
              <a:t>Hvad fortæller det om landbruget i disse lande?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80E74A01-24AE-9523-B24B-86191E3FE7E8}"/>
              </a:ext>
            </a:extLst>
          </p:cNvPr>
          <p:cNvSpPr txBox="1"/>
          <p:nvPr/>
        </p:nvSpPr>
        <p:spPr>
          <a:xfrm>
            <a:off x="3656656" y="5124518"/>
            <a:ext cx="7501930" cy="4001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</a:rPr>
              <a:t>To forskellige ernæringsproblemer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976E2AD-41AE-8865-7DF4-EC98913AA5E6}"/>
              </a:ext>
            </a:extLst>
          </p:cNvPr>
          <p:cNvSpPr/>
          <p:nvPr/>
        </p:nvSpPr>
        <p:spPr>
          <a:xfrm>
            <a:off x="838199" y="5524628"/>
            <a:ext cx="1986481" cy="30555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2388CAB5-E83F-A595-664A-62229CE4F6C7}"/>
              </a:ext>
            </a:extLst>
          </p:cNvPr>
          <p:cNvSpPr/>
          <p:nvPr/>
        </p:nvSpPr>
        <p:spPr>
          <a:xfrm>
            <a:off x="838199" y="5830182"/>
            <a:ext cx="1986481" cy="2356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6F41A8AF-F780-0F7F-2FEA-C4216389830A}"/>
              </a:ext>
            </a:extLst>
          </p:cNvPr>
          <p:cNvSpPr/>
          <p:nvPr/>
        </p:nvSpPr>
        <p:spPr>
          <a:xfrm>
            <a:off x="6993047" y="5510630"/>
            <a:ext cx="829147" cy="30555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B1F61C2D-E46F-BB6C-5F07-B8D3BE906DD7}"/>
              </a:ext>
            </a:extLst>
          </p:cNvPr>
          <p:cNvSpPr/>
          <p:nvPr/>
        </p:nvSpPr>
        <p:spPr>
          <a:xfrm>
            <a:off x="10334155" y="5790404"/>
            <a:ext cx="829147" cy="3055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32" name="Gruppe 31">
            <a:extLst>
              <a:ext uri="{FF2B5EF4-FFF2-40B4-BE49-F238E27FC236}">
                <a16:creationId xmlns:a16="http://schemas.microsoft.com/office/drawing/2014/main" id="{44238711-6C31-EF6A-1818-0BEEE6FB5FF1}"/>
              </a:ext>
            </a:extLst>
          </p:cNvPr>
          <p:cNvGrpSpPr/>
          <p:nvPr/>
        </p:nvGrpSpPr>
        <p:grpSpPr>
          <a:xfrm>
            <a:off x="838199" y="3533115"/>
            <a:ext cx="10325102" cy="337995"/>
            <a:chOff x="838200" y="3091005"/>
            <a:chExt cx="10325102" cy="337995"/>
          </a:xfrm>
        </p:grpSpPr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C1E4D3B1-912D-A76D-00E1-3C1F40DC8033}"/>
                </a:ext>
              </a:extLst>
            </p:cNvPr>
            <p:cNvSpPr/>
            <p:nvPr/>
          </p:nvSpPr>
          <p:spPr>
            <a:xfrm>
              <a:off x="838200" y="3123446"/>
              <a:ext cx="1986481" cy="30555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4843FDCA-724B-BD7C-C55A-1EB84744FF23}"/>
                </a:ext>
              </a:extLst>
            </p:cNvPr>
            <p:cNvSpPr/>
            <p:nvPr/>
          </p:nvSpPr>
          <p:spPr>
            <a:xfrm>
              <a:off x="6993048" y="3091005"/>
              <a:ext cx="829147" cy="30555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D47D0D5D-23DE-0416-DCAE-A80394835776}"/>
                </a:ext>
              </a:extLst>
            </p:cNvPr>
            <p:cNvSpPr/>
            <p:nvPr/>
          </p:nvSpPr>
          <p:spPr>
            <a:xfrm>
              <a:off x="8615505" y="3107226"/>
              <a:ext cx="829147" cy="305554"/>
            </a:xfrm>
            <a:prstGeom prst="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23089694-E21A-D90B-4BC9-A8D566AA9226}"/>
                </a:ext>
              </a:extLst>
            </p:cNvPr>
            <p:cNvSpPr/>
            <p:nvPr/>
          </p:nvSpPr>
          <p:spPr>
            <a:xfrm>
              <a:off x="10334155" y="3123446"/>
              <a:ext cx="829147" cy="305554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5843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E2F39-3D18-40E6-850D-D5832B1B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Beskriv befolkningspres og arealproduktivitet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A1A5889-5B87-4262-B5BA-C6BFF4620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1" y="1640139"/>
            <a:ext cx="10801350" cy="515302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96B5486A-3064-4A89-A161-D5023B880E94}"/>
              </a:ext>
            </a:extLst>
          </p:cNvPr>
          <p:cNvSpPr/>
          <p:nvPr/>
        </p:nvSpPr>
        <p:spPr>
          <a:xfrm>
            <a:off x="758699" y="3320358"/>
            <a:ext cx="2027976" cy="21728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CA2FAD-B37C-4C7E-B5E1-A63527A4FD31}"/>
              </a:ext>
            </a:extLst>
          </p:cNvPr>
          <p:cNvSpPr/>
          <p:nvPr/>
        </p:nvSpPr>
        <p:spPr>
          <a:xfrm>
            <a:off x="5330490" y="3352418"/>
            <a:ext cx="790953" cy="21728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A55A831E-B78F-4E0E-9C2C-01B6F3E93D4E}"/>
              </a:ext>
            </a:extLst>
          </p:cNvPr>
          <p:cNvSpPr/>
          <p:nvPr/>
        </p:nvSpPr>
        <p:spPr>
          <a:xfrm>
            <a:off x="8668409" y="3343795"/>
            <a:ext cx="790953" cy="21728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pilforbindelse 7">
            <a:extLst>
              <a:ext uri="{FF2B5EF4-FFF2-40B4-BE49-F238E27FC236}">
                <a16:creationId xmlns:a16="http://schemas.microsoft.com/office/drawing/2014/main" id="{E8E440C8-F6EC-4359-B698-13136703ECC4}"/>
              </a:ext>
            </a:extLst>
          </p:cNvPr>
          <p:cNvCxnSpPr>
            <a:cxnSpLocks/>
          </p:cNvCxnSpPr>
          <p:nvPr/>
        </p:nvCxnSpPr>
        <p:spPr>
          <a:xfrm flipH="1">
            <a:off x="2732638" y="3070384"/>
            <a:ext cx="399861" cy="3586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12618625-E3F4-4E20-A71A-92B5053E9895}"/>
              </a:ext>
            </a:extLst>
          </p:cNvPr>
          <p:cNvCxnSpPr>
            <a:cxnSpLocks/>
          </p:cNvCxnSpPr>
          <p:nvPr/>
        </p:nvCxnSpPr>
        <p:spPr>
          <a:xfrm flipH="1">
            <a:off x="5659367" y="3006487"/>
            <a:ext cx="34593" cy="4205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>
            <a:extLst>
              <a:ext uri="{FF2B5EF4-FFF2-40B4-BE49-F238E27FC236}">
                <a16:creationId xmlns:a16="http://schemas.microsoft.com/office/drawing/2014/main" id="{B6BD3445-120F-4EF7-BE2A-139A6C22BFCD}"/>
              </a:ext>
            </a:extLst>
          </p:cNvPr>
          <p:cNvCxnSpPr>
            <a:cxnSpLocks/>
          </p:cNvCxnSpPr>
          <p:nvPr/>
        </p:nvCxnSpPr>
        <p:spPr>
          <a:xfrm>
            <a:off x="8431952" y="3051711"/>
            <a:ext cx="386216" cy="3538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>
            <a:extLst>
              <a:ext uri="{FF2B5EF4-FFF2-40B4-BE49-F238E27FC236}">
                <a16:creationId xmlns:a16="http://schemas.microsoft.com/office/drawing/2014/main" id="{05842815-9491-4784-8938-B985F7FE58F4}"/>
              </a:ext>
            </a:extLst>
          </p:cNvPr>
          <p:cNvSpPr/>
          <p:nvPr/>
        </p:nvSpPr>
        <p:spPr>
          <a:xfrm>
            <a:off x="770646" y="3583570"/>
            <a:ext cx="2027976" cy="2172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8E09793-780D-43EE-9833-F6341B808025}"/>
              </a:ext>
            </a:extLst>
          </p:cNvPr>
          <p:cNvSpPr/>
          <p:nvPr/>
        </p:nvSpPr>
        <p:spPr>
          <a:xfrm>
            <a:off x="7010443" y="3583571"/>
            <a:ext cx="778766" cy="2026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91046A5-F7FE-47E2-ACBD-59A543D7EA4A}"/>
              </a:ext>
            </a:extLst>
          </p:cNvPr>
          <p:cNvSpPr/>
          <p:nvPr/>
        </p:nvSpPr>
        <p:spPr>
          <a:xfrm>
            <a:off x="10332738" y="3583568"/>
            <a:ext cx="790953" cy="2172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3D92F916-D0FF-48B4-B44D-0A619E6BA203}"/>
              </a:ext>
            </a:extLst>
          </p:cNvPr>
          <p:cNvSpPr txBox="1"/>
          <p:nvPr/>
        </p:nvSpPr>
        <p:spPr>
          <a:xfrm>
            <a:off x="2674609" y="2650825"/>
            <a:ext cx="7658129" cy="4616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</a:rPr>
              <a:t>Befolkningspresset på jorden – hvor er det størst og mindst?</a:t>
            </a:r>
          </a:p>
        </p:txBody>
      </p:sp>
      <p:cxnSp>
        <p:nvCxnSpPr>
          <p:cNvPr id="29" name="Lige pilforbindelse 28">
            <a:extLst>
              <a:ext uri="{FF2B5EF4-FFF2-40B4-BE49-F238E27FC236}">
                <a16:creationId xmlns:a16="http://schemas.microsoft.com/office/drawing/2014/main" id="{64A4F2E3-7D95-41E2-A600-C6417945FA54}"/>
              </a:ext>
            </a:extLst>
          </p:cNvPr>
          <p:cNvCxnSpPr>
            <a:cxnSpLocks/>
          </p:cNvCxnSpPr>
          <p:nvPr/>
        </p:nvCxnSpPr>
        <p:spPr>
          <a:xfrm flipH="1" flipV="1">
            <a:off x="2810570" y="3692209"/>
            <a:ext cx="736738" cy="6366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>
            <a:extLst>
              <a:ext uri="{FF2B5EF4-FFF2-40B4-BE49-F238E27FC236}">
                <a16:creationId xmlns:a16="http://schemas.microsoft.com/office/drawing/2014/main" id="{3631E426-1E01-4C2E-B3C3-3070D390C639}"/>
              </a:ext>
            </a:extLst>
          </p:cNvPr>
          <p:cNvCxnSpPr>
            <a:cxnSpLocks/>
          </p:cNvCxnSpPr>
          <p:nvPr/>
        </p:nvCxnSpPr>
        <p:spPr>
          <a:xfrm flipV="1">
            <a:off x="6503673" y="3651975"/>
            <a:ext cx="455457" cy="6485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44B0F316-D4F3-4865-B8B7-565B447E477A}"/>
              </a:ext>
            </a:extLst>
          </p:cNvPr>
          <p:cNvCxnSpPr>
            <a:cxnSpLocks/>
          </p:cNvCxnSpPr>
          <p:nvPr/>
        </p:nvCxnSpPr>
        <p:spPr>
          <a:xfrm flipV="1">
            <a:off x="9634784" y="3632256"/>
            <a:ext cx="767648" cy="6989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felt 36">
            <a:extLst>
              <a:ext uri="{FF2B5EF4-FFF2-40B4-BE49-F238E27FC236}">
                <a16:creationId xmlns:a16="http://schemas.microsoft.com/office/drawing/2014/main" id="{0BC39E77-C330-4DB7-B23D-5E0524E6C5D7}"/>
              </a:ext>
            </a:extLst>
          </p:cNvPr>
          <p:cNvSpPr txBox="1"/>
          <p:nvPr/>
        </p:nvSpPr>
        <p:spPr>
          <a:xfrm>
            <a:off x="2136618" y="5028073"/>
            <a:ext cx="8637005" cy="5232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solidFill>
                  <a:schemeClr val="bg1"/>
                </a:solidFill>
              </a:rPr>
              <a:t>Forklar forskel i arealproduktivitet? 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CDEDF87F-1599-4215-8DD0-0E86E8A71D8D}"/>
              </a:ext>
            </a:extLst>
          </p:cNvPr>
          <p:cNvSpPr/>
          <p:nvPr/>
        </p:nvSpPr>
        <p:spPr>
          <a:xfrm>
            <a:off x="758698" y="3792383"/>
            <a:ext cx="2027975" cy="2047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1AB1F297-D9FB-469B-8F4E-D35F3AE5E0A2}"/>
              </a:ext>
            </a:extLst>
          </p:cNvPr>
          <p:cNvSpPr/>
          <p:nvPr/>
        </p:nvSpPr>
        <p:spPr>
          <a:xfrm>
            <a:off x="7010443" y="3815820"/>
            <a:ext cx="778766" cy="2172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ABFA7DD-3AF7-421D-B400-3C29DA6C1274}"/>
              </a:ext>
            </a:extLst>
          </p:cNvPr>
          <p:cNvSpPr/>
          <p:nvPr/>
        </p:nvSpPr>
        <p:spPr>
          <a:xfrm>
            <a:off x="10338831" y="3815820"/>
            <a:ext cx="778766" cy="2172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46" name="Lige pilforbindelse 45">
            <a:extLst>
              <a:ext uri="{FF2B5EF4-FFF2-40B4-BE49-F238E27FC236}">
                <a16:creationId xmlns:a16="http://schemas.microsoft.com/office/drawing/2014/main" id="{9B2D330A-A057-44AB-9C86-D2BF766FBF8B}"/>
              </a:ext>
            </a:extLst>
          </p:cNvPr>
          <p:cNvCxnSpPr/>
          <p:nvPr/>
        </p:nvCxnSpPr>
        <p:spPr>
          <a:xfrm flipH="1" flipV="1">
            <a:off x="1928388" y="3997117"/>
            <a:ext cx="563643" cy="1349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pilforbindelse 47">
            <a:extLst>
              <a:ext uri="{FF2B5EF4-FFF2-40B4-BE49-F238E27FC236}">
                <a16:creationId xmlns:a16="http://schemas.microsoft.com/office/drawing/2014/main" id="{C1844F4B-0D96-410A-A6B4-9B08FA06A043}"/>
              </a:ext>
            </a:extLst>
          </p:cNvPr>
          <p:cNvCxnSpPr>
            <a:cxnSpLocks/>
          </p:cNvCxnSpPr>
          <p:nvPr/>
        </p:nvCxnSpPr>
        <p:spPr>
          <a:xfrm flipV="1">
            <a:off x="7370373" y="3997117"/>
            <a:ext cx="29453" cy="11090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felt 26">
            <a:extLst>
              <a:ext uri="{FF2B5EF4-FFF2-40B4-BE49-F238E27FC236}">
                <a16:creationId xmlns:a16="http://schemas.microsoft.com/office/drawing/2014/main" id="{0AD1D1DB-FD9F-4D49-B7EA-D56BD389AB2D}"/>
              </a:ext>
            </a:extLst>
          </p:cNvPr>
          <p:cNvSpPr txBox="1"/>
          <p:nvPr/>
        </p:nvSpPr>
        <p:spPr>
          <a:xfrm>
            <a:off x="2492031" y="4260329"/>
            <a:ext cx="7658129" cy="4616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</a:rPr>
              <a:t>Arealproduktivitet – hvor er den størst og mindst?</a:t>
            </a:r>
          </a:p>
        </p:txBody>
      </p:sp>
      <p:cxnSp>
        <p:nvCxnSpPr>
          <p:cNvPr id="50" name="Lige pilforbindelse 49">
            <a:extLst>
              <a:ext uri="{FF2B5EF4-FFF2-40B4-BE49-F238E27FC236}">
                <a16:creationId xmlns:a16="http://schemas.microsoft.com/office/drawing/2014/main" id="{4CCD9186-308A-469C-BAB4-3267EE295743}"/>
              </a:ext>
            </a:extLst>
          </p:cNvPr>
          <p:cNvCxnSpPr>
            <a:cxnSpLocks/>
          </p:cNvCxnSpPr>
          <p:nvPr/>
        </p:nvCxnSpPr>
        <p:spPr>
          <a:xfrm flipV="1">
            <a:off x="10458262" y="4048071"/>
            <a:ext cx="29453" cy="11090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7" grpId="0" animBg="1"/>
      <p:bldP spid="18" grpId="0" animBg="1"/>
      <p:bldP spid="20" grpId="0" animBg="1"/>
      <p:bldP spid="25" grpId="0" animBg="1"/>
      <p:bldP spid="37" grpId="0" animBg="1"/>
      <p:bldP spid="38" grpId="0" animBg="1"/>
      <p:bldP spid="41" grpId="0" animBg="1"/>
      <p:bldP spid="43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E2F39-3D18-40E6-850D-D5832B1B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Komparativ landbrug- og fødevareanalyse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A1A5889-5B87-4262-B5BA-C6BFF4620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1" y="1640139"/>
            <a:ext cx="10801350" cy="5153025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D817C259-CD70-410A-ACCA-D01D6A6FD021}"/>
              </a:ext>
            </a:extLst>
          </p:cNvPr>
          <p:cNvSpPr txBox="1"/>
          <p:nvPr/>
        </p:nvSpPr>
        <p:spPr>
          <a:xfrm>
            <a:off x="2735898" y="1113519"/>
            <a:ext cx="6397329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Beskriv forskelle i sundheds-  og ernæringsforhold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968A6FA-8DBC-4FA3-828E-EAD8229F581D}"/>
              </a:ext>
            </a:extLst>
          </p:cNvPr>
          <p:cNvSpPr/>
          <p:nvPr/>
        </p:nvSpPr>
        <p:spPr>
          <a:xfrm>
            <a:off x="838200" y="4216651"/>
            <a:ext cx="1968374" cy="47304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A51F35A-7ECE-4B49-B883-C8E5D665427C}"/>
              </a:ext>
            </a:extLst>
          </p:cNvPr>
          <p:cNvSpPr/>
          <p:nvPr/>
        </p:nvSpPr>
        <p:spPr>
          <a:xfrm>
            <a:off x="6980222" y="4216651"/>
            <a:ext cx="823865" cy="47304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F97AE2-D533-4552-B334-5008BFE83ED5}"/>
              </a:ext>
            </a:extLst>
          </p:cNvPr>
          <p:cNvSpPr/>
          <p:nvPr/>
        </p:nvSpPr>
        <p:spPr>
          <a:xfrm>
            <a:off x="10309398" y="4224196"/>
            <a:ext cx="823865" cy="47304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3531476B-67A3-4CC6-B1E6-97E2AB881890}"/>
              </a:ext>
            </a:extLst>
          </p:cNvPr>
          <p:cNvGrpSpPr/>
          <p:nvPr/>
        </p:nvGrpSpPr>
        <p:grpSpPr>
          <a:xfrm>
            <a:off x="2651178" y="3308215"/>
            <a:ext cx="7868949" cy="1028395"/>
            <a:chOff x="2651178" y="3308215"/>
            <a:chExt cx="7868949" cy="1028395"/>
          </a:xfrm>
        </p:grpSpPr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F02E909F-64AA-4A05-B1FE-B515A14A4DAC}"/>
                </a:ext>
              </a:extLst>
            </p:cNvPr>
            <p:cNvSpPr txBox="1"/>
            <p:nvPr/>
          </p:nvSpPr>
          <p:spPr>
            <a:xfrm>
              <a:off x="2651178" y="3308215"/>
              <a:ext cx="6889643" cy="46166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2400" dirty="0">
                  <a:solidFill>
                    <a:schemeClr val="bg1"/>
                  </a:solidFill>
                </a:rPr>
                <a:t>Er der korrelation mellem levealder og kalorieindtag ?</a:t>
              </a:r>
            </a:p>
          </p:txBody>
        </p:sp>
        <p:cxnSp>
          <p:nvCxnSpPr>
            <p:cNvPr id="10" name="Lige pilforbindelse 9">
              <a:extLst>
                <a:ext uri="{FF2B5EF4-FFF2-40B4-BE49-F238E27FC236}">
                  <a16:creationId xmlns:a16="http://schemas.microsoft.com/office/drawing/2014/main" id="{84D4EB01-A15A-4A2B-9B27-53E695BFF5E1}"/>
                </a:ext>
              </a:extLst>
            </p:cNvPr>
            <p:cNvCxnSpPr/>
            <p:nvPr/>
          </p:nvCxnSpPr>
          <p:spPr>
            <a:xfrm flipH="1">
              <a:off x="2716040" y="3666653"/>
              <a:ext cx="235390" cy="5575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pilforbindelse 10">
              <a:extLst>
                <a:ext uri="{FF2B5EF4-FFF2-40B4-BE49-F238E27FC236}">
                  <a16:creationId xmlns:a16="http://schemas.microsoft.com/office/drawing/2014/main" id="{4A0F06BF-1529-44B2-9CA1-E155C4E25183}"/>
                </a:ext>
              </a:extLst>
            </p:cNvPr>
            <p:cNvCxnSpPr>
              <a:cxnSpLocks/>
            </p:cNvCxnSpPr>
            <p:nvPr/>
          </p:nvCxnSpPr>
          <p:spPr>
            <a:xfrm>
              <a:off x="9506163" y="3714493"/>
              <a:ext cx="1013964" cy="6221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Lige pilforbindelse 11">
              <a:extLst>
                <a:ext uri="{FF2B5EF4-FFF2-40B4-BE49-F238E27FC236}">
                  <a16:creationId xmlns:a16="http://schemas.microsoft.com/office/drawing/2014/main" id="{77138CC7-FBE4-41E8-AD98-CC8D6916F038}"/>
                </a:ext>
              </a:extLst>
            </p:cNvPr>
            <p:cNvCxnSpPr>
              <a:cxnSpLocks/>
            </p:cNvCxnSpPr>
            <p:nvPr/>
          </p:nvCxnSpPr>
          <p:spPr>
            <a:xfrm>
              <a:off x="7136418" y="3714494"/>
              <a:ext cx="178782" cy="6221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0DC737D4-5553-430B-AB57-EFF98DF0CEFA}"/>
              </a:ext>
            </a:extLst>
          </p:cNvPr>
          <p:cNvSpPr/>
          <p:nvPr/>
        </p:nvSpPr>
        <p:spPr>
          <a:xfrm>
            <a:off x="838200" y="4689695"/>
            <a:ext cx="1968374" cy="4730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41CBF46-5349-420E-86DD-7C90A9612ADE}"/>
              </a:ext>
            </a:extLst>
          </p:cNvPr>
          <p:cNvSpPr/>
          <p:nvPr/>
        </p:nvSpPr>
        <p:spPr>
          <a:xfrm>
            <a:off x="6955220" y="4689695"/>
            <a:ext cx="848867" cy="4730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352C83D8-8222-4047-9294-8CF4E3B629A0}"/>
              </a:ext>
            </a:extLst>
          </p:cNvPr>
          <p:cNvSpPr/>
          <p:nvPr/>
        </p:nvSpPr>
        <p:spPr>
          <a:xfrm>
            <a:off x="10273833" y="4697240"/>
            <a:ext cx="848867" cy="4730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25BDADFD-F87B-5CEF-AC6F-A06A2F835009}"/>
              </a:ext>
            </a:extLst>
          </p:cNvPr>
          <p:cNvGrpSpPr/>
          <p:nvPr/>
        </p:nvGrpSpPr>
        <p:grpSpPr>
          <a:xfrm>
            <a:off x="2332536" y="4926217"/>
            <a:ext cx="8278125" cy="973435"/>
            <a:chOff x="2332536" y="4926217"/>
            <a:chExt cx="8278125" cy="973435"/>
          </a:xfrm>
        </p:grpSpPr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EB7A9845-1F74-4214-AC11-79139EFA5A76}"/>
                </a:ext>
              </a:extLst>
            </p:cNvPr>
            <p:cNvSpPr txBox="1"/>
            <p:nvPr/>
          </p:nvSpPr>
          <p:spPr>
            <a:xfrm>
              <a:off x="2332536" y="5437987"/>
              <a:ext cx="7457619" cy="46166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2400" dirty="0">
                  <a:solidFill>
                    <a:schemeClr val="bg1"/>
                  </a:solidFill>
                </a:rPr>
                <a:t>Er der korrelation mellem sukker + fedt og % m diabetes?</a:t>
              </a:r>
            </a:p>
          </p:txBody>
        </p:sp>
        <p:cxnSp>
          <p:nvCxnSpPr>
            <p:cNvPr id="20" name="Lige pilforbindelse 19">
              <a:extLst>
                <a:ext uri="{FF2B5EF4-FFF2-40B4-BE49-F238E27FC236}">
                  <a16:creationId xmlns:a16="http://schemas.microsoft.com/office/drawing/2014/main" id="{38E3F864-7BF9-4270-8670-B5A1DAD7158D}"/>
                </a:ext>
              </a:extLst>
            </p:cNvPr>
            <p:cNvCxnSpPr/>
            <p:nvPr/>
          </p:nvCxnSpPr>
          <p:spPr>
            <a:xfrm flipH="1" flipV="1">
              <a:off x="2562131" y="4933762"/>
              <a:ext cx="244443" cy="67574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pilforbindelse 20">
              <a:extLst>
                <a:ext uri="{FF2B5EF4-FFF2-40B4-BE49-F238E27FC236}">
                  <a16:creationId xmlns:a16="http://schemas.microsoft.com/office/drawing/2014/main" id="{2BA3F56E-B9A6-4F07-8664-D744EDF836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40218" y="4926217"/>
              <a:ext cx="870443" cy="6832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ge pilforbindelse 21">
              <a:extLst>
                <a:ext uri="{FF2B5EF4-FFF2-40B4-BE49-F238E27FC236}">
                  <a16:creationId xmlns:a16="http://schemas.microsoft.com/office/drawing/2014/main" id="{C6A3D358-0B6D-462C-AE79-BFCDD14B14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44657" y="4993071"/>
              <a:ext cx="190553" cy="4448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60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Widescreen</PresentationFormat>
  <Paragraphs>38</Paragraphs>
  <Slides>11</Slides>
  <Notes>0</Notes>
  <HiddenSlides>2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PowerPoint-præsentation</vt:lpstr>
      <vt:lpstr>Komparativ landbrug- og fødevareanalyse</vt:lpstr>
      <vt:lpstr>Komparativ fødevareanalyse:  Formål og hypoteser</vt:lpstr>
      <vt:lpstr>Komparativ fødevareanalyse: metode</vt:lpstr>
      <vt:lpstr>Komparativ landbrug- og fødevareanalyse</vt:lpstr>
      <vt:lpstr>Giv en karakteristik af mindst to forskellige lande </vt:lpstr>
      <vt:lpstr>Beskæftigelse, produktivitet og ernæringsproblemer</vt:lpstr>
      <vt:lpstr>Beskriv befolkningspres og arealproduktivitet</vt:lpstr>
      <vt:lpstr>Komparativ landbrug- og fødevareanalyse</vt:lpstr>
      <vt:lpstr>Komparativ landbrug- og fødevareanalyse</vt:lpstr>
      <vt:lpstr>Komparativ landbrug- og fødevareanalyse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otto leholt</dc:creator>
  <cp:lastModifiedBy>otto leholt</cp:lastModifiedBy>
  <cp:revision>1</cp:revision>
  <dcterms:created xsi:type="dcterms:W3CDTF">2023-04-14T06:19:39Z</dcterms:created>
  <dcterms:modified xsi:type="dcterms:W3CDTF">2023-04-14T06:20:19Z</dcterms:modified>
</cp:coreProperties>
</file>