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63" r:id="rId2"/>
    <p:sldId id="285" r:id="rId3"/>
    <p:sldId id="257" r:id="rId4"/>
    <p:sldId id="286" r:id="rId5"/>
    <p:sldId id="258" r:id="rId6"/>
    <p:sldId id="342" r:id="rId7"/>
    <p:sldId id="279" r:id="rId8"/>
    <p:sldId id="274" r:id="rId9"/>
    <p:sldId id="281" r:id="rId10"/>
    <p:sldId id="262" r:id="rId11"/>
    <p:sldId id="270" r:id="rId12"/>
    <p:sldId id="282" r:id="rId13"/>
    <p:sldId id="260" r:id="rId14"/>
    <p:sldId id="278" r:id="rId15"/>
    <p:sldId id="284" r:id="rId16"/>
    <p:sldId id="283" r:id="rId17"/>
    <p:sldId id="272" r:id="rId18"/>
    <p:sldId id="264" r:id="rId19"/>
    <p:sldId id="266" r:id="rId20"/>
    <p:sldId id="271" r:id="rId21"/>
    <p:sldId id="267" r:id="rId22"/>
    <p:sldId id="265" r:id="rId23"/>
    <p:sldId id="268" r:id="rId24"/>
    <p:sldId id="277" r:id="rId25"/>
    <p:sldId id="269" r:id="rId26"/>
    <p:sldId id="275" r:id="rId27"/>
    <p:sldId id="276" r:id="rId28"/>
    <p:sldId id="261" r:id="rId29"/>
  </p:sldIdLst>
  <p:sldSz cx="9144000" cy="6858000" type="screen4x3"/>
  <p:notesSz cx="6858000" cy="9144000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718" autoAdjust="0"/>
  </p:normalViewPr>
  <p:slideViewPr>
    <p:cSldViewPr>
      <p:cViewPr varScale="1">
        <p:scale>
          <a:sx n="98" d="100"/>
          <a:sy n="98" d="100"/>
        </p:scale>
        <p:origin x="11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11C4E4B8-39C7-4087-8B08-DFF70D03B4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6114CB1-E8CF-435E-AB5B-CAA22511CB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28B2E8-4530-452E-8119-9B52E3B15987}" type="datetimeFigureOut">
              <a:rPr lang="da-DK"/>
              <a:pPr>
                <a:defRPr/>
              </a:pPr>
              <a:t>13-08-2024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37BE05D-D0D8-4B9D-A579-D883AB058F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>
            <a:extLst>
              <a:ext uri="{FF2B5EF4-FFF2-40B4-BE49-F238E27FC236}">
                <a16:creationId xmlns:a16="http://schemas.microsoft.com/office/drawing/2014/main" id="{E0D5937E-E1B6-4945-867B-9259D02A7E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8600474-77FD-4A16-BF44-376CDDAD4886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6C8432F-9C40-427C-B04F-5E6C93145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26F32-7749-4290-B2ED-F33CDEFB83A2}" type="datetimeFigureOut">
              <a:rPr lang="da-DK"/>
              <a:pPr>
                <a:defRPr/>
              </a:pPr>
              <a:t>13-08-2024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B7E46F8-2AD3-4156-9982-C6DE461B3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>
            <a:extLst>
              <a:ext uri="{FF2B5EF4-FFF2-40B4-BE49-F238E27FC236}">
                <a16:creationId xmlns:a16="http://schemas.microsoft.com/office/drawing/2014/main" id="{023CEC87-63CB-45E9-8D92-2C1B648B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A7B72-62A6-478E-A678-FFA9A2F6C5B3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508445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68F8177-C89C-45C6-B1ED-E1ABB0AC6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D8C47-90BC-4A70-A526-1FFC8C5C383E}" type="datetimeFigureOut">
              <a:rPr lang="da-DK"/>
              <a:pPr>
                <a:defRPr/>
              </a:pPr>
              <a:t>13-08-2024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E8E82AD-7F7E-4F78-9B47-0574F4969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>
            <a:extLst>
              <a:ext uri="{FF2B5EF4-FFF2-40B4-BE49-F238E27FC236}">
                <a16:creationId xmlns:a16="http://schemas.microsoft.com/office/drawing/2014/main" id="{5009EA07-2A28-44B0-867F-EC0527F6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BBE5A-35E5-4704-9548-613681FEE065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417017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8202B6D-F115-41E4-840D-C718F9DA4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A3CE-DBB5-41F9-B2C5-37DC7E7499A4}" type="datetimeFigureOut">
              <a:rPr lang="da-DK"/>
              <a:pPr>
                <a:defRPr/>
              </a:pPr>
              <a:t>13-08-2024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E9AF228-7AEB-43E8-AA5E-A902DA3C7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>
            <a:extLst>
              <a:ext uri="{FF2B5EF4-FFF2-40B4-BE49-F238E27FC236}">
                <a16:creationId xmlns:a16="http://schemas.microsoft.com/office/drawing/2014/main" id="{97408784-7222-460C-8FBF-8FFE885B8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8513E-1950-494C-A64D-1B8331D26271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07262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38EB2E3-2592-4E6A-B186-566608D11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D618F-C89B-486E-8A35-A74327946F27}" type="datetimeFigureOut">
              <a:rPr lang="da-DK"/>
              <a:pPr>
                <a:defRPr/>
              </a:pPr>
              <a:t>13-08-2024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14DACE0-5166-489F-BB70-97E093B87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>
            <a:extLst>
              <a:ext uri="{FF2B5EF4-FFF2-40B4-BE49-F238E27FC236}">
                <a16:creationId xmlns:a16="http://schemas.microsoft.com/office/drawing/2014/main" id="{BB4419BE-F85E-4BAA-92C9-5A7062265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0F448-40EC-4751-86A0-D6C29F915DA3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41659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3E592F8-BA2D-4B56-92B2-641489F4A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C3019-CFF3-49CC-A161-775852B21097}" type="datetimeFigureOut">
              <a:rPr lang="da-DK"/>
              <a:pPr>
                <a:defRPr/>
              </a:pPr>
              <a:t>13-08-2024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BF38F5A-0372-4C59-964F-C1327FB02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>
            <a:extLst>
              <a:ext uri="{FF2B5EF4-FFF2-40B4-BE49-F238E27FC236}">
                <a16:creationId xmlns:a16="http://schemas.microsoft.com/office/drawing/2014/main" id="{24F241DC-5642-4FF5-B8E8-1486AA3B8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A8D7-94D2-4A39-9823-EFE94D56D210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55728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3">
            <a:extLst>
              <a:ext uri="{FF2B5EF4-FFF2-40B4-BE49-F238E27FC236}">
                <a16:creationId xmlns:a16="http://schemas.microsoft.com/office/drawing/2014/main" id="{F2B31F2F-72FF-4FF1-AAA4-D66A2C411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BCB40-4073-4096-A726-734F16C859BE}" type="datetimeFigureOut">
              <a:rPr lang="da-DK"/>
              <a:pPr>
                <a:defRPr/>
              </a:pPr>
              <a:t>13-08-2024</a:t>
            </a:fld>
            <a:endParaRPr lang="da-DK"/>
          </a:p>
        </p:txBody>
      </p:sp>
      <p:sp>
        <p:nvSpPr>
          <p:cNvPr id="6" name="Pladsholder til sidefod 4">
            <a:extLst>
              <a:ext uri="{FF2B5EF4-FFF2-40B4-BE49-F238E27FC236}">
                <a16:creationId xmlns:a16="http://schemas.microsoft.com/office/drawing/2014/main" id="{9340AC34-95C5-41C4-8154-541AC44F8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>
            <a:extLst>
              <a:ext uri="{FF2B5EF4-FFF2-40B4-BE49-F238E27FC236}">
                <a16:creationId xmlns:a16="http://schemas.microsoft.com/office/drawing/2014/main" id="{C776A168-E749-4491-B411-9B4B1DC59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246C4-F7FF-4940-BFC9-A9F5B205F894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91505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3">
            <a:extLst>
              <a:ext uri="{FF2B5EF4-FFF2-40B4-BE49-F238E27FC236}">
                <a16:creationId xmlns:a16="http://schemas.microsoft.com/office/drawing/2014/main" id="{1EAE6E5E-1BA9-4509-AC1A-9962EB90A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EBBB1-4BD5-4DCC-BD46-31043C719A18}" type="datetimeFigureOut">
              <a:rPr lang="da-DK"/>
              <a:pPr>
                <a:defRPr/>
              </a:pPr>
              <a:t>13-08-2024</a:t>
            </a:fld>
            <a:endParaRPr lang="da-DK"/>
          </a:p>
        </p:txBody>
      </p:sp>
      <p:sp>
        <p:nvSpPr>
          <p:cNvPr id="8" name="Pladsholder til sidefod 4">
            <a:extLst>
              <a:ext uri="{FF2B5EF4-FFF2-40B4-BE49-F238E27FC236}">
                <a16:creationId xmlns:a16="http://schemas.microsoft.com/office/drawing/2014/main" id="{51253F6E-6480-4431-BFB4-E669F582F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>
            <a:extLst>
              <a:ext uri="{FF2B5EF4-FFF2-40B4-BE49-F238E27FC236}">
                <a16:creationId xmlns:a16="http://schemas.microsoft.com/office/drawing/2014/main" id="{C53E6D7F-CB76-4B3A-83D4-03E144E75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B087-D728-474E-8F09-8538CC17A8A5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5192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3">
            <a:extLst>
              <a:ext uri="{FF2B5EF4-FFF2-40B4-BE49-F238E27FC236}">
                <a16:creationId xmlns:a16="http://schemas.microsoft.com/office/drawing/2014/main" id="{3F02F3A8-E520-462D-91B0-C7C514DBE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514F9-CC02-4F19-8A68-6EED6CD0D153}" type="datetimeFigureOut">
              <a:rPr lang="da-DK"/>
              <a:pPr>
                <a:defRPr/>
              </a:pPr>
              <a:t>13-08-2024</a:t>
            </a:fld>
            <a:endParaRPr lang="da-DK"/>
          </a:p>
        </p:txBody>
      </p:sp>
      <p:sp>
        <p:nvSpPr>
          <p:cNvPr id="4" name="Pladsholder til sidefod 4">
            <a:extLst>
              <a:ext uri="{FF2B5EF4-FFF2-40B4-BE49-F238E27FC236}">
                <a16:creationId xmlns:a16="http://schemas.microsoft.com/office/drawing/2014/main" id="{9376AD7B-C5D7-4361-96B2-E608C3560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>
            <a:extLst>
              <a:ext uri="{FF2B5EF4-FFF2-40B4-BE49-F238E27FC236}">
                <a16:creationId xmlns:a16="http://schemas.microsoft.com/office/drawing/2014/main" id="{93923130-B44B-4CC9-82A1-FAB1BBFAF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9A101-B40E-431E-B18F-1E5A0ED3D945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522078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>
            <a:extLst>
              <a:ext uri="{FF2B5EF4-FFF2-40B4-BE49-F238E27FC236}">
                <a16:creationId xmlns:a16="http://schemas.microsoft.com/office/drawing/2014/main" id="{09CD8E63-D2F0-4753-96EA-627F75FCF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5C103-FDC5-4480-A4EA-24064EE287E5}" type="datetimeFigureOut">
              <a:rPr lang="da-DK"/>
              <a:pPr>
                <a:defRPr/>
              </a:pPr>
              <a:t>13-08-2024</a:t>
            </a:fld>
            <a:endParaRPr lang="da-DK"/>
          </a:p>
        </p:txBody>
      </p:sp>
      <p:sp>
        <p:nvSpPr>
          <p:cNvPr id="3" name="Pladsholder til sidefod 4">
            <a:extLst>
              <a:ext uri="{FF2B5EF4-FFF2-40B4-BE49-F238E27FC236}">
                <a16:creationId xmlns:a16="http://schemas.microsoft.com/office/drawing/2014/main" id="{439836F2-339E-4152-84C0-F8DF108D8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>
            <a:extLst>
              <a:ext uri="{FF2B5EF4-FFF2-40B4-BE49-F238E27FC236}">
                <a16:creationId xmlns:a16="http://schemas.microsoft.com/office/drawing/2014/main" id="{008235B8-62C7-4770-BC03-152246C4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E5C08-29D5-4AC1-83B6-B380C034C1D7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9439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3">
            <a:extLst>
              <a:ext uri="{FF2B5EF4-FFF2-40B4-BE49-F238E27FC236}">
                <a16:creationId xmlns:a16="http://schemas.microsoft.com/office/drawing/2014/main" id="{2EECCE40-A3DE-4853-8671-0E4CEBDE6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11D1F-B8FF-4787-B03B-21DF2A6374EC}" type="datetimeFigureOut">
              <a:rPr lang="da-DK"/>
              <a:pPr>
                <a:defRPr/>
              </a:pPr>
              <a:t>13-08-2024</a:t>
            </a:fld>
            <a:endParaRPr lang="da-DK"/>
          </a:p>
        </p:txBody>
      </p:sp>
      <p:sp>
        <p:nvSpPr>
          <p:cNvPr id="6" name="Pladsholder til sidefod 4">
            <a:extLst>
              <a:ext uri="{FF2B5EF4-FFF2-40B4-BE49-F238E27FC236}">
                <a16:creationId xmlns:a16="http://schemas.microsoft.com/office/drawing/2014/main" id="{64DDE018-F180-4CFE-8171-64B195448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>
            <a:extLst>
              <a:ext uri="{FF2B5EF4-FFF2-40B4-BE49-F238E27FC236}">
                <a16:creationId xmlns:a16="http://schemas.microsoft.com/office/drawing/2014/main" id="{DA629E3C-A71A-4808-A135-59343C313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EBA2A-8286-4AC8-B419-78C6CE03B93D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881738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3">
            <a:extLst>
              <a:ext uri="{FF2B5EF4-FFF2-40B4-BE49-F238E27FC236}">
                <a16:creationId xmlns:a16="http://schemas.microsoft.com/office/drawing/2014/main" id="{077FB507-BC0C-40D9-86BF-1F9D16C8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F752F-7FFC-4940-B2A0-DA1ACA0B33E1}" type="datetimeFigureOut">
              <a:rPr lang="da-DK"/>
              <a:pPr>
                <a:defRPr/>
              </a:pPr>
              <a:t>13-08-2024</a:t>
            </a:fld>
            <a:endParaRPr lang="da-DK"/>
          </a:p>
        </p:txBody>
      </p:sp>
      <p:sp>
        <p:nvSpPr>
          <p:cNvPr id="6" name="Pladsholder til sidefod 4">
            <a:extLst>
              <a:ext uri="{FF2B5EF4-FFF2-40B4-BE49-F238E27FC236}">
                <a16:creationId xmlns:a16="http://schemas.microsoft.com/office/drawing/2014/main" id="{38C1BCB1-9C8E-4365-B9C6-986E7A144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>
            <a:extLst>
              <a:ext uri="{FF2B5EF4-FFF2-40B4-BE49-F238E27FC236}">
                <a16:creationId xmlns:a16="http://schemas.microsoft.com/office/drawing/2014/main" id="{A05F398A-95FF-4984-9968-8F46EA007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E6956-E674-4F82-9C7E-012BE6333AD7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75872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>
            <a:extLst>
              <a:ext uri="{FF2B5EF4-FFF2-40B4-BE49-F238E27FC236}">
                <a16:creationId xmlns:a16="http://schemas.microsoft.com/office/drawing/2014/main" id="{8B026A3E-A079-4C6D-B1AB-7F4B080EA33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Pladsholder til tekst 2">
            <a:extLst>
              <a:ext uri="{FF2B5EF4-FFF2-40B4-BE49-F238E27FC236}">
                <a16:creationId xmlns:a16="http://schemas.microsoft.com/office/drawing/2014/main" id="{460F9AF1-95A8-4843-B601-34F91C083E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typografi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971F4A3-0DF5-4200-8E4B-EBF041EE5E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CCA233B-42E5-4836-8D82-B303411CE689}" type="datetimeFigureOut">
              <a:rPr lang="da-DK"/>
              <a:pPr>
                <a:defRPr/>
              </a:pPr>
              <a:t>13-08-2024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57A82B1-AD30-4F69-A86D-1CF13B6B3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>
            <a:extLst>
              <a:ext uri="{FF2B5EF4-FFF2-40B4-BE49-F238E27FC236}">
                <a16:creationId xmlns:a16="http://schemas.microsoft.com/office/drawing/2014/main" id="{23A50A39-4A61-49DB-8EA9-B254B9EFF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D241B40-BC74-42D6-93B8-F402A32B71DE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ourworldindata.org/uploads/2018/09/Population-cartogram_World-2.pn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hyperlink" Target="http://www.geografi-noter.dk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 relaterede billedoplysninger. Red, orange and green bands of airglow surround the Milky Way over ...">
            <a:extLst>
              <a:ext uri="{FF2B5EF4-FFF2-40B4-BE49-F238E27FC236}">
                <a16:creationId xmlns:a16="http://schemas.microsoft.com/office/drawing/2014/main" id="{15A9D250-F5E9-D402-FCE8-3F2EBE5BE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57" y="0"/>
            <a:ext cx="5929312" cy="739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ladsholder til dato 3">
            <a:extLst>
              <a:ext uri="{FF2B5EF4-FFF2-40B4-BE49-F238E27FC236}">
                <a16:creationId xmlns:a16="http://schemas.microsoft.com/office/drawing/2014/main" id="{80FBC40C-4AC9-409A-9C10-E8E34D48287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Intro til Geografi FHF</a:t>
            </a:r>
          </a:p>
        </p:txBody>
      </p:sp>
      <p:sp>
        <p:nvSpPr>
          <p:cNvPr id="3079" name="Rectangle 2">
            <a:extLst>
              <a:ext uri="{FF2B5EF4-FFF2-40B4-BE49-F238E27FC236}">
                <a16:creationId xmlns:a16="http://schemas.microsoft.com/office/drawing/2014/main" id="{583A2015-69C8-4F21-AE56-534A2E4DC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1470025"/>
          </a:xfrm>
        </p:spPr>
        <p:txBody>
          <a:bodyPr/>
          <a:lstStyle/>
          <a:p>
            <a:pPr eaLnBrk="1" hangingPunct="1"/>
            <a:r>
              <a:rPr lang="da-DK" altLang="da-DK" b="1" dirty="0">
                <a:solidFill>
                  <a:schemeClr val="bg1"/>
                </a:solidFill>
              </a:rPr>
              <a:t>Intro til Geografi C</a:t>
            </a:r>
            <a:r>
              <a:rPr lang="da-DK" altLang="da-DK" dirty="0">
                <a:solidFill>
                  <a:schemeClr val="bg1"/>
                </a:solidFill>
              </a:rPr>
              <a:t> </a:t>
            </a:r>
            <a:endParaRPr lang="en-US" altLang="da-D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jorden">
            <a:extLst>
              <a:ext uri="{FF2B5EF4-FFF2-40B4-BE49-F238E27FC236}">
                <a16:creationId xmlns:a16="http://schemas.microsoft.com/office/drawing/2014/main" id="{F354B28B-5D88-4F96-AD53-018E72CC3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63" y="0"/>
            <a:ext cx="9483726" cy="677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kstboks 4">
            <a:extLst>
              <a:ext uri="{FF2B5EF4-FFF2-40B4-BE49-F238E27FC236}">
                <a16:creationId xmlns:a16="http://schemas.microsoft.com/office/drawing/2014/main" id="{0030DC5D-AE12-436F-8301-0C50E5E5A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82550"/>
            <a:ext cx="38869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5400" dirty="0">
                <a:solidFill>
                  <a:srgbClr val="FFC000"/>
                </a:solidFill>
                <a:latin typeface="Berlin Sans FB" panose="020E0602020502020306" pitchFamily="34" charset="0"/>
              </a:rPr>
              <a:t>Klimatologi</a:t>
            </a:r>
            <a:endParaRPr lang="da-DK" altLang="da-DK" sz="4400" dirty="0"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Tekstboks 5">
            <a:extLst>
              <a:ext uri="{FF2B5EF4-FFF2-40B4-BE49-F238E27FC236}">
                <a16:creationId xmlns:a16="http://schemas.microsoft.com/office/drawing/2014/main" id="{1B5D68E2-6610-45FE-95E7-38A507ACD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8" y="2828925"/>
            <a:ext cx="14462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solidFill>
                  <a:schemeClr val="bg1"/>
                </a:solidFill>
              </a:rPr>
              <a:t>Hvad skyldes </a:t>
            </a:r>
            <a:br>
              <a:rPr lang="da-DK" altLang="da-DK" sz="1800">
                <a:solidFill>
                  <a:schemeClr val="bg1"/>
                </a:solidFill>
              </a:rPr>
            </a:br>
            <a:r>
              <a:rPr lang="da-DK" altLang="da-DK" sz="1800">
                <a:solidFill>
                  <a:schemeClr val="bg1"/>
                </a:solidFill>
              </a:rPr>
              <a:t>de globale </a:t>
            </a:r>
            <a:br>
              <a:rPr lang="da-DK" altLang="da-DK" sz="1800">
                <a:solidFill>
                  <a:schemeClr val="bg1"/>
                </a:solidFill>
              </a:rPr>
            </a:br>
            <a:r>
              <a:rPr lang="da-DK" altLang="da-DK" sz="1800">
                <a:solidFill>
                  <a:schemeClr val="bg1"/>
                </a:solidFill>
              </a:rPr>
              <a:t>temperatur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solidFill>
                  <a:schemeClr val="bg1"/>
                </a:solidFill>
              </a:rPr>
              <a:t>forskelle?</a:t>
            </a:r>
          </a:p>
        </p:txBody>
      </p:sp>
      <p:sp>
        <p:nvSpPr>
          <p:cNvPr id="7" name="Tekstboks 6">
            <a:extLst>
              <a:ext uri="{FF2B5EF4-FFF2-40B4-BE49-F238E27FC236}">
                <a16:creationId xmlns:a16="http://schemas.microsoft.com/office/drawing/2014/main" id="{F63CF190-6501-41E9-81CB-D81C0C977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8338" y="180975"/>
            <a:ext cx="16954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solidFill>
                  <a:schemeClr val="bg1"/>
                </a:solidFill>
              </a:rPr>
              <a:t>Hvorfor regner </a:t>
            </a:r>
            <a:br>
              <a:rPr lang="da-DK" altLang="da-DK" sz="1800">
                <a:solidFill>
                  <a:schemeClr val="bg1"/>
                </a:solidFill>
              </a:rPr>
            </a:br>
            <a:r>
              <a:rPr lang="da-DK" altLang="da-DK" sz="1800">
                <a:solidFill>
                  <a:schemeClr val="bg1"/>
                </a:solidFill>
              </a:rPr>
              <a:t>det meget </a:t>
            </a:r>
            <a:br>
              <a:rPr lang="da-DK" altLang="da-DK" sz="1800">
                <a:solidFill>
                  <a:schemeClr val="bg1"/>
                </a:solidFill>
              </a:rPr>
            </a:br>
            <a:r>
              <a:rPr lang="da-DK" altLang="da-DK" sz="1800">
                <a:solidFill>
                  <a:schemeClr val="bg1"/>
                </a:solidFill>
              </a:rPr>
              <a:t>nogle steder </a:t>
            </a:r>
            <a:br>
              <a:rPr lang="da-DK" altLang="da-DK" sz="1800">
                <a:solidFill>
                  <a:schemeClr val="bg1"/>
                </a:solidFill>
              </a:rPr>
            </a:br>
            <a:r>
              <a:rPr lang="da-DK" altLang="da-DK" sz="1800">
                <a:solidFill>
                  <a:schemeClr val="bg1"/>
                </a:solidFill>
              </a:rPr>
              <a:t>og andre </a:t>
            </a:r>
            <a:br>
              <a:rPr lang="da-DK" altLang="da-DK" sz="1800">
                <a:solidFill>
                  <a:schemeClr val="bg1"/>
                </a:solidFill>
              </a:rPr>
            </a:br>
            <a:r>
              <a:rPr lang="da-DK" altLang="da-DK" sz="1800">
                <a:solidFill>
                  <a:schemeClr val="bg1"/>
                </a:solidFill>
              </a:rPr>
              <a:t>steder slet ikke?</a:t>
            </a:r>
          </a:p>
        </p:txBody>
      </p:sp>
      <p:sp>
        <p:nvSpPr>
          <p:cNvPr id="10" name="Tekstboks 9">
            <a:extLst>
              <a:ext uri="{FF2B5EF4-FFF2-40B4-BE49-F238E27FC236}">
                <a16:creationId xmlns:a16="http://schemas.microsoft.com/office/drawing/2014/main" id="{6C675CAF-56BB-4FB8-8885-09D8DB086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8225" y="2420938"/>
            <a:ext cx="17192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solidFill>
                  <a:schemeClr val="bg1"/>
                </a:solidFill>
              </a:rPr>
              <a:t>Hvordan kan </a:t>
            </a:r>
            <a:br>
              <a:rPr lang="da-DK" altLang="da-DK" sz="1800">
                <a:solidFill>
                  <a:schemeClr val="bg1"/>
                </a:solidFill>
              </a:rPr>
            </a:br>
            <a:r>
              <a:rPr lang="da-DK" altLang="da-DK" sz="1800">
                <a:solidFill>
                  <a:schemeClr val="bg1"/>
                </a:solidFill>
              </a:rPr>
              <a:t>menneskelige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solidFill>
                  <a:schemeClr val="bg1"/>
                </a:solidFill>
              </a:rPr>
              <a:t>aktiviteter  </a:t>
            </a:r>
            <a:br>
              <a:rPr lang="da-DK" altLang="da-DK" sz="1800">
                <a:solidFill>
                  <a:schemeClr val="bg1"/>
                </a:solidFill>
              </a:rPr>
            </a:br>
            <a:r>
              <a:rPr lang="da-DK" altLang="da-DK" sz="1800">
                <a:solidFill>
                  <a:schemeClr val="bg1"/>
                </a:solidFill>
              </a:rPr>
              <a:t>påvirke klimaet?</a:t>
            </a:r>
          </a:p>
        </p:txBody>
      </p:sp>
      <p:sp>
        <p:nvSpPr>
          <p:cNvPr id="11" name="Tekstboks 10">
            <a:extLst>
              <a:ext uri="{FF2B5EF4-FFF2-40B4-BE49-F238E27FC236}">
                <a16:creationId xmlns:a16="http://schemas.microsoft.com/office/drawing/2014/main" id="{9FE1F060-FC65-4769-8108-EA4433490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4826000"/>
            <a:ext cx="15462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solidFill>
                  <a:schemeClr val="bg1"/>
                </a:solidFill>
              </a:rPr>
              <a:t>Global </a:t>
            </a:r>
            <a:br>
              <a:rPr lang="da-DK" altLang="da-DK" sz="1800">
                <a:solidFill>
                  <a:schemeClr val="bg1"/>
                </a:solidFill>
              </a:rPr>
            </a:br>
            <a:r>
              <a:rPr lang="da-DK" altLang="da-DK" sz="1800">
                <a:solidFill>
                  <a:schemeClr val="bg1"/>
                </a:solidFill>
              </a:rPr>
              <a:t>opvarmning ..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da-DK" altLang="da-DK" sz="180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solidFill>
                  <a:schemeClr val="bg1"/>
                </a:solidFill>
              </a:rPr>
              <a:t>Årsager – </a:t>
            </a:r>
            <a:br>
              <a:rPr lang="da-DK" altLang="da-DK" sz="1800">
                <a:solidFill>
                  <a:schemeClr val="bg1"/>
                </a:solidFill>
              </a:rPr>
            </a:br>
            <a:r>
              <a:rPr lang="da-DK" altLang="da-DK" sz="1800">
                <a:solidFill>
                  <a:schemeClr val="bg1"/>
                </a:solidFill>
              </a:rPr>
              <a:t>konsekvens og</a:t>
            </a:r>
            <a:br>
              <a:rPr lang="da-DK" altLang="da-DK" sz="1800">
                <a:solidFill>
                  <a:schemeClr val="bg1"/>
                </a:solidFill>
              </a:rPr>
            </a:br>
            <a:r>
              <a:rPr lang="da-DK" altLang="da-DK" sz="1800">
                <a:solidFill>
                  <a:schemeClr val="bg1"/>
                </a:solidFill>
              </a:rPr>
              <a:t>løsninger ..?</a:t>
            </a:r>
          </a:p>
        </p:txBody>
      </p:sp>
      <p:sp>
        <p:nvSpPr>
          <p:cNvPr id="12" name="Tekstboks 5">
            <a:extLst>
              <a:ext uri="{FF2B5EF4-FFF2-40B4-BE49-F238E27FC236}">
                <a16:creationId xmlns:a16="http://schemas.microsoft.com/office/drawing/2014/main" id="{590EE5AB-DF2F-426A-A290-B8D7EF908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55700"/>
            <a:ext cx="149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solidFill>
                  <a:schemeClr val="bg1"/>
                </a:solidFill>
              </a:rPr>
              <a:t>Hvad betyder </a:t>
            </a:r>
            <a:br>
              <a:rPr lang="da-DK" altLang="da-DK" sz="1800">
                <a:solidFill>
                  <a:schemeClr val="bg1"/>
                </a:solidFill>
              </a:rPr>
            </a:br>
            <a:r>
              <a:rPr lang="da-DK" altLang="da-DK" sz="1800">
                <a:solidFill>
                  <a:schemeClr val="bg1"/>
                </a:solidFill>
              </a:rPr>
              <a:t>jordens </a:t>
            </a:r>
            <a:br>
              <a:rPr lang="da-DK" altLang="da-DK" sz="1800">
                <a:solidFill>
                  <a:schemeClr val="bg1"/>
                </a:solidFill>
              </a:rPr>
            </a:br>
            <a:r>
              <a:rPr lang="da-DK" altLang="da-DK" sz="1800">
                <a:solidFill>
                  <a:schemeClr val="bg1"/>
                </a:solidFill>
              </a:rPr>
              <a:t>atmosfære  </a:t>
            </a:r>
            <a:br>
              <a:rPr lang="da-DK" altLang="da-DK" sz="1800">
                <a:solidFill>
                  <a:schemeClr val="bg1"/>
                </a:solidFill>
              </a:rPr>
            </a:br>
            <a:r>
              <a:rPr lang="da-DK" altLang="da-DK" sz="1800">
                <a:solidFill>
                  <a:schemeClr val="bg1"/>
                </a:solidFill>
              </a:rPr>
              <a:t>for klimaet?</a:t>
            </a:r>
          </a:p>
        </p:txBody>
      </p:sp>
      <p:sp>
        <p:nvSpPr>
          <p:cNvPr id="13" name="Tekstboks 5">
            <a:extLst>
              <a:ext uri="{FF2B5EF4-FFF2-40B4-BE49-F238E27FC236}">
                <a16:creationId xmlns:a16="http://schemas.microsoft.com/office/drawing/2014/main" id="{1DF5D656-EDA3-42E6-BE4D-BE744DC38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8" y="5241925"/>
            <a:ext cx="20526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solidFill>
                  <a:schemeClr val="bg1"/>
                </a:solidFill>
              </a:rPr>
              <a:t>Hvad bestemmer </a:t>
            </a:r>
            <a:br>
              <a:rPr lang="da-DK" altLang="da-DK" sz="1800">
                <a:solidFill>
                  <a:schemeClr val="bg1"/>
                </a:solidFill>
              </a:rPr>
            </a:br>
            <a:r>
              <a:rPr lang="da-DK" altLang="da-DK" sz="1800">
                <a:solidFill>
                  <a:schemeClr val="bg1"/>
                </a:solidFill>
              </a:rPr>
              <a:t>de lokale</a:t>
            </a:r>
            <a:br>
              <a:rPr lang="da-DK" altLang="da-DK" sz="1800">
                <a:solidFill>
                  <a:schemeClr val="bg1"/>
                </a:solidFill>
              </a:rPr>
            </a:br>
            <a:r>
              <a:rPr lang="da-DK" altLang="da-DK" sz="1800">
                <a:solidFill>
                  <a:schemeClr val="bg1"/>
                </a:solidFill>
              </a:rPr>
              <a:t>temperaturforhold?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FD17AEAD-708E-43C3-AB21-D73DE51DF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43000"/>
          </a:xfrm>
        </p:spPr>
        <p:txBody>
          <a:bodyPr/>
          <a:lstStyle/>
          <a:p>
            <a:r>
              <a:rPr lang="da-DK" altLang="da-DK"/>
              <a:t>Sommeren 2018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CB1C8F6-98C3-448A-BFCB-18A5D4641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55700"/>
            <a:ext cx="4824412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58E97B7D-ADEB-412D-A409-8C3A8600C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47925"/>
            <a:ext cx="44640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FD6D5FAF-7F8A-42ED-92AE-66BC00427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3416300"/>
            <a:ext cx="4691062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1357032E-AA1A-4B2F-B990-787E7D931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594225"/>
            <a:ext cx="393223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69E70C53-43CE-4ED8-A835-BC2542572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5497513"/>
            <a:ext cx="423227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EE83243-0E84-45D7-B063-CD5641595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213100"/>
            <a:ext cx="4968875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Billede 9">
            <a:extLst>
              <a:ext uri="{FF2B5EF4-FFF2-40B4-BE49-F238E27FC236}">
                <a16:creationId xmlns:a16="http://schemas.microsoft.com/office/drawing/2014/main" id="{FD6DE559-3CB2-4D7F-B49E-3B9727C88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8622">
            <a:off x="5802313" y="1203325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57C15F-D518-4884-8AFB-F3E574651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Global opvarmning…</a:t>
            </a:r>
          </a:p>
        </p:txBody>
      </p:sp>
      <p:pic>
        <p:nvPicPr>
          <p:cNvPr id="4" name="Billede 3" descr="Et billede, der indeholder vand, is, udendørs, himmel&#10;&#10;Automatisk genereret beskrivelse">
            <a:extLst>
              <a:ext uri="{FF2B5EF4-FFF2-40B4-BE49-F238E27FC236}">
                <a16:creationId xmlns:a16="http://schemas.microsoft.com/office/drawing/2014/main" id="{FEB44CD7-18C4-4184-8367-5C324118B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7092280" cy="5319210"/>
          </a:xfrm>
          <a:prstGeom prst="rect">
            <a:avLst/>
          </a:prstGeom>
        </p:spPr>
      </p:pic>
      <p:pic>
        <p:nvPicPr>
          <p:cNvPr id="35842" name="Picture 2" descr="Billedresultat for global opvarmning + klimakrisen">
            <a:extLst>
              <a:ext uri="{FF2B5EF4-FFF2-40B4-BE49-F238E27FC236}">
                <a16:creationId xmlns:a16="http://schemas.microsoft.com/office/drawing/2014/main" id="{CF6571E6-5E96-4B03-AC33-1148304CA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3388"/>
            <a:ext cx="9144000" cy="545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Billedresultat for global opvarmning + klimakrisen">
            <a:extLst>
              <a:ext uri="{FF2B5EF4-FFF2-40B4-BE49-F238E27FC236}">
                <a16:creationId xmlns:a16="http://schemas.microsoft.com/office/drawing/2014/main" id="{4EC90930-67C7-48DC-96D9-CE28B6E80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1262"/>
            <a:ext cx="8953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 descr="Billedresultat for global opvarmning + klimakrisen">
            <a:extLst>
              <a:ext uri="{FF2B5EF4-FFF2-40B4-BE49-F238E27FC236}">
                <a16:creationId xmlns:a16="http://schemas.microsoft.com/office/drawing/2014/main" id="{DC83C891-6A0C-4AD1-8639-3842B6FEF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460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Billedresultat for klimakrisen + klimaaktivisme">
            <a:extLst>
              <a:ext uri="{FF2B5EF4-FFF2-40B4-BE49-F238E27FC236}">
                <a16:creationId xmlns:a16="http://schemas.microsoft.com/office/drawing/2014/main" id="{89ACA452-8808-492B-9670-CD353C9DC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6" y="145705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93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dato 3">
            <a:extLst>
              <a:ext uri="{FF2B5EF4-FFF2-40B4-BE49-F238E27FC236}">
                <a16:creationId xmlns:a16="http://schemas.microsoft.com/office/drawing/2014/main" id="{31938603-0843-44F7-86E4-6200CE7FD4C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Intro til Geografi FHF</a:t>
            </a: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531DCC01-9CE1-4B59-8B50-31A846075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a-DK" altLang="da-DK"/>
          </a:p>
        </p:txBody>
      </p:sp>
      <p:pic>
        <p:nvPicPr>
          <p:cNvPr id="7172" name="Picture 4" descr="jorden">
            <a:extLst>
              <a:ext uri="{FF2B5EF4-FFF2-40B4-BE49-F238E27FC236}">
                <a16:creationId xmlns:a16="http://schemas.microsoft.com/office/drawing/2014/main" id="{B496F1BF-BF9D-415C-9B04-C7F8091E5137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467850" cy="6762750"/>
          </a:xfrm>
          <a:solidFill>
            <a:schemeClr val="tx1"/>
          </a:solidFill>
          <a:ln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149" name="Text Box 5">
            <a:extLst>
              <a:ext uri="{FF2B5EF4-FFF2-40B4-BE49-F238E27FC236}">
                <a16:creationId xmlns:a16="http://schemas.microsoft.com/office/drawing/2014/main" id="{1C9261A8-060D-4DA1-AB86-923752891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214438"/>
            <a:ext cx="1898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solidFill>
                  <a:schemeClr val="bg1"/>
                </a:solidFill>
              </a:rPr>
              <a:t>Hvordan er jorden</a:t>
            </a:r>
            <a:br>
              <a:rPr lang="da-DK" altLang="da-DK" sz="1800">
                <a:solidFill>
                  <a:schemeClr val="bg1"/>
                </a:solidFill>
              </a:rPr>
            </a:br>
            <a:r>
              <a:rPr lang="da-DK" altLang="da-DK" sz="1800">
                <a:solidFill>
                  <a:schemeClr val="bg1"/>
                </a:solidFill>
              </a:rPr>
              <a:t>dannet?</a:t>
            </a:r>
          </a:p>
        </p:txBody>
      </p:sp>
      <p:sp>
        <p:nvSpPr>
          <p:cNvPr id="7174" name="Tekstboks 10">
            <a:extLst>
              <a:ext uri="{FF2B5EF4-FFF2-40B4-BE49-F238E27FC236}">
                <a16:creationId xmlns:a16="http://schemas.microsoft.com/office/drawing/2014/main" id="{15924142-F143-4790-B108-27A2F2F28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214313"/>
            <a:ext cx="19431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4400">
                <a:solidFill>
                  <a:srgbClr val="FFC000"/>
                </a:solidFill>
              </a:rPr>
              <a:t>Geologi</a:t>
            </a:r>
          </a:p>
        </p:txBody>
      </p:sp>
      <p:sp>
        <p:nvSpPr>
          <p:cNvPr id="12" name="Tekstboks 11">
            <a:extLst>
              <a:ext uri="{FF2B5EF4-FFF2-40B4-BE49-F238E27FC236}">
                <a16:creationId xmlns:a16="http://schemas.microsoft.com/office/drawing/2014/main" id="{B0801D01-7B1D-44BD-9439-E771FFF7C92F}"/>
              </a:ext>
            </a:extLst>
          </p:cNvPr>
          <p:cNvSpPr txBox="1"/>
          <p:nvPr/>
        </p:nvSpPr>
        <p:spPr>
          <a:xfrm>
            <a:off x="214313" y="2500313"/>
            <a:ext cx="1439862" cy="1477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Hvilke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grundstoffer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og bjergarter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består jorden</a:t>
            </a:r>
            <a:br>
              <a:rPr lang="da-DK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</a:br>
            <a:r>
              <a:rPr lang="da-DK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af?</a:t>
            </a:r>
          </a:p>
        </p:txBody>
      </p:sp>
      <p:sp>
        <p:nvSpPr>
          <p:cNvPr id="13" name="Tekstboks 12">
            <a:extLst>
              <a:ext uri="{FF2B5EF4-FFF2-40B4-BE49-F238E27FC236}">
                <a16:creationId xmlns:a16="http://schemas.microsoft.com/office/drawing/2014/main" id="{2E3A5626-9548-4735-9056-62D1B9249BEC}"/>
              </a:ext>
            </a:extLst>
          </p:cNvPr>
          <p:cNvSpPr txBox="1"/>
          <p:nvPr/>
        </p:nvSpPr>
        <p:spPr>
          <a:xfrm>
            <a:off x="214313" y="4286250"/>
            <a:ext cx="17716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Hvordan dannes </a:t>
            </a:r>
            <a:br>
              <a:rPr lang="da-DK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</a:br>
            <a:r>
              <a:rPr lang="da-DK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kontinenter og </a:t>
            </a:r>
            <a:br>
              <a:rPr lang="da-DK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</a:br>
            <a:r>
              <a:rPr lang="da-DK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bjerge ?</a:t>
            </a:r>
          </a:p>
        </p:txBody>
      </p:sp>
      <p:sp>
        <p:nvSpPr>
          <p:cNvPr id="14" name="Tekstboks 13">
            <a:extLst>
              <a:ext uri="{FF2B5EF4-FFF2-40B4-BE49-F238E27FC236}">
                <a16:creationId xmlns:a16="http://schemas.microsoft.com/office/drawing/2014/main" id="{0753BD1B-5ED6-4DE4-B0A9-5AD99B233F72}"/>
              </a:ext>
            </a:extLst>
          </p:cNvPr>
          <p:cNvSpPr txBox="1"/>
          <p:nvPr/>
        </p:nvSpPr>
        <p:spPr>
          <a:xfrm>
            <a:off x="7643813" y="1785938"/>
            <a:ext cx="164306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Hvorfor  </a:t>
            </a:r>
            <a:br>
              <a:rPr lang="da-DK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</a:br>
            <a:r>
              <a:rPr lang="da-DK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bevæger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kontinenterne </a:t>
            </a:r>
            <a:br>
              <a:rPr lang="da-DK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</a:br>
            <a:r>
              <a:rPr lang="da-DK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sig?</a:t>
            </a:r>
          </a:p>
        </p:txBody>
      </p:sp>
      <p:sp>
        <p:nvSpPr>
          <p:cNvPr id="15" name="Tekstboks 14">
            <a:extLst>
              <a:ext uri="{FF2B5EF4-FFF2-40B4-BE49-F238E27FC236}">
                <a16:creationId xmlns:a16="http://schemas.microsoft.com/office/drawing/2014/main" id="{C6723939-40E4-4F5B-AA62-BE2FC19B40E9}"/>
              </a:ext>
            </a:extLst>
          </p:cNvPr>
          <p:cNvSpPr txBox="1"/>
          <p:nvPr/>
        </p:nvSpPr>
        <p:spPr>
          <a:xfrm>
            <a:off x="7215188" y="357188"/>
            <a:ext cx="21431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Hvorfor  rammes bestemte </a:t>
            </a:r>
            <a:br>
              <a:rPr lang="da-DK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</a:br>
            <a:r>
              <a:rPr lang="da-DK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områder ofte af</a:t>
            </a:r>
            <a:br>
              <a:rPr lang="da-DK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</a:br>
            <a:r>
              <a:rPr lang="da-DK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jordskælv?</a:t>
            </a:r>
          </a:p>
        </p:txBody>
      </p:sp>
      <p:sp>
        <p:nvSpPr>
          <p:cNvPr id="17" name="Tekstboks 16">
            <a:extLst>
              <a:ext uri="{FF2B5EF4-FFF2-40B4-BE49-F238E27FC236}">
                <a16:creationId xmlns:a16="http://schemas.microsoft.com/office/drawing/2014/main" id="{4DA3D85A-FB24-4E09-AC64-7F71DA2B4675}"/>
              </a:ext>
            </a:extLst>
          </p:cNvPr>
          <p:cNvSpPr txBox="1"/>
          <p:nvPr/>
        </p:nvSpPr>
        <p:spPr>
          <a:xfrm>
            <a:off x="7894638" y="3143250"/>
            <a:ext cx="131445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Hvor og </a:t>
            </a:r>
            <a:br>
              <a:rPr lang="da-DK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</a:br>
            <a:r>
              <a:rPr lang="da-DK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hvordan </a:t>
            </a:r>
            <a:br>
              <a:rPr lang="da-DK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</a:br>
            <a:r>
              <a:rPr lang="da-DK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dannes  olie</a:t>
            </a:r>
            <a:br>
              <a:rPr lang="da-DK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</a:br>
            <a:r>
              <a:rPr lang="da-DK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og gas?</a:t>
            </a:r>
          </a:p>
        </p:txBody>
      </p:sp>
      <p:sp>
        <p:nvSpPr>
          <p:cNvPr id="18" name="Tekstboks 17">
            <a:extLst>
              <a:ext uri="{FF2B5EF4-FFF2-40B4-BE49-F238E27FC236}">
                <a16:creationId xmlns:a16="http://schemas.microsoft.com/office/drawing/2014/main" id="{3B79BCF2-2C2B-43FA-B5BE-A0D4E4F1C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50" y="4929188"/>
            <a:ext cx="1606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solidFill>
                  <a:srgbClr val="F2F2F2"/>
                </a:solidFill>
              </a:rPr>
              <a:t>Det geologiske </a:t>
            </a:r>
            <a:br>
              <a:rPr lang="da-DK" altLang="da-DK" sz="1800">
                <a:solidFill>
                  <a:srgbClr val="F2F2F2"/>
                </a:solidFill>
              </a:rPr>
            </a:br>
            <a:r>
              <a:rPr lang="da-DK" altLang="da-DK" sz="1800">
                <a:solidFill>
                  <a:srgbClr val="F2F2F2"/>
                </a:solidFill>
              </a:rPr>
              <a:t>kredsløb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12" grpId="0"/>
      <p:bldP spid="13" grpId="0"/>
      <p:bldP spid="14" grpId="0"/>
      <p:bldP spid="15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C22A01-5D5A-4A6C-85B6-991040BC5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Geologi </a:t>
            </a:r>
          </a:p>
        </p:txBody>
      </p:sp>
      <p:pic>
        <p:nvPicPr>
          <p:cNvPr id="4" name="Billede 3" descr="Et billede, der indeholder tekst, kort&#10;&#10;Automatisk genereret beskrivelse">
            <a:extLst>
              <a:ext uri="{FF2B5EF4-FFF2-40B4-BE49-F238E27FC236}">
                <a16:creationId xmlns:a16="http://schemas.microsoft.com/office/drawing/2014/main" id="{F49E37A0-A63D-4459-82B4-94C2B6261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7638"/>
            <a:ext cx="7812360" cy="5270739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511ED9EF-46D3-43D2-9559-3EBC499E467A}"/>
              </a:ext>
            </a:extLst>
          </p:cNvPr>
          <p:cNvSpPr txBox="1"/>
          <p:nvPr/>
        </p:nvSpPr>
        <p:spPr>
          <a:xfrm>
            <a:off x="3131840" y="3499009"/>
            <a:ext cx="1633781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Hvorfor har vi </a:t>
            </a:r>
            <a:br>
              <a:rPr lang="da-DK" dirty="0"/>
            </a:br>
            <a:r>
              <a:rPr lang="da-DK" dirty="0"/>
              <a:t>bjergkæder ?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EC4F169C-BD1E-4D39-81F4-F54A09C31FF3}"/>
              </a:ext>
            </a:extLst>
          </p:cNvPr>
          <p:cNvSpPr txBox="1"/>
          <p:nvPr/>
        </p:nvSpPr>
        <p:spPr>
          <a:xfrm>
            <a:off x="3779912" y="5301208"/>
            <a:ext cx="378821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Hvorfor jordskælv og vulkanisme?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507836A6-1A43-4610-BAE2-544C2F87C598}"/>
              </a:ext>
            </a:extLst>
          </p:cNvPr>
          <p:cNvSpPr txBox="1"/>
          <p:nvPr/>
        </p:nvSpPr>
        <p:spPr>
          <a:xfrm>
            <a:off x="4139952" y="1626240"/>
            <a:ext cx="300595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Hvorfor lavland og højland?</a:t>
            </a:r>
          </a:p>
        </p:txBody>
      </p:sp>
    </p:spTree>
    <p:extLst>
      <p:ext uri="{BB962C8B-B14F-4D97-AF65-F5344CB8AC3E}">
        <p14:creationId xmlns:p14="http://schemas.microsoft.com/office/powerpoint/2010/main" val="232880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8845E9-AD60-4CA1-B998-234D113D6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Demografi </a:t>
            </a:r>
          </a:p>
        </p:txBody>
      </p:sp>
      <p:pic>
        <p:nvPicPr>
          <p:cNvPr id="49156" name="Picture 4">
            <a:hlinkClick r:id="rId2"/>
            <a:extLst>
              <a:ext uri="{FF2B5EF4-FFF2-40B4-BE49-F238E27FC236}">
                <a16:creationId xmlns:a16="http://schemas.microsoft.com/office/drawing/2014/main" id="{B2A228B1-BF06-45C7-83FE-ADD4EA83D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2" y="2253514"/>
            <a:ext cx="9144000" cy="349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Annual world population since 10 thousand bce for owid">
            <a:extLst>
              <a:ext uri="{FF2B5EF4-FFF2-40B4-BE49-F238E27FC236}">
                <a16:creationId xmlns:a16="http://schemas.microsoft.com/office/drawing/2014/main" id="{28AD0FCB-8542-443B-98B6-475FF3068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1115"/>
            <a:ext cx="8536501" cy="531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68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5BC643-C966-4673-A8F7-E1607B4AD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Demografi </a:t>
            </a:r>
          </a:p>
        </p:txBody>
      </p:sp>
      <p:pic>
        <p:nvPicPr>
          <p:cNvPr id="48130" name="Picture 2" descr="Billedresultat for world population">
            <a:extLst>
              <a:ext uri="{FF2B5EF4-FFF2-40B4-BE49-F238E27FC236}">
                <a16:creationId xmlns:a16="http://schemas.microsoft.com/office/drawing/2014/main" id="{B39AFCC0-5DEA-48FC-8E04-C1989DD62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698" y="1407590"/>
            <a:ext cx="5822603" cy="545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250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>
            <a:extLst>
              <a:ext uri="{FF2B5EF4-FFF2-40B4-BE49-F238E27FC236}">
                <a16:creationId xmlns:a16="http://schemas.microsoft.com/office/drawing/2014/main" id="{C0343286-E384-490C-82BE-B68DDDF5C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da-DK" altLang="da-DK"/>
              <a:t>Verdens ti største lande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65686079-21B5-42F9-BFC3-30AC0839D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422400"/>
            <a:ext cx="3570287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da-DK" altLang="da-DK" sz="1800">
                <a:latin typeface="Arial" panose="020B0604020202020204" pitchFamily="34" charset="0"/>
              </a:rPr>
              <a:t>Kina – 	1.385.000.000 </a:t>
            </a:r>
            <a:br>
              <a:rPr lang="da-DK" altLang="da-DK" sz="1800">
                <a:latin typeface="Arial" panose="020B0604020202020204" pitchFamily="34" charset="0"/>
              </a:rPr>
            </a:br>
            <a:endParaRPr lang="da-DK" altLang="da-DK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da-DK" altLang="da-DK" sz="1800">
                <a:latin typeface="Arial" panose="020B0604020202020204" pitchFamily="34" charset="0"/>
              </a:rPr>
              <a:t>Indien – 	1.297.000.000</a:t>
            </a:r>
            <a:br>
              <a:rPr lang="da-DK" altLang="da-DK" sz="1800">
                <a:latin typeface="Arial" panose="020B0604020202020204" pitchFamily="34" charset="0"/>
              </a:rPr>
            </a:br>
            <a:endParaRPr lang="da-DK" altLang="da-DK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da-DK" altLang="da-DK" sz="1800">
                <a:latin typeface="Arial" panose="020B0604020202020204" pitchFamily="34" charset="0"/>
              </a:rPr>
              <a:t>USA -	329.000.000</a:t>
            </a:r>
            <a:br>
              <a:rPr lang="da-DK" altLang="da-DK" sz="1800">
                <a:latin typeface="Arial" panose="020B0604020202020204" pitchFamily="34" charset="0"/>
              </a:rPr>
            </a:br>
            <a:endParaRPr lang="da-DK" altLang="da-DK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da-DK" altLang="da-DK" sz="1800">
                <a:latin typeface="Arial" panose="020B0604020202020204" pitchFamily="34" charset="0"/>
              </a:rPr>
              <a:t>Indonesien 	262.000.000</a:t>
            </a:r>
            <a:br>
              <a:rPr lang="da-DK" altLang="da-DK" sz="1800">
                <a:latin typeface="Arial" panose="020B0604020202020204" pitchFamily="34" charset="0"/>
              </a:rPr>
            </a:br>
            <a:endParaRPr lang="da-DK" altLang="da-DK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da-DK" altLang="da-DK" sz="1800">
                <a:latin typeface="Arial" panose="020B0604020202020204" pitchFamily="34" charset="0"/>
              </a:rPr>
              <a:t>Brasilien	208.000.000</a:t>
            </a:r>
            <a:br>
              <a:rPr lang="da-DK" altLang="da-DK" sz="1800">
                <a:latin typeface="Arial" panose="020B0604020202020204" pitchFamily="34" charset="0"/>
              </a:rPr>
            </a:br>
            <a:endParaRPr lang="da-DK" altLang="da-DK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da-DK" altLang="da-DK" sz="1800">
                <a:latin typeface="Arial" panose="020B0604020202020204" pitchFamily="34" charset="0"/>
              </a:rPr>
              <a:t>Pakistan 	208.000.000</a:t>
            </a:r>
            <a:br>
              <a:rPr lang="da-DK" altLang="da-DK" sz="1800">
                <a:latin typeface="Arial" panose="020B0604020202020204" pitchFamily="34" charset="0"/>
              </a:rPr>
            </a:br>
            <a:endParaRPr lang="da-DK" altLang="da-DK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da-DK" altLang="da-DK" sz="1800">
                <a:latin typeface="Arial" panose="020B0604020202020204" pitchFamily="34" charset="0"/>
              </a:rPr>
              <a:t>Nigeria	195.000.000</a:t>
            </a:r>
            <a:br>
              <a:rPr lang="da-DK" altLang="da-DK" sz="1800">
                <a:latin typeface="Arial" panose="020B0604020202020204" pitchFamily="34" charset="0"/>
              </a:rPr>
            </a:br>
            <a:endParaRPr lang="da-DK" altLang="da-DK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da-DK" altLang="da-DK" sz="1800">
                <a:latin typeface="Arial" panose="020B0604020202020204" pitchFamily="34" charset="0"/>
              </a:rPr>
              <a:t>Bangladesh 	159.000.000</a:t>
            </a:r>
            <a:br>
              <a:rPr lang="da-DK" altLang="da-DK" sz="1800">
                <a:latin typeface="Arial" panose="020B0604020202020204" pitchFamily="34" charset="0"/>
              </a:rPr>
            </a:br>
            <a:endParaRPr lang="da-DK" altLang="da-DK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da-DK" altLang="da-DK" sz="1800">
                <a:latin typeface="Arial" panose="020B0604020202020204" pitchFamily="34" charset="0"/>
              </a:rPr>
              <a:t>Rusland	142.000.000</a:t>
            </a:r>
            <a:br>
              <a:rPr lang="da-DK" altLang="da-DK" sz="1800">
                <a:latin typeface="Arial" panose="020B0604020202020204" pitchFamily="34" charset="0"/>
              </a:rPr>
            </a:br>
            <a:endParaRPr lang="da-DK" altLang="da-DK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da-DK" altLang="da-DK" sz="1800">
                <a:latin typeface="Arial" panose="020B0604020202020204" pitchFamily="34" charset="0"/>
              </a:rPr>
              <a:t>Japan	126.000.000</a:t>
            </a:r>
          </a:p>
        </p:txBody>
      </p:sp>
      <p:sp>
        <p:nvSpPr>
          <p:cNvPr id="11268" name="Tekstfelt 4">
            <a:extLst>
              <a:ext uri="{FF2B5EF4-FFF2-40B4-BE49-F238E27FC236}">
                <a16:creationId xmlns:a16="http://schemas.microsoft.com/office/drawing/2014/main" id="{CAA44E0B-D4BF-4864-835F-6E5F67E47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588" y="958850"/>
            <a:ext cx="1108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Juli 2018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7784D053-CBB9-4630-9162-1CDF259E4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958850"/>
            <a:ext cx="69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2050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A5E59DBB-7080-4DAE-AFD8-1EAD697E2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1423988"/>
            <a:ext cx="1660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1.300.000.000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6D269036-8B15-45DD-8D5C-97D1D703D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1936750"/>
            <a:ext cx="1660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 b="1">
                <a:latin typeface="Arial" panose="020B0604020202020204" pitchFamily="34" charset="0"/>
              </a:rPr>
              <a:t>1.656.000.000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6ADC0E68-7854-4BEE-BAE8-45C9F966D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5175" y="2447925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398.000.000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9DDADBC5-96A4-4957-A568-0E89DDA8F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638" y="3059113"/>
            <a:ext cx="146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300.000.000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0A50C52-CFA4-47B6-A61F-B2EDDD07A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638" y="3571875"/>
            <a:ext cx="1466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232.000.000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F7FA0F9E-77E8-473A-9D3C-A9EBF28B3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5175" y="4183063"/>
            <a:ext cx="1466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 b="1">
                <a:latin typeface="Arial" panose="020B0604020202020204" pitchFamily="34" charset="0"/>
              </a:rPr>
              <a:t>290.000.000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00B34F8E-8257-4C54-8AB0-F6C980D17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25" y="4733925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 b="1">
                <a:latin typeface="Arial" panose="020B0604020202020204" pitchFamily="34" charset="0"/>
              </a:rPr>
              <a:t>391.000.000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32A7F66F-E27E-453D-9E64-686FE363D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2475" y="5248275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 b="1">
                <a:latin typeface="Arial" panose="020B0604020202020204" pitchFamily="34" charset="0"/>
              </a:rPr>
              <a:t>193.000.000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E407959C-428D-4655-9416-0FC6033FE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25" y="5838825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129.000.000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>
            <a:extLst>
              <a:ext uri="{FF2B5EF4-FFF2-40B4-BE49-F238E27FC236}">
                <a16:creationId xmlns:a16="http://schemas.microsoft.com/office/drawing/2014/main" id="{C58C55CC-3028-4D62-A9D3-91EC6E788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/>
              <a:t>Befolkning og levevilkår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B313A7-CA4D-439E-AAEF-E030BA41B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357313"/>
            <a:ext cx="36290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60DF3271-72E2-49C4-A385-EC3EA0547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429000"/>
            <a:ext cx="44577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D54172B6-887D-46E8-893B-89F80A0A2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402013"/>
            <a:ext cx="4786312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boks 8">
            <a:extLst>
              <a:ext uri="{FF2B5EF4-FFF2-40B4-BE49-F238E27FC236}">
                <a16:creationId xmlns:a16="http://schemas.microsoft.com/office/drawing/2014/main" id="{6A6349E5-31EE-4304-B629-8811AD280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63" y="1285875"/>
            <a:ext cx="28273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Verdensbefolkningen  -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 b="1"/>
              <a:t>3</a:t>
            </a:r>
            <a:r>
              <a:rPr lang="da-DK" altLang="da-DK" sz="1800"/>
              <a:t> mia. i 1960 -&gt; </a:t>
            </a:r>
            <a:r>
              <a:rPr lang="da-DK" altLang="da-DK" sz="1800" b="1"/>
              <a:t>6</a:t>
            </a:r>
            <a:r>
              <a:rPr lang="da-DK" altLang="da-DK" sz="1800"/>
              <a:t> mia. 1997 </a:t>
            </a:r>
            <a:br>
              <a:rPr lang="da-DK" altLang="da-DK" sz="1800"/>
            </a:br>
            <a:r>
              <a:rPr lang="da-DK" altLang="da-DK" sz="1800" b="1"/>
              <a:t>9-10</a:t>
            </a:r>
            <a:r>
              <a:rPr lang="da-DK" altLang="da-DK" sz="1800"/>
              <a:t> mia. i 2040</a:t>
            </a:r>
          </a:p>
        </p:txBody>
      </p:sp>
      <p:sp>
        <p:nvSpPr>
          <p:cNvPr id="10" name="Tekstboks 9">
            <a:extLst>
              <a:ext uri="{FF2B5EF4-FFF2-40B4-BE49-F238E27FC236}">
                <a16:creationId xmlns:a16="http://schemas.microsoft.com/office/drawing/2014/main" id="{A2FA1E28-DF3D-46FE-9F80-95DB82913120}"/>
              </a:ext>
            </a:extLst>
          </p:cNvPr>
          <p:cNvSpPr txBox="1"/>
          <p:nvPr/>
        </p:nvSpPr>
        <p:spPr>
          <a:xfrm>
            <a:off x="4071938" y="2428875"/>
            <a:ext cx="4451350" cy="923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latin typeface="+mn-lt"/>
                <a:cs typeface="+mn-cs"/>
              </a:rPr>
              <a:t>Hvad er årsager til og konsekvenser </a:t>
            </a:r>
            <a:br>
              <a:rPr lang="da-DK" dirty="0">
                <a:latin typeface="+mn-lt"/>
                <a:cs typeface="+mn-cs"/>
              </a:rPr>
            </a:br>
            <a:r>
              <a:rPr lang="da-DK" dirty="0">
                <a:latin typeface="+mn-lt"/>
                <a:cs typeface="+mn-cs"/>
              </a:rPr>
              <a:t>af befolkningseksplosionen i de fattige lande?</a:t>
            </a:r>
            <a:br>
              <a:rPr lang="da-DK" dirty="0">
                <a:latin typeface="+mn-lt"/>
                <a:cs typeface="+mn-cs"/>
              </a:rPr>
            </a:br>
            <a:r>
              <a:rPr lang="da-DK" dirty="0">
                <a:latin typeface="+mn-lt"/>
                <a:cs typeface="+mn-cs"/>
              </a:rPr>
              <a:t>Hvordan bremses befolkningstilvæksten?</a:t>
            </a:r>
          </a:p>
        </p:txBody>
      </p:sp>
      <p:sp>
        <p:nvSpPr>
          <p:cNvPr id="11" name="Tekstboks 10">
            <a:extLst>
              <a:ext uri="{FF2B5EF4-FFF2-40B4-BE49-F238E27FC236}">
                <a16:creationId xmlns:a16="http://schemas.microsoft.com/office/drawing/2014/main" id="{B587A923-31D2-4C71-9112-C3183C723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3786188"/>
            <a:ext cx="3101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Mere end 1 mia.- indere – hvor</a:t>
            </a:r>
            <a:br>
              <a:rPr lang="da-DK" altLang="da-DK" sz="1800"/>
            </a:br>
            <a:r>
              <a:rPr lang="da-DK" altLang="da-DK" sz="1800"/>
              <a:t>mange  er der plads til?</a:t>
            </a:r>
          </a:p>
        </p:txBody>
      </p:sp>
      <p:sp>
        <p:nvSpPr>
          <p:cNvPr id="12" name="Tekstboks 11">
            <a:extLst>
              <a:ext uri="{FF2B5EF4-FFF2-40B4-BE49-F238E27FC236}">
                <a16:creationId xmlns:a16="http://schemas.microsoft.com/office/drawing/2014/main" id="{7BA93045-E5AF-4789-863B-A9F8B39A1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188" y="4786313"/>
            <a:ext cx="28686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Hvad  betyder befolknings-</a:t>
            </a:r>
            <a:br>
              <a:rPr lang="da-DK" altLang="da-DK" sz="1800"/>
            </a:br>
            <a:r>
              <a:rPr lang="da-DK" altLang="da-DK" sz="1800"/>
              <a:t>udviklingen for levevilkårene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For verdens fattige?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D8217E-1918-4CB0-8620-1A5DACCF8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dirty="0"/>
              <a:t>Det europæiske befolkningsproblem..</a:t>
            </a: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F8474B4C-5F07-4FD1-BA8F-A379A76F1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0"/>
            <a:ext cx="4262437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boks 4">
            <a:extLst>
              <a:ext uri="{FF2B5EF4-FFF2-40B4-BE49-F238E27FC236}">
                <a16:creationId xmlns:a16="http://schemas.microsoft.com/office/drawing/2014/main" id="{B7948ECE-42E0-4A96-8D1D-7E735FB9F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1285875"/>
            <a:ext cx="2746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Kernefamilien  -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Drømmen og realiteterne…</a:t>
            </a:r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E6F246E6-614E-4DA1-93A4-469A02977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214688"/>
            <a:ext cx="6378575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boks 6">
            <a:extLst>
              <a:ext uri="{FF2B5EF4-FFF2-40B4-BE49-F238E27FC236}">
                <a16:creationId xmlns:a16="http://schemas.microsoft.com/office/drawing/2014/main" id="{0B4DC289-E526-4548-90E6-E65F98C16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075" y="2143125"/>
            <a:ext cx="4098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Færre børn – flere gamle  i Europa.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Hvilke problemer stiller det allerede i dag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de europæiske samfund overfor?</a:t>
            </a:r>
          </a:p>
        </p:txBody>
      </p:sp>
      <p:pic>
        <p:nvPicPr>
          <p:cNvPr id="22533" name="Picture 5">
            <a:extLst>
              <a:ext uri="{FF2B5EF4-FFF2-40B4-BE49-F238E27FC236}">
                <a16:creationId xmlns:a16="http://schemas.microsoft.com/office/drawing/2014/main" id="{F427DA60-D884-43C3-93A2-D820ABBF3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214563"/>
            <a:ext cx="657225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boks 8">
            <a:extLst>
              <a:ext uri="{FF2B5EF4-FFF2-40B4-BE49-F238E27FC236}">
                <a16:creationId xmlns:a16="http://schemas.microsoft.com/office/drawing/2014/main" id="{9DFEC12D-85D2-4CCD-9B68-298B3629C207}"/>
              </a:ext>
            </a:extLst>
          </p:cNvPr>
          <p:cNvSpPr txBox="1"/>
          <p:nvPr/>
        </p:nvSpPr>
        <p:spPr>
          <a:xfrm>
            <a:off x="5500688" y="3643313"/>
            <a:ext cx="3262312" cy="6461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latin typeface="+mn-lt"/>
                <a:cs typeface="+mn-cs"/>
              </a:rPr>
              <a:t>Er en øget indvandring til Europa</a:t>
            </a:r>
            <a:br>
              <a:rPr lang="da-DK" dirty="0">
                <a:latin typeface="+mn-lt"/>
                <a:cs typeface="+mn-cs"/>
              </a:rPr>
            </a:br>
            <a:r>
              <a:rPr lang="da-DK" dirty="0">
                <a:latin typeface="+mn-lt"/>
                <a:cs typeface="+mn-cs"/>
              </a:rPr>
              <a:t>løsningen eller problemet ..?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0F465CBC-E1B0-141C-331E-F94D1176C0EF}"/>
              </a:ext>
            </a:extLst>
          </p:cNvPr>
          <p:cNvSpPr/>
          <p:nvPr/>
        </p:nvSpPr>
        <p:spPr>
          <a:xfrm>
            <a:off x="2051720" y="620688"/>
            <a:ext cx="5040560" cy="4660627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Pladsholder til dato 3">
            <a:extLst>
              <a:ext uri="{FF2B5EF4-FFF2-40B4-BE49-F238E27FC236}">
                <a16:creationId xmlns:a16="http://schemas.microsoft.com/office/drawing/2014/main" id="{80FBC40C-4AC9-409A-9C10-E8E34D48287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Intro til Geografi FHF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8D264975-CA5E-05E9-F7DF-6ED74B52E048}"/>
              </a:ext>
            </a:extLst>
          </p:cNvPr>
          <p:cNvGrpSpPr/>
          <p:nvPr/>
        </p:nvGrpSpPr>
        <p:grpSpPr>
          <a:xfrm>
            <a:off x="467544" y="485957"/>
            <a:ext cx="2668852" cy="2807164"/>
            <a:chOff x="539552" y="897674"/>
            <a:chExt cx="2668852" cy="2807164"/>
          </a:xfrm>
        </p:grpSpPr>
        <p:pic>
          <p:nvPicPr>
            <p:cNvPr id="1026" name="Picture 2" descr="Covering Climate Collaborative - Local Media Association + Local Media  Foundation">
              <a:extLst>
                <a:ext uri="{FF2B5EF4-FFF2-40B4-BE49-F238E27FC236}">
                  <a16:creationId xmlns:a16="http://schemas.microsoft.com/office/drawing/2014/main" id="{94481FC6-2ECC-4F42-11C7-CCF9A2E431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897674"/>
              <a:ext cx="2668852" cy="252208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kstfelt 3">
              <a:extLst>
                <a:ext uri="{FF2B5EF4-FFF2-40B4-BE49-F238E27FC236}">
                  <a16:creationId xmlns:a16="http://schemas.microsoft.com/office/drawing/2014/main" id="{2F7186DB-B836-6423-2E46-79CE031CEB4D}"/>
                </a:ext>
              </a:extLst>
            </p:cNvPr>
            <p:cNvSpPr txBox="1"/>
            <p:nvPr/>
          </p:nvSpPr>
          <p:spPr>
            <a:xfrm>
              <a:off x="869809" y="2996952"/>
              <a:ext cx="2209259" cy="70788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da-DK" sz="2000" dirty="0"/>
                <a:t>Vand , klima &amp;</a:t>
              </a:r>
            </a:p>
            <a:p>
              <a:pPr algn="ctr"/>
              <a:r>
                <a:rPr lang="da-DK" sz="2000" dirty="0"/>
                <a:t>Klimaforandringer</a:t>
              </a:r>
            </a:p>
          </p:txBody>
        </p:sp>
      </p:grpSp>
      <p:grpSp>
        <p:nvGrpSpPr>
          <p:cNvPr id="10" name="Gruppe 9">
            <a:extLst>
              <a:ext uri="{FF2B5EF4-FFF2-40B4-BE49-F238E27FC236}">
                <a16:creationId xmlns:a16="http://schemas.microsoft.com/office/drawing/2014/main" id="{9A9C1100-12CA-CB51-FCA1-C935DBF9A3ED}"/>
              </a:ext>
            </a:extLst>
          </p:cNvPr>
          <p:cNvGrpSpPr/>
          <p:nvPr/>
        </p:nvGrpSpPr>
        <p:grpSpPr>
          <a:xfrm>
            <a:off x="6128366" y="692433"/>
            <a:ext cx="2552647" cy="2393871"/>
            <a:chOff x="6200374" y="1104150"/>
            <a:chExt cx="2552647" cy="2393871"/>
          </a:xfrm>
        </p:grpSpPr>
        <p:pic>
          <p:nvPicPr>
            <p:cNvPr id="1028" name="Picture 4" descr="Moody's: Population growth not enough to reap economic gains - BusinessToday">
              <a:extLst>
                <a:ext uri="{FF2B5EF4-FFF2-40B4-BE49-F238E27FC236}">
                  <a16:creationId xmlns:a16="http://schemas.microsoft.com/office/drawing/2014/main" id="{AB97DA67-338C-3D9B-AF71-138378A5D5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2741" y="1104150"/>
              <a:ext cx="2520280" cy="239387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kstfelt 4">
              <a:extLst>
                <a:ext uri="{FF2B5EF4-FFF2-40B4-BE49-F238E27FC236}">
                  <a16:creationId xmlns:a16="http://schemas.microsoft.com/office/drawing/2014/main" id="{B47D654D-33DF-2358-3270-AFBF20DEA4F9}"/>
                </a:ext>
              </a:extLst>
            </p:cNvPr>
            <p:cNvSpPr txBox="1"/>
            <p:nvPr/>
          </p:nvSpPr>
          <p:spPr>
            <a:xfrm>
              <a:off x="6200374" y="3001932"/>
              <a:ext cx="2512227" cy="4001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da-DK" sz="2000" dirty="0"/>
                <a:t>Befolkningsudvikling</a:t>
              </a:r>
            </a:p>
          </p:txBody>
        </p:sp>
      </p:grp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7F7573A8-A44B-5305-B0DE-EE11945AF041}"/>
              </a:ext>
            </a:extLst>
          </p:cNvPr>
          <p:cNvGrpSpPr/>
          <p:nvPr/>
        </p:nvGrpSpPr>
        <p:grpSpPr>
          <a:xfrm>
            <a:off x="3259908" y="4025395"/>
            <a:ext cx="2480167" cy="2284363"/>
            <a:chOff x="3475379" y="4265926"/>
            <a:chExt cx="2480167" cy="2284363"/>
          </a:xfrm>
        </p:grpSpPr>
        <p:pic>
          <p:nvPicPr>
            <p:cNvPr id="1030" name="Picture 6" descr="Food production (Microbial cultures) - EFFCA">
              <a:extLst>
                <a:ext uri="{FF2B5EF4-FFF2-40B4-BE49-F238E27FC236}">
                  <a16:creationId xmlns:a16="http://schemas.microsoft.com/office/drawing/2014/main" id="{91C6DE18-FEE0-B370-3017-C7C8901CE2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177" y="4265926"/>
              <a:ext cx="2418569" cy="228436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kstfelt 5">
              <a:extLst>
                <a:ext uri="{FF2B5EF4-FFF2-40B4-BE49-F238E27FC236}">
                  <a16:creationId xmlns:a16="http://schemas.microsoft.com/office/drawing/2014/main" id="{A1BC0CC2-0451-1A1D-D7FF-30C0BA23A83C}"/>
                </a:ext>
              </a:extLst>
            </p:cNvPr>
            <p:cNvSpPr txBox="1"/>
            <p:nvPr/>
          </p:nvSpPr>
          <p:spPr>
            <a:xfrm>
              <a:off x="3475379" y="5926744"/>
              <a:ext cx="2480167" cy="4001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da-DK" sz="2000" dirty="0"/>
                <a:t>Fødevareproduktion</a:t>
              </a:r>
            </a:p>
          </p:txBody>
        </p:sp>
      </p:grp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7C667369-1401-0C6F-B16A-52E124E55875}"/>
              </a:ext>
            </a:extLst>
          </p:cNvPr>
          <p:cNvGrpSpPr/>
          <p:nvPr/>
        </p:nvGrpSpPr>
        <p:grpSpPr>
          <a:xfrm>
            <a:off x="3807363" y="2177351"/>
            <a:ext cx="1553066" cy="1523654"/>
            <a:chOff x="3938929" y="2381239"/>
            <a:chExt cx="1553066" cy="1523654"/>
          </a:xfrm>
        </p:grpSpPr>
        <p:pic>
          <p:nvPicPr>
            <p:cNvPr id="3077" name="Picture 4" descr="jorden">
              <a:extLst>
                <a:ext uri="{FF2B5EF4-FFF2-40B4-BE49-F238E27FC236}">
                  <a16:creationId xmlns:a16="http://schemas.microsoft.com/office/drawing/2014/main" id="{668BC9C9-7E43-4F0E-980C-699024F080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929" y="2381239"/>
              <a:ext cx="1553066" cy="151885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kstfelt 6">
              <a:extLst>
                <a:ext uri="{FF2B5EF4-FFF2-40B4-BE49-F238E27FC236}">
                  <a16:creationId xmlns:a16="http://schemas.microsoft.com/office/drawing/2014/main" id="{3B5D98FD-C116-D6AA-373B-E0E29B136A14}"/>
                </a:ext>
              </a:extLst>
            </p:cNvPr>
            <p:cNvSpPr txBox="1"/>
            <p:nvPr/>
          </p:nvSpPr>
          <p:spPr>
            <a:xfrm>
              <a:off x="4211501" y="3504783"/>
              <a:ext cx="1069524" cy="4001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da-DK" sz="2000" dirty="0"/>
                <a:t>Geologi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08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>
            <a:extLst>
              <a:ext uri="{FF2B5EF4-FFF2-40B4-BE49-F238E27FC236}">
                <a16:creationId xmlns:a16="http://schemas.microsoft.com/office/drawing/2014/main" id="{C36E5533-CB3A-46A2-AF5D-0D50F4524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Fertilitet og samfund</a:t>
            </a:r>
          </a:p>
        </p:txBody>
      </p:sp>
      <p:pic>
        <p:nvPicPr>
          <p:cNvPr id="15363" name="Billede 2" descr="Jitu Das's Blog : My idea of a happy family by Jitu Das, Pathsala">
            <a:extLst>
              <a:ext uri="{FF2B5EF4-FFF2-40B4-BE49-F238E27FC236}">
                <a16:creationId xmlns:a16="http://schemas.microsoft.com/office/drawing/2014/main" id="{AD250D24-2C43-4A28-89FA-BE1F13C19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2924175"/>
            <a:ext cx="26416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kstfelt 3">
            <a:extLst>
              <a:ext uri="{FF2B5EF4-FFF2-40B4-BE49-F238E27FC236}">
                <a16:creationId xmlns:a16="http://schemas.microsoft.com/office/drawing/2014/main" id="{1E92AA0D-6F89-4F71-9D8A-B0016DBE4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1985963"/>
            <a:ext cx="2325688" cy="3698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Økonomisk velstand </a:t>
            </a:r>
          </a:p>
        </p:txBody>
      </p:sp>
      <p:sp>
        <p:nvSpPr>
          <p:cNvPr id="13317" name="Tekstfelt 5">
            <a:extLst>
              <a:ext uri="{FF2B5EF4-FFF2-40B4-BE49-F238E27FC236}">
                <a16:creationId xmlns:a16="http://schemas.microsoft.com/office/drawing/2014/main" id="{20E66C1B-7D8D-4057-935C-065DCC578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9213" y="3573463"/>
            <a:ext cx="2070100" cy="3683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Urbaniseringsgrad</a:t>
            </a:r>
          </a:p>
        </p:txBody>
      </p:sp>
      <p:sp>
        <p:nvSpPr>
          <p:cNvPr id="13318" name="Tekstfelt 6">
            <a:extLst>
              <a:ext uri="{FF2B5EF4-FFF2-40B4-BE49-F238E27FC236}">
                <a16:creationId xmlns:a16="http://schemas.microsoft.com/office/drawing/2014/main" id="{315CC5D6-E637-422D-BCD9-D2386AB18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141913"/>
            <a:ext cx="2287587" cy="647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Kvinders sociale </a:t>
            </a:r>
            <a:br>
              <a:rPr lang="da-DK" altLang="da-DK" sz="1800">
                <a:latin typeface="Arial" panose="020B0604020202020204" pitchFamily="34" charset="0"/>
              </a:rPr>
            </a:br>
            <a:r>
              <a:rPr lang="da-DK" altLang="da-DK" sz="1800">
                <a:latin typeface="Arial" panose="020B0604020202020204" pitchFamily="34" charset="0"/>
              </a:rPr>
              <a:t>status og rettigheder</a:t>
            </a:r>
          </a:p>
        </p:txBody>
      </p:sp>
      <p:sp>
        <p:nvSpPr>
          <p:cNvPr id="13319" name="Tekstfelt 7">
            <a:extLst>
              <a:ext uri="{FF2B5EF4-FFF2-40B4-BE49-F238E27FC236}">
                <a16:creationId xmlns:a16="http://schemas.microsoft.com/office/drawing/2014/main" id="{2BDA67C0-B7C2-4D71-880A-AD9D0FACB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3643313"/>
            <a:ext cx="1992313" cy="3698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Kultur og tradition</a:t>
            </a:r>
          </a:p>
        </p:txBody>
      </p:sp>
      <p:sp>
        <p:nvSpPr>
          <p:cNvPr id="10" name="Pil: nedad 9">
            <a:extLst>
              <a:ext uri="{FF2B5EF4-FFF2-40B4-BE49-F238E27FC236}">
                <a16:creationId xmlns:a16="http://schemas.microsoft.com/office/drawing/2014/main" id="{056D9769-1BA4-4648-8153-28BAA946DDC2}"/>
              </a:ext>
            </a:extLst>
          </p:cNvPr>
          <p:cNvSpPr/>
          <p:nvPr/>
        </p:nvSpPr>
        <p:spPr>
          <a:xfrm>
            <a:off x="4356100" y="2420938"/>
            <a:ext cx="298450" cy="43180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/>
          </a:p>
        </p:txBody>
      </p:sp>
      <p:sp>
        <p:nvSpPr>
          <p:cNvPr id="11" name="Pil: nedad 10">
            <a:extLst>
              <a:ext uri="{FF2B5EF4-FFF2-40B4-BE49-F238E27FC236}">
                <a16:creationId xmlns:a16="http://schemas.microsoft.com/office/drawing/2014/main" id="{55FAD16E-F93E-48BF-AB43-9D6A9A1E6621}"/>
              </a:ext>
            </a:extLst>
          </p:cNvPr>
          <p:cNvSpPr/>
          <p:nvPr/>
        </p:nvSpPr>
        <p:spPr>
          <a:xfrm rot="13937399">
            <a:off x="2862263" y="4605338"/>
            <a:ext cx="300037" cy="446087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/>
          </a:p>
        </p:txBody>
      </p:sp>
      <p:sp>
        <p:nvSpPr>
          <p:cNvPr id="12" name="Pil: nedad 11">
            <a:extLst>
              <a:ext uri="{FF2B5EF4-FFF2-40B4-BE49-F238E27FC236}">
                <a16:creationId xmlns:a16="http://schemas.microsoft.com/office/drawing/2014/main" id="{551FD2AC-5D9D-4925-A7CE-48ADCE2EE684}"/>
              </a:ext>
            </a:extLst>
          </p:cNvPr>
          <p:cNvSpPr/>
          <p:nvPr/>
        </p:nvSpPr>
        <p:spPr>
          <a:xfrm rot="16200000">
            <a:off x="2811463" y="3576638"/>
            <a:ext cx="298450" cy="43180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/>
          </a:p>
        </p:txBody>
      </p:sp>
      <p:sp>
        <p:nvSpPr>
          <p:cNvPr id="13" name="Pil: nedad 12">
            <a:extLst>
              <a:ext uri="{FF2B5EF4-FFF2-40B4-BE49-F238E27FC236}">
                <a16:creationId xmlns:a16="http://schemas.microsoft.com/office/drawing/2014/main" id="{671CEA18-82D0-432F-9669-D877B6015473}"/>
              </a:ext>
            </a:extLst>
          </p:cNvPr>
          <p:cNvSpPr/>
          <p:nvPr/>
        </p:nvSpPr>
        <p:spPr>
          <a:xfrm rot="5400000">
            <a:off x="5959475" y="3541713"/>
            <a:ext cx="298450" cy="43180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/>
          </a:p>
        </p:txBody>
      </p:sp>
      <p:sp>
        <p:nvSpPr>
          <p:cNvPr id="13324" name="Tekstfelt 13">
            <a:extLst>
              <a:ext uri="{FF2B5EF4-FFF2-40B4-BE49-F238E27FC236}">
                <a16:creationId xmlns:a16="http://schemas.microsoft.com/office/drawing/2014/main" id="{CDD2DFB2-998C-4FC7-B590-B14A0C26E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6600" y="5141913"/>
            <a:ext cx="1968500" cy="647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Befolkningspolitik</a:t>
            </a:r>
            <a:br>
              <a:rPr lang="da-DK" altLang="da-DK" sz="1800">
                <a:latin typeface="Arial" panose="020B0604020202020204" pitchFamily="34" charset="0"/>
              </a:rPr>
            </a:br>
            <a:r>
              <a:rPr lang="da-DK" altLang="da-DK" sz="1800">
                <a:latin typeface="Arial" panose="020B0604020202020204" pitchFamily="34" charset="0"/>
              </a:rPr>
              <a:t>- socialpolitik</a:t>
            </a:r>
          </a:p>
        </p:txBody>
      </p:sp>
      <p:sp>
        <p:nvSpPr>
          <p:cNvPr id="15" name="Pil: nedad 14">
            <a:extLst>
              <a:ext uri="{FF2B5EF4-FFF2-40B4-BE49-F238E27FC236}">
                <a16:creationId xmlns:a16="http://schemas.microsoft.com/office/drawing/2014/main" id="{A3F2A343-0E4F-4F14-88D7-C5FAB6399B91}"/>
              </a:ext>
            </a:extLst>
          </p:cNvPr>
          <p:cNvSpPr/>
          <p:nvPr/>
        </p:nvSpPr>
        <p:spPr>
          <a:xfrm rot="8163595">
            <a:off x="5965825" y="4619625"/>
            <a:ext cx="298450" cy="44608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/>
          </a:p>
        </p:txBody>
      </p:sp>
      <p:sp>
        <p:nvSpPr>
          <p:cNvPr id="15374" name="Tekstfelt 1">
            <a:extLst>
              <a:ext uri="{FF2B5EF4-FFF2-40B4-BE49-F238E27FC236}">
                <a16:creationId xmlns:a16="http://schemas.microsoft.com/office/drawing/2014/main" id="{A3571D7B-D262-4034-9160-618D9AD89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1268413"/>
            <a:ext cx="6148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Samfundsmæssige forhold som kan påvirke fødselsraten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  <p:bldP spid="13318" grpId="0" animBg="1"/>
      <p:bldP spid="13319" grpId="0" animBg="1"/>
      <p:bldP spid="10" grpId="0" animBg="1"/>
      <p:bldP spid="11" grpId="0" animBg="1"/>
      <p:bldP spid="12" grpId="0" animBg="1"/>
      <p:bldP spid="13" grpId="0" animBg="1"/>
      <p:bldP spid="1332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>
            <a:extLst>
              <a:ext uri="{FF2B5EF4-FFF2-40B4-BE49-F238E27FC236}">
                <a16:creationId xmlns:a16="http://schemas.microsoft.com/office/drawing/2014/main" id="{E8A39D3C-7948-4D5C-93E0-997213A07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Befolkning og samfund</a:t>
            </a:r>
          </a:p>
        </p:txBody>
      </p:sp>
      <p:pic>
        <p:nvPicPr>
          <p:cNvPr id="15363" name="Billede 2">
            <a:extLst>
              <a:ext uri="{FF2B5EF4-FFF2-40B4-BE49-F238E27FC236}">
                <a16:creationId xmlns:a16="http://schemas.microsoft.com/office/drawing/2014/main" id="{63179D4C-CAD5-4E90-ABA5-3E2AE8241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88" y="2781300"/>
            <a:ext cx="1622425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kstfelt 3">
            <a:extLst>
              <a:ext uri="{FF2B5EF4-FFF2-40B4-BE49-F238E27FC236}">
                <a16:creationId xmlns:a16="http://schemas.microsoft.com/office/drawing/2014/main" id="{31DB7AF3-03FA-4D5B-87CD-A06D5387A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1876425"/>
            <a:ext cx="2363788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Økonomisk udvikling </a:t>
            </a:r>
          </a:p>
        </p:txBody>
      </p:sp>
      <p:sp>
        <p:nvSpPr>
          <p:cNvPr id="15365" name="Tekstfelt 4">
            <a:extLst>
              <a:ext uri="{FF2B5EF4-FFF2-40B4-BE49-F238E27FC236}">
                <a16:creationId xmlns:a16="http://schemas.microsoft.com/office/drawing/2014/main" id="{8B156E9C-4ACE-4A59-938E-EB4992BD5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8213" y="4032250"/>
            <a:ext cx="2466975" cy="6461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Social og politisk </a:t>
            </a:r>
            <a:br>
              <a:rPr lang="da-DK" altLang="da-DK" sz="1800">
                <a:latin typeface="Arial" panose="020B0604020202020204" pitchFamily="34" charset="0"/>
              </a:rPr>
            </a:br>
            <a:r>
              <a:rPr lang="da-DK" altLang="da-DK" sz="1800">
                <a:latin typeface="Arial" panose="020B0604020202020204" pitchFamily="34" charset="0"/>
              </a:rPr>
              <a:t>stabilitet</a:t>
            </a:r>
          </a:p>
        </p:txBody>
      </p:sp>
      <p:sp>
        <p:nvSpPr>
          <p:cNvPr id="15366" name="Tekstfelt 5">
            <a:extLst>
              <a:ext uri="{FF2B5EF4-FFF2-40B4-BE49-F238E27FC236}">
                <a16:creationId xmlns:a16="http://schemas.microsoft.com/office/drawing/2014/main" id="{2577A62F-861B-4770-9551-B1F7E4840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668588"/>
            <a:ext cx="2082800" cy="3683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Ressourceforbrug </a:t>
            </a:r>
          </a:p>
        </p:txBody>
      </p:sp>
      <p:sp>
        <p:nvSpPr>
          <p:cNvPr id="15367" name="Tekstfelt 6">
            <a:extLst>
              <a:ext uri="{FF2B5EF4-FFF2-40B4-BE49-F238E27FC236}">
                <a16:creationId xmlns:a16="http://schemas.microsoft.com/office/drawing/2014/main" id="{4432CBA5-2326-466E-B33B-3F82FE791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8" y="4311650"/>
            <a:ext cx="2711450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Miljø- og klimaproblemer</a:t>
            </a:r>
          </a:p>
        </p:txBody>
      </p:sp>
      <p:sp>
        <p:nvSpPr>
          <p:cNvPr id="15368" name="Tekstfelt 7">
            <a:extLst>
              <a:ext uri="{FF2B5EF4-FFF2-40B4-BE49-F238E27FC236}">
                <a16:creationId xmlns:a16="http://schemas.microsoft.com/office/drawing/2014/main" id="{33930BF2-B013-450A-B2A6-57623F9A5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8213" y="2668588"/>
            <a:ext cx="2466975" cy="3683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Befolkningsvandringer</a:t>
            </a:r>
          </a:p>
        </p:txBody>
      </p:sp>
      <p:sp>
        <p:nvSpPr>
          <p:cNvPr id="9" name="Pil: nedad 8">
            <a:extLst>
              <a:ext uri="{FF2B5EF4-FFF2-40B4-BE49-F238E27FC236}">
                <a16:creationId xmlns:a16="http://schemas.microsoft.com/office/drawing/2014/main" id="{69B24D2B-A5F5-4394-922B-E02F76DEBECE}"/>
              </a:ext>
            </a:extLst>
          </p:cNvPr>
          <p:cNvSpPr/>
          <p:nvPr/>
        </p:nvSpPr>
        <p:spPr>
          <a:xfrm rot="6520822">
            <a:off x="3303588" y="2806700"/>
            <a:ext cx="287337" cy="5762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/>
          </a:p>
        </p:txBody>
      </p:sp>
      <p:sp>
        <p:nvSpPr>
          <p:cNvPr id="10" name="Pil: nedad 9">
            <a:extLst>
              <a:ext uri="{FF2B5EF4-FFF2-40B4-BE49-F238E27FC236}">
                <a16:creationId xmlns:a16="http://schemas.microsoft.com/office/drawing/2014/main" id="{FFBC28A3-0D53-48D6-9F66-6BFC7B5015D3}"/>
              </a:ext>
            </a:extLst>
          </p:cNvPr>
          <p:cNvSpPr/>
          <p:nvPr/>
        </p:nvSpPr>
        <p:spPr>
          <a:xfrm rot="3092474">
            <a:off x="3602038" y="3873500"/>
            <a:ext cx="287337" cy="5762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/>
          </a:p>
        </p:txBody>
      </p:sp>
      <p:sp>
        <p:nvSpPr>
          <p:cNvPr id="11" name="Pil: nedad 10">
            <a:extLst>
              <a:ext uri="{FF2B5EF4-FFF2-40B4-BE49-F238E27FC236}">
                <a16:creationId xmlns:a16="http://schemas.microsoft.com/office/drawing/2014/main" id="{0920A067-6606-4529-877E-C73B5BDF0B64}"/>
              </a:ext>
            </a:extLst>
          </p:cNvPr>
          <p:cNvSpPr/>
          <p:nvPr/>
        </p:nvSpPr>
        <p:spPr>
          <a:xfrm rot="14881855">
            <a:off x="5526088" y="2722563"/>
            <a:ext cx="288925" cy="5746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/>
          </a:p>
        </p:txBody>
      </p:sp>
      <p:sp>
        <p:nvSpPr>
          <p:cNvPr id="12" name="Pil: nedad 11">
            <a:extLst>
              <a:ext uri="{FF2B5EF4-FFF2-40B4-BE49-F238E27FC236}">
                <a16:creationId xmlns:a16="http://schemas.microsoft.com/office/drawing/2014/main" id="{F448D178-FDC1-45AF-AB45-F9E367858FF7}"/>
              </a:ext>
            </a:extLst>
          </p:cNvPr>
          <p:cNvSpPr/>
          <p:nvPr/>
        </p:nvSpPr>
        <p:spPr>
          <a:xfrm rot="10800000">
            <a:off x="4427538" y="2289175"/>
            <a:ext cx="288925" cy="5762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/>
          </a:p>
        </p:txBody>
      </p:sp>
      <p:sp>
        <p:nvSpPr>
          <p:cNvPr id="13" name="Pil: nedad 12">
            <a:extLst>
              <a:ext uri="{FF2B5EF4-FFF2-40B4-BE49-F238E27FC236}">
                <a16:creationId xmlns:a16="http://schemas.microsoft.com/office/drawing/2014/main" id="{51EA86B4-6EEC-4EFC-8D6E-595B8C3003CB}"/>
              </a:ext>
            </a:extLst>
          </p:cNvPr>
          <p:cNvSpPr/>
          <p:nvPr/>
        </p:nvSpPr>
        <p:spPr>
          <a:xfrm rot="17978153">
            <a:off x="5520531" y="3779045"/>
            <a:ext cx="288925" cy="5762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/>
          </a:p>
        </p:txBody>
      </p:sp>
      <p:sp>
        <p:nvSpPr>
          <p:cNvPr id="16398" name="Tekstfelt 1">
            <a:extLst>
              <a:ext uri="{FF2B5EF4-FFF2-40B4-BE49-F238E27FC236}">
                <a16:creationId xmlns:a16="http://schemas.microsoft.com/office/drawing/2014/main" id="{A06C25EC-340F-4A60-A8FD-D3DFB20B7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088" y="1090613"/>
            <a:ext cx="5711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Befolkningsudviklingens samfundsmæssige betydning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  <p:bldP spid="15366" grpId="0" animBg="1"/>
      <p:bldP spid="15367" grpId="0" animBg="1"/>
      <p:bldP spid="1536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>
            <a:extLst>
              <a:ext uri="{FF2B5EF4-FFF2-40B4-BE49-F238E27FC236}">
                <a16:creationId xmlns:a16="http://schemas.microsoft.com/office/drawing/2014/main" id="{CE365D73-694F-4DE5-8AE1-DA8B7FE20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/>
              <a:t>Fattigdom - Levevilkår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8E290BA8-D512-48DD-8580-BAA28DAA7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143000"/>
            <a:ext cx="5553075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>
            <a:extLst>
              <a:ext uri="{FF2B5EF4-FFF2-40B4-BE49-F238E27FC236}">
                <a16:creationId xmlns:a16="http://schemas.microsoft.com/office/drawing/2014/main" id="{9D100AB1-0522-4F88-A5D3-6D580A765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285875"/>
            <a:ext cx="5033962" cy="464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boks 5">
            <a:extLst>
              <a:ext uri="{FF2B5EF4-FFF2-40B4-BE49-F238E27FC236}">
                <a16:creationId xmlns:a16="http://schemas.microsoft.com/office/drawing/2014/main" id="{E0860D54-E257-4090-825C-F97541C51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75" y="1857375"/>
            <a:ext cx="23463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I nogle dele af verden </a:t>
            </a:r>
            <a:br>
              <a:rPr lang="da-DK" altLang="da-DK" sz="1800"/>
            </a:br>
            <a:r>
              <a:rPr lang="da-DK" altLang="da-DK" sz="1800"/>
              <a:t>øges fattigdommen 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Og andre steder falder </a:t>
            </a:r>
            <a:br>
              <a:rPr lang="da-DK" altLang="da-DK" sz="1800"/>
            </a:br>
            <a:r>
              <a:rPr lang="da-DK" altLang="da-DK" sz="1800"/>
              <a:t>antallet af fattige!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Hvad er årsagen hertil?</a:t>
            </a:r>
          </a:p>
        </p:txBody>
      </p:sp>
      <p:sp>
        <p:nvSpPr>
          <p:cNvPr id="7" name="Tekstboks 6">
            <a:extLst>
              <a:ext uri="{FF2B5EF4-FFF2-40B4-BE49-F238E27FC236}">
                <a16:creationId xmlns:a16="http://schemas.microsoft.com/office/drawing/2014/main" id="{1930529E-9DBB-4D5D-81EC-785B36D4C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0" y="3929063"/>
            <a:ext cx="29400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Hvorfor får mere end 1/3 del </a:t>
            </a:r>
            <a:br>
              <a:rPr lang="da-DK" altLang="da-DK" sz="1800"/>
            </a:br>
            <a:r>
              <a:rPr lang="da-DK" altLang="da-DK" sz="1800"/>
              <a:t>af børn i  Afrika og Sydasien </a:t>
            </a:r>
            <a:br>
              <a:rPr lang="da-DK" altLang="da-DK" sz="1800"/>
            </a:br>
            <a:r>
              <a:rPr lang="da-DK" altLang="da-DK" sz="1800"/>
              <a:t>ingen skoleuddannelse?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Hvad er konsekvenserne </a:t>
            </a:r>
            <a:br>
              <a:rPr lang="da-DK" altLang="da-DK" sz="1800"/>
            </a:br>
            <a:r>
              <a:rPr lang="da-DK" altLang="da-DK" sz="1800"/>
              <a:t>heraf..?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>
            <a:extLst>
              <a:ext uri="{FF2B5EF4-FFF2-40B4-BE49-F238E27FC236}">
                <a16:creationId xmlns:a16="http://schemas.microsoft.com/office/drawing/2014/main" id="{E34EAEC3-332F-4D56-97A8-4B3CC6ADF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/>
              <a:t>Erhvervsgeografi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95C56A0-B0F3-4C0C-85C6-3D20378B0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3500438"/>
            <a:ext cx="5715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boks 6">
            <a:extLst>
              <a:ext uri="{FF2B5EF4-FFF2-40B4-BE49-F238E27FC236}">
                <a16:creationId xmlns:a16="http://schemas.microsoft.com/office/drawing/2014/main" id="{D77D7D06-04BF-4340-913E-79B4E62FB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1357313"/>
            <a:ext cx="3286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Hvorfor er arbejds- og levevilkår </a:t>
            </a:r>
            <a:br>
              <a:rPr lang="da-DK" altLang="da-DK" sz="1800"/>
            </a:br>
            <a:r>
              <a:rPr lang="da-DK" altLang="da-DK" sz="1800"/>
              <a:t>så forskellige i verden?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0BF42D-160F-42EC-89FD-0111850AB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071563"/>
            <a:ext cx="38957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boks 7">
            <a:extLst>
              <a:ext uri="{FF2B5EF4-FFF2-40B4-BE49-F238E27FC236}">
                <a16:creationId xmlns:a16="http://schemas.microsoft.com/office/drawing/2014/main" id="{66F0A034-81BC-4F8D-837C-00410D171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2214563"/>
            <a:ext cx="4060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Hvad betyder globaliseringen for </a:t>
            </a:r>
            <a:br>
              <a:rPr lang="da-DK" altLang="da-DK" sz="1800"/>
            </a:br>
            <a:r>
              <a:rPr lang="da-DK" altLang="da-DK" sz="1800"/>
              <a:t>Danmark – Europa og udviklingslandene?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8F978A24-3F7E-4CC9-9EA9-84E0C0EDB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000375"/>
            <a:ext cx="48768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08E0EB1-51B5-4A97-8D96-006742DEC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071563"/>
            <a:ext cx="37242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>
            <a:extLst>
              <a:ext uri="{FF2B5EF4-FFF2-40B4-BE49-F238E27FC236}">
                <a16:creationId xmlns:a16="http://schemas.microsoft.com/office/drawing/2014/main" id="{4F5415ED-2737-4D67-B06E-C3343CFA1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Dansk landbrug 1950 og 1980</a:t>
            </a:r>
          </a:p>
        </p:txBody>
      </p:sp>
      <p:pic>
        <p:nvPicPr>
          <p:cNvPr id="4" name="Billede 3" descr="Et billede, der indeholder udendørs, træ, græs, himmel&#10;&#10;Beskrivelse, der er oprettet med meget høj sikkerhed">
            <a:extLst>
              <a:ext uri="{FF2B5EF4-FFF2-40B4-BE49-F238E27FC236}">
                <a16:creationId xmlns:a16="http://schemas.microsoft.com/office/drawing/2014/main" id="{3FF2FE5B-06CC-4A15-8B70-2A7222A80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700213"/>
            <a:ext cx="60960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lede 5" descr="Et billede, der indeholder græs, udendørs, træ&#10;&#10;Beskrivelse, der er oprettet med meget høj sikkerhed">
            <a:extLst>
              <a:ext uri="{FF2B5EF4-FFF2-40B4-BE49-F238E27FC236}">
                <a16:creationId xmlns:a16="http://schemas.microsoft.com/office/drawing/2014/main" id="{2BDA7D0E-0644-41F3-B1BA-EF4065BBB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700213"/>
            <a:ext cx="6335713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>
            <a:extLst>
              <a:ext uri="{FF2B5EF4-FFF2-40B4-BE49-F238E27FC236}">
                <a16:creationId xmlns:a16="http://schemas.microsoft.com/office/drawing/2014/main" id="{A181838D-540B-415B-901F-796D754D8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/>
              <a:t>Landbrug – miljø og fødevarer</a:t>
            </a:r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431ADA3A-E16C-40B3-B464-75585AA6A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357313"/>
            <a:ext cx="3367087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boks 4">
            <a:extLst>
              <a:ext uri="{FF2B5EF4-FFF2-40B4-BE49-F238E27FC236}">
                <a16:creationId xmlns:a16="http://schemas.microsoft.com/office/drawing/2014/main" id="{FB53F134-10D6-4C85-9BAB-B282F32FA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1428750"/>
            <a:ext cx="3762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Dansk landbrug producerer fødevarer </a:t>
            </a:r>
            <a:br>
              <a:rPr lang="da-DK" altLang="da-DK" sz="1800"/>
            </a:br>
            <a:r>
              <a:rPr lang="da-DK" altLang="da-DK" sz="1800"/>
              <a:t>nok til ca 20 mio mennesker</a:t>
            </a:r>
          </a:p>
        </p:txBody>
      </p:sp>
      <p:sp>
        <p:nvSpPr>
          <p:cNvPr id="6" name="Tekstboks 5">
            <a:extLst>
              <a:ext uri="{FF2B5EF4-FFF2-40B4-BE49-F238E27FC236}">
                <a16:creationId xmlns:a16="http://schemas.microsoft.com/office/drawing/2014/main" id="{8A09737A-BA4B-4FCC-B5CC-D25616998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2286000"/>
            <a:ext cx="4351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Hvorfor er der samtidigt mere  end  ½  mia. </a:t>
            </a:r>
            <a:br>
              <a:rPr lang="da-DK" altLang="da-DK" sz="1800"/>
            </a:br>
            <a:r>
              <a:rPr lang="da-DK" altLang="da-DK" sz="1800"/>
              <a:t>mennesker der sulter?</a:t>
            </a:r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C262E814-3AE1-44FC-A8E5-22F775BAC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000375"/>
            <a:ext cx="3694113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>
            <a:extLst>
              <a:ext uri="{FF2B5EF4-FFF2-40B4-BE49-F238E27FC236}">
                <a16:creationId xmlns:a16="http://schemas.microsoft.com/office/drawing/2014/main" id="{4476592D-8DD6-4C03-A1FF-0E688FB19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286000"/>
            <a:ext cx="50577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boks 9">
            <a:extLst>
              <a:ext uri="{FF2B5EF4-FFF2-40B4-BE49-F238E27FC236}">
                <a16:creationId xmlns:a16="http://schemas.microsoft.com/office/drawing/2014/main" id="{27F49CC7-4E3C-4CF2-9CE8-CCAA2918B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5500688"/>
            <a:ext cx="61610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Hvad betyder landbrugsproduktionen for vores miljø – herunder</a:t>
            </a:r>
            <a:br>
              <a:rPr lang="da-DK" altLang="da-DK" sz="1800"/>
            </a:br>
            <a:r>
              <a:rPr lang="da-DK" altLang="da-DK" sz="1800"/>
              <a:t>vandkvaliteten?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>
            <a:extLst>
              <a:ext uri="{FF2B5EF4-FFF2-40B4-BE49-F238E27FC236}">
                <a16:creationId xmlns:a16="http://schemas.microsoft.com/office/drawing/2014/main" id="{8F7E41CD-A5F5-4DD9-A68E-8DC24121D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Globale fødevareproblem</a:t>
            </a:r>
          </a:p>
        </p:txBody>
      </p:sp>
      <p:pic>
        <p:nvPicPr>
          <p:cNvPr id="21507" name="Billede 3" descr="Et billede, der indeholder printer, tekst&#10;&#10;Beskrivelse, der er oprettet med høj sikkerhed">
            <a:extLst>
              <a:ext uri="{FF2B5EF4-FFF2-40B4-BE49-F238E27FC236}">
                <a16:creationId xmlns:a16="http://schemas.microsoft.com/office/drawing/2014/main" id="{94AD6091-4A18-4DBA-A80E-F9595C1ED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2000250"/>
            <a:ext cx="6562725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>
            <a:extLst>
              <a:ext uri="{FF2B5EF4-FFF2-40B4-BE49-F238E27FC236}">
                <a16:creationId xmlns:a16="http://schemas.microsoft.com/office/drawing/2014/main" id="{6CE937F0-0F06-4424-A855-C2CE25656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Fødevareforbrug og miljø</a:t>
            </a:r>
          </a:p>
        </p:txBody>
      </p:sp>
      <p:pic>
        <p:nvPicPr>
          <p:cNvPr id="4" name="Billede 3" descr="Et billede, der indeholder mad&#10;&#10;Beskrivelse, der er oprettet med meget høj sikkerhed">
            <a:extLst>
              <a:ext uri="{FF2B5EF4-FFF2-40B4-BE49-F238E27FC236}">
                <a16:creationId xmlns:a16="http://schemas.microsoft.com/office/drawing/2014/main" id="{18EA5C0D-D39A-412D-BD3A-654A78C4D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54138"/>
            <a:ext cx="3935412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kstfelt 4">
            <a:extLst>
              <a:ext uri="{FF2B5EF4-FFF2-40B4-BE49-F238E27FC236}">
                <a16:creationId xmlns:a16="http://schemas.microsoft.com/office/drawing/2014/main" id="{F2EE5A97-9B87-4468-84FB-C98118B29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446838"/>
            <a:ext cx="2230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da-DK"/>
              <a:t>(1 gallon = 3,8 liter )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B2C4730B-25A6-46CB-A38E-0FD876F0F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8975"/>
            <a:ext cx="91440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dsholder til dato 3">
            <a:extLst>
              <a:ext uri="{FF2B5EF4-FFF2-40B4-BE49-F238E27FC236}">
                <a16:creationId xmlns:a16="http://schemas.microsoft.com/office/drawing/2014/main" id="{BC5D640A-3813-4C19-B432-9E2609582EC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Intro til Geografi FHF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2F77C648-5A6A-4739-8AE3-DA5C766B61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972050" cy="6334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a-DK" sz="3600"/>
              <a:t>Natur- og Kulturgeografi</a:t>
            </a:r>
            <a:endParaRPr lang="en-US" sz="3600"/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406B149B-E2E3-4C82-A39D-54654F72A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1916113"/>
            <a:ext cx="2447925" cy="3921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a-DK" altLang="da-DK" sz="1800" b="1"/>
              <a:t>Kultur / samfund</a:t>
            </a:r>
            <a:endParaRPr lang="en-US" altLang="da-DK" sz="1800" b="1"/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2A64E2AA-57E7-4A86-8076-29DA1627C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437063"/>
            <a:ext cx="2376487" cy="3921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800" b="1"/>
              <a:t>Naturen</a:t>
            </a:r>
            <a:endParaRPr lang="en-US" altLang="da-DK" sz="1800" b="1"/>
          </a:p>
        </p:txBody>
      </p:sp>
      <p:sp>
        <p:nvSpPr>
          <p:cNvPr id="3078" name="Line 6">
            <a:extLst>
              <a:ext uri="{FF2B5EF4-FFF2-40B4-BE49-F238E27FC236}">
                <a16:creationId xmlns:a16="http://schemas.microsoft.com/office/drawing/2014/main" id="{47D40F05-C415-410C-AFEE-DC179E3ACA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59113" y="2492375"/>
            <a:ext cx="0" cy="17287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079" name="Line 7">
            <a:extLst>
              <a:ext uri="{FF2B5EF4-FFF2-40B4-BE49-F238E27FC236}">
                <a16:creationId xmlns:a16="http://schemas.microsoft.com/office/drawing/2014/main" id="{6DCC1453-F633-4328-AB1A-3B2611FC4D0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5600" y="2492375"/>
            <a:ext cx="0" cy="17287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080" name="Text Box 8">
            <a:extLst>
              <a:ext uri="{FF2B5EF4-FFF2-40B4-BE49-F238E27FC236}">
                <a16:creationId xmlns:a16="http://schemas.microsoft.com/office/drawing/2014/main" id="{3FD12B70-8DC4-48EC-9F06-A83F368BB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141663"/>
            <a:ext cx="1416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Ressourcer:</a:t>
            </a:r>
            <a:endParaRPr lang="en-US" altLang="da-DK" sz="1800"/>
          </a:p>
        </p:txBody>
      </p:sp>
      <p:sp>
        <p:nvSpPr>
          <p:cNvPr id="3081" name="Text Box 9">
            <a:extLst>
              <a:ext uri="{FF2B5EF4-FFF2-40B4-BE49-F238E27FC236}">
                <a16:creationId xmlns:a16="http://schemas.microsoft.com/office/drawing/2014/main" id="{33ED3307-77A9-457F-89D9-B90BAED3A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3213100"/>
            <a:ext cx="177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Miljøpåvirkning:</a:t>
            </a:r>
            <a:endParaRPr lang="en-US" altLang="da-DK" sz="1800"/>
          </a:p>
        </p:txBody>
      </p:sp>
      <p:sp>
        <p:nvSpPr>
          <p:cNvPr id="3082" name="Text Box 10">
            <a:extLst>
              <a:ext uri="{FF2B5EF4-FFF2-40B4-BE49-F238E27FC236}">
                <a16:creationId xmlns:a16="http://schemas.microsoft.com/office/drawing/2014/main" id="{ECDC9A70-7C93-4800-9E7A-FF1CA4F14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119438"/>
            <a:ext cx="8842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400"/>
              <a:t>stofskifte</a:t>
            </a:r>
            <a:endParaRPr lang="en-US" altLang="da-DK" sz="1400"/>
          </a:p>
        </p:txBody>
      </p:sp>
      <p:sp>
        <p:nvSpPr>
          <p:cNvPr id="3086" name="Text Box 14">
            <a:extLst>
              <a:ext uri="{FF2B5EF4-FFF2-40B4-BE49-F238E27FC236}">
                <a16:creationId xmlns:a16="http://schemas.microsoft.com/office/drawing/2014/main" id="{0728B0F4-D8B2-4BFA-BB8E-0AED36415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230813"/>
            <a:ext cx="15573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200"/>
              <a:t>Naturvidenskabelige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200"/>
              <a:t>fagområder i geo</a:t>
            </a:r>
            <a:r>
              <a:rPr lang="da-DK" altLang="da-DK" sz="1800"/>
              <a:t>:</a:t>
            </a:r>
            <a:endParaRPr lang="en-US" altLang="da-DK" sz="1800"/>
          </a:p>
        </p:txBody>
      </p:sp>
      <p:sp>
        <p:nvSpPr>
          <p:cNvPr id="3087" name="Text Box 15">
            <a:extLst>
              <a:ext uri="{FF2B5EF4-FFF2-40B4-BE49-F238E27FC236}">
                <a16:creationId xmlns:a16="http://schemas.microsoft.com/office/drawing/2014/main" id="{A66915CC-D7D2-422D-A3B6-09A13E589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5963" y="5105400"/>
            <a:ext cx="3816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Naturbetingede ressourcer / geologi</a:t>
            </a:r>
            <a:endParaRPr lang="en-US" altLang="da-DK" sz="1800"/>
          </a:p>
        </p:txBody>
      </p:sp>
      <p:sp>
        <p:nvSpPr>
          <p:cNvPr id="3088" name="Line 16">
            <a:extLst>
              <a:ext uri="{FF2B5EF4-FFF2-40B4-BE49-F238E27FC236}">
                <a16:creationId xmlns:a16="http://schemas.microsoft.com/office/drawing/2014/main" id="{F21CADB6-FE44-438E-AF07-9FE135F47E4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2500" y="472440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089" name="Line 17">
            <a:extLst>
              <a:ext uri="{FF2B5EF4-FFF2-40B4-BE49-F238E27FC236}">
                <a16:creationId xmlns:a16="http://schemas.microsoft.com/office/drawing/2014/main" id="{F0A68501-E6DF-430F-8DDE-66E37CBCC8E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5738" y="479742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090" name="Text Box 18">
            <a:extLst>
              <a:ext uri="{FF2B5EF4-FFF2-40B4-BE49-F238E27FC236}">
                <a16:creationId xmlns:a16="http://schemas.microsoft.com/office/drawing/2014/main" id="{4BA6D8B8-C9EF-4BAF-9F40-ABBE3BB03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5445125"/>
            <a:ext cx="1504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Klima og vejr</a:t>
            </a:r>
            <a:endParaRPr lang="en-US" altLang="da-DK" sz="1800"/>
          </a:p>
        </p:txBody>
      </p:sp>
      <p:sp>
        <p:nvSpPr>
          <p:cNvPr id="3091" name="Line 19">
            <a:extLst>
              <a:ext uri="{FF2B5EF4-FFF2-40B4-BE49-F238E27FC236}">
                <a16:creationId xmlns:a16="http://schemas.microsoft.com/office/drawing/2014/main" id="{1E259BFC-15AA-445C-B146-2B160D17E1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03800" y="4724400"/>
            <a:ext cx="0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092" name="Text Box 20">
            <a:extLst>
              <a:ext uri="{FF2B5EF4-FFF2-40B4-BE49-F238E27FC236}">
                <a16:creationId xmlns:a16="http://schemas.microsoft.com/office/drawing/2014/main" id="{7FA40476-81F4-45C8-995A-241E68A79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0" y="5824538"/>
            <a:ext cx="2571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Energi- og stofstrømme</a:t>
            </a:r>
            <a:endParaRPr lang="en-US" altLang="da-DK" sz="1800"/>
          </a:p>
        </p:txBody>
      </p:sp>
      <p:sp>
        <p:nvSpPr>
          <p:cNvPr id="3093" name="Text Box 21">
            <a:extLst>
              <a:ext uri="{FF2B5EF4-FFF2-40B4-BE49-F238E27FC236}">
                <a16:creationId xmlns:a16="http://schemas.microsoft.com/office/drawing/2014/main" id="{ADF2477A-3C07-41A7-B9FA-7B2D5A085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073150"/>
            <a:ext cx="1870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200"/>
              <a:t>Samfundsvidenskabelige</a:t>
            </a:r>
            <a:br>
              <a:rPr lang="da-DK" altLang="da-DK" sz="1200"/>
            </a:br>
            <a:r>
              <a:rPr lang="da-DK" altLang="da-DK" sz="1200"/>
              <a:t>fagområder i geo:</a:t>
            </a:r>
            <a:endParaRPr lang="en-US" altLang="da-DK" sz="1200"/>
          </a:p>
        </p:txBody>
      </p:sp>
      <p:sp>
        <p:nvSpPr>
          <p:cNvPr id="3094" name="Text Box 22">
            <a:extLst>
              <a:ext uri="{FF2B5EF4-FFF2-40B4-BE49-F238E27FC236}">
                <a16:creationId xmlns:a16="http://schemas.microsoft.com/office/drawing/2014/main" id="{BC63AE8D-3BF8-45A8-8037-81AF716DE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981075"/>
            <a:ext cx="151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Erhvervsudv.</a:t>
            </a:r>
            <a:endParaRPr lang="en-US" altLang="da-DK" sz="1800"/>
          </a:p>
        </p:txBody>
      </p:sp>
      <p:sp>
        <p:nvSpPr>
          <p:cNvPr id="3095" name="Text Box 23">
            <a:extLst>
              <a:ext uri="{FF2B5EF4-FFF2-40B4-BE49-F238E27FC236}">
                <a16:creationId xmlns:a16="http://schemas.microsoft.com/office/drawing/2014/main" id="{46DBCA4A-8D62-4323-B136-6C05B26AF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1268413"/>
            <a:ext cx="1238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Teknologi </a:t>
            </a:r>
            <a:endParaRPr lang="en-US" altLang="da-DK" sz="1800"/>
          </a:p>
        </p:txBody>
      </p:sp>
      <p:sp>
        <p:nvSpPr>
          <p:cNvPr id="3096" name="Text Box 24">
            <a:extLst>
              <a:ext uri="{FF2B5EF4-FFF2-40B4-BE49-F238E27FC236}">
                <a16:creationId xmlns:a16="http://schemas.microsoft.com/office/drawing/2014/main" id="{9C43BE10-2E01-4856-9CC4-8163BC566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1412875"/>
            <a:ext cx="2254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Befolkningsudvikling</a:t>
            </a:r>
            <a:endParaRPr lang="en-US" altLang="da-DK" sz="1800"/>
          </a:p>
        </p:txBody>
      </p:sp>
      <p:sp>
        <p:nvSpPr>
          <p:cNvPr id="3097" name="Line 25">
            <a:extLst>
              <a:ext uri="{FF2B5EF4-FFF2-40B4-BE49-F238E27FC236}">
                <a16:creationId xmlns:a16="http://schemas.microsoft.com/office/drawing/2014/main" id="{8B72ECD7-4A60-471E-AF35-8CA1DB9321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95650" y="1322388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098" name="Line 26">
            <a:extLst>
              <a:ext uri="{FF2B5EF4-FFF2-40B4-BE49-F238E27FC236}">
                <a16:creationId xmlns:a16="http://schemas.microsoft.com/office/drawing/2014/main" id="{FE96097C-8BFB-4FD6-B9AD-F042B7BAF8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7175" y="1609725"/>
            <a:ext cx="22225" cy="30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099" name="Line 27">
            <a:extLst>
              <a:ext uri="{FF2B5EF4-FFF2-40B4-BE49-F238E27FC236}">
                <a16:creationId xmlns:a16="http://schemas.microsoft.com/office/drawing/2014/main" id="{9C319CE2-07A7-4CCB-B8F0-990BF2E52C0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64163" y="17002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7" grpId="0" animBg="1"/>
      <p:bldP spid="3080" grpId="0"/>
      <p:bldP spid="3081" grpId="0"/>
      <p:bldP spid="3082" grpId="0"/>
      <p:bldP spid="3086" grpId="0"/>
      <p:bldP spid="3087" grpId="0"/>
      <p:bldP spid="3090" grpId="0"/>
      <p:bldP spid="3092" grpId="0"/>
      <p:bldP spid="3094" grpId="0"/>
      <p:bldP spid="3095" grpId="0"/>
      <p:bldP spid="30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3">
            <a:extLst>
              <a:ext uri="{FF2B5EF4-FFF2-40B4-BE49-F238E27FC236}">
                <a16:creationId xmlns:a16="http://schemas.microsoft.com/office/drawing/2014/main" id="{CF494C80-CE10-49F4-948A-8FE20D593AD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Intro til Geografi FHF</a:t>
            </a: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7D7B5DE-AEAC-4880-B172-D800F5A43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/>
              <a:t>Geografi på HF /Gym.</a:t>
            </a:r>
          </a:p>
        </p:txBody>
      </p:sp>
      <p:sp>
        <p:nvSpPr>
          <p:cNvPr id="5125" name="Text Box 10">
            <a:extLst>
              <a:ext uri="{FF2B5EF4-FFF2-40B4-BE49-F238E27FC236}">
                <a16:creationId xmlns:a16="http://schemas.microsoft.com/office/drawing/2014/main" id="{0D7CE0C3-FAD5-4C7E-B4DF-95C527BA7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72" y="1372771"/>
            <a:ext cx="56356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 b="1" u="sng" dirty="0"/>
              <a:t>Kernestoffet</a:t>
            </a:r>
            <a:r>
              <a:rPr lang="da-DK" altLang="da-DK" sz="1800" dirty="0"/>
              <a:t> eller de geografiske fagområder på HF er flg.: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B7D18DCD-71B2-4D31-B282-4DB3FF6DBE3D}"/>
              </a:ext>
            </a:extLst>
          </p:cNvPr>
          <p:cNvSpPr txBox="1"/>
          <p:nvPr/>
        </p:nvSpPr>
        <p:spPr>
          <a:xfrm>
            <a:off x="1043608" y="2256196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a-DK" dirty="0"/>
              <a:t>Vejrforhold, klima, klimaændringer og vandressourcer </a:t>
            </a:r>
            <a:br>
              <a:rPr lang="da-DK" dirty="0"/>
            </a:br>
            <a:endParaRPr lang="da-DK" dirty="0"/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Jordens og landskabernes processer</a:t>
            </a:r>
            <a:br>
              <a:rPr lang="da-DK" dirty="0"/>
            </a:br>
            <a:endParaRPr lang="da-DK" dirty="0"/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Natur- og menneskeskabte stofkredsløb og energistrømme </a:t>
            </a:r>
            <a:br>
              <a:rPr lang="da-DK" dirty="0"/>
            </a:br>
            <a:endParaRPr lang="da-DK" dirty="0"/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Naturbetingede ressourcer, produktion, teknologi og </a:t>
            </a:r>
            <a:br>
              <a:rPr lang="da-DK" dirty="0"/>
            </a:br>
            <a:r>
              <a:rPr lang="da-DK" dirty="0"/>
              <a:t>bæredygtighed </a:t>
            </a:r>
            <a:br>
              <a:rPr lang="da-DK" dirty="0"/>
            </a:br>
            <a:endParaRPr lang="da-DK" dirty="0"/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befolkningsforhold, byudvikling og erhverv i en globaliseret verden.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BECEE-E32F-D6C3-03FC-A77D5FB28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Hvordan vi arbejder i geografi </a:t>
            </a: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BAF168BF-3B29-3481-63E9-911D27E44975}"/>
              </a:ext>
            </a:extLst>
          </p:cNvPr>
          <p:cNvGrpSpPr/>
          <p:nvPr/>
        </p:nvGrpSpPr>
        <p:grpSpPr>
          <a:xfrm>
            <a:off x="148644" y="1340768"/>
            <a:ext cx="8436496" cy="1959099"/>
            <a:chOff x="148644" y="1340768"/>
            <a:chExt cx="8436496" cy="1959099"/>
          </a:xfrm>
        </p:grpSpPr>
        <p:sp>
          <p:nvSpPr>
            <p:cNvPr id="3" name="Tekstfelt 2">
              <a:extLst>
                <a:ext uri="{FF2B5EF4-FFF2-40B4-BE49-F238E27FC236}">
                  <a16:creationId xmlns:a16="http://schemas.microsoft.com/office/drawing/2014/main" id="{833C25F1-2A9A-30BA-873F-CA2D96DBE5E9}"/>
                </a:ext>
              </a:extLst>
            </p:cNvPr>
            <p:cNvSpPr txBox="1"/>
            <p:nvPr/>
          </p:nvSpPr>
          <p:spPr>
            <a:xfrm>
              <a:off x="899625" y="1460549"/>
              <a:ext cx="31427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b="1" dirty="0">
                  <a:highlight>
                    <a:srgbClr val="FFFF00"/>
                  </a:highlight>
                </a:rPr>
                <a:t>Teksterne</a:t>
              </a:r>
              <a:r>
                <a:rPr lang="da-DK" dirty="0">
                  <a:highlight>
                    <a:srgbClr val="FFFF00"/>
                  </a:highlight>
                </a:rPr>
                <a:t> vi læser </a:t>
              </a:r>
              <a:r>
                <a:rPr lang="da-DK" dirty="0"/>
                <a:t>ligger på </a:t>
              </a:r>
              <a:br>
                <a:rPr lang="da-DK" dirty="0"/>
              </a:br>
              <a:r>
                <a:rPr lang="da-DK" dirty="0">
                  <a:hlinkClick r:id="rId2"/>
                </a:rPr>
                <a:t>www.geografi-noter.dk</a:t>
              </a:r>
              <a:r>
                <a:rPr lang="da-DK" dirty="0"/>
                <a:t> </a:t>
              </a:r>
            </a:p>
          </p:txBody>
        </p:sp>
        <p:pic>
          <p:nvPicPr>
            <p:cNvPr id="5" name="Billede 4">
              <a:extLst>
                <a:ext uri="{FF2B5EF4-FFF2-40B4-BE49-F238E27FC236}">
                  <a16:creationId xmlns:a16="http://schemas.microsoft.com/office/drawing/2014/main" id="{EE7B49E5-F410-682A-4657-C7F5F976C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11960" y="1340768"/>
              <a:ext cx="4373180" cy="1959099"/>
            </a:xfrm>
            <a:prstGeom prst="rect">
              <a:avLst/>
            </a:prstGeom>
          </p:spPr>
        </p:pic>
        <p:pic>
          <p:nvPicPr>
            <p:cNvPr id="10" name="Grafik 9" descr="Badge 1 med massiv udfyldning">
              <a:extLst>
                <a:ext uri="{FF2B5EF4-FFF2-40B4-BE49-F238E27FC236}">
                  <a16:creationId xmlns:a16="http://schemas.microsoft.com/office/drawing/2014/main" id="{7BC3139B-A7F5-4119-6391-AB8BD7095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8644" y="1417638"/>
              <a:ext cx="649288" cy="649288"/>
            </a:xfrm>
            <a:prstGeom prst="rect">
              <a:avLst/>
            </a:prstGeom>
          </p:spPr>
        </p:pic>
      </p:grpSp>
      <p:grpSp>
        <p:nvGrpSpPr>
          <p:cNvPr id="7" name="Gruppe 6">
            <a:extLst>
              <a:ext uri="{FF2B5EF4-FFF2-40B4-BE49-F238E27FC236}">
                <a16:creationId xmlns:a16="http://schemas.microsoft.com/office/drawing/2014/main" id="{AA595118-2FE9-CC2F-2F47-C303A2296793}"/>
              </a:ext>
            </a:extLst>
          </p:cNvPr>
          <p:cNvGrpSpPr/>
          <p:nvPr/>
        </p:nvGrpSpPr>
        <p:grpSpPr>
          <a:xfrm>
            <a:off x="174506" y="2977356"/>
            <a:ext cx="7156969" cy="923330"/>
            <a:chOff x="174506" y="2977356"/>
            <a:chExt cx="7156969" cy="923330"/>
          </a:xfrm>
        </p:grpSpPr>
        <p:sp>
          <p:nvSpPr>
            <p:cNvPr id="6" name="Tekstfelt 5">
              <a:extLst>
                <a:ext uri="{FF2B5EF4-FFF2-40B4-BE49-F238E27FC236}">
                  <a16:creationId xmlns:a16="http://schemas.microsoft.com/office/drawing/2014/main" id="{A8C18555-7D51-C06E-09ED-8090FCFAD46A}"/>
                </a:ext>
              </a:extLst>
            </p:cNvPr>
            <p:cNvSpPr txBox="1"/>
            <p:nvPr/>
          </p:nvSpPr>
          <p:spPr>
            <a:xfrm>
              <a:off x="850214" y="2977356"/>
              <a:ext cx="648126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/>
                <a:t>Til alle emner / tekster får I </a:t>
              </a:r>
              <a:br>
                <a:rPr lang="da-DK" dirty="0"/>
              </a:br>
              <a:r>
                <a:rPr lang="da-DK" dirty="0"/>
                <a:t>nogle ‘</a:t>
              </a:r>
              <a:r>
                <a:rPr lang="da-DK" b="1" dirty="0">
                  <a:highlight>
                    <a:srgbClr val="FFFF00"/>
                  </a:highlight>
                </a:rPr>
                <a:t>læsespørgsmål</a:t>
              </a:r>
              <a:r>
                <a:rPr lang="da-DK" dirty="0"/>
                <a:t>’ – </a:t>
              </a:r>
              <a:br>
                <a:rPr lang="da-DK" dirty="0"/>
              </a:br>
              <a:r>
                <a:rPr lang="da-DK" dirty="0"/>
                <a:t>Jeres besvarelse af disse spørgsmål er </a:t>
              </a:r>
              <a:r>
                <a:rPr lang="da-DK" dirty="0">
                  <a:highlight>
                    <a:srgbClr val="FFFF00"/>
                  </a:highlight>
                </a:rPr>
                <a:t>jeres noter </a:t>
              </a:r>
              <a:r>
                <a:rPr lang="da-DK" dirty="0"/>
                <a:t>til timerne!</a:t>
              </a:r>
            </a:p>
          </p:txBody>
        </p:sp>
        <p:pic>
          <p:nvPicPr>
            <p:cNvPr id="12" name="Grafik 11" descr="Badge med massiv udfyldning">
              <a:extLst>
                <a:ext uri="{FF2B5EF4-FFF2-40B4-BE49-F238E27FC236}">
                  <a16:creationId xmlns:a16="http://schemas.microsoft.com/office/drawing/2014/main" id="{EF62F22A-A8CB-1C87-B0B1-1B98D15DA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74506" y="2993729"/>
              <a:ext cx="649288" cy="649288"/>
            </a:xfrm>
            <a:prstGeom prst="rect">
              <a:avLst/>
            </a:prstGeom>
          </p:spPr>
        </p:pic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784F1234-7266-A440-B6AF-3BC204A5EB66}"/>
              </a:ext>
            </a:extLst>
          </p:cNvPr>
          <p:cNvGrpSpPr/>
          <p:nvPr/>
        </p:nvGrpSpPr>
        <p:grpSpPr>
          <a:xfrm>
            <a:off x="148644" y="4509120"/>
            <a:ext cx="8809597" cy="673630"/>
            <a:chOff x="148644" y="4509120"/>
            <a:chExt cx="8809597" cy="673630"/>
          </a:xfrm>
        </p:grpSpPr>
        <p:pic>
          <p:nvPicPr>
            <p:cNvPr id="14" name="Grafik 13" descr="Badge 3 med massiv udfyldning">
              <a:extLst>
                <a:ext uri="{FF2B5EF4-FFF2-40B4-BE49-F238E27FC236}">
                  <a16:creationId xmlns:a16="http://schemas.microsoft.com/office/drawing/2014/main" id="{CA4DDCE6-7EEE-D838-23FB-99B6A8829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48644" y="4509120"/>
              <a:ext cx="649288" cy="649288"/>
            </a:xfrm>
            <a:prstGeom prst="rect">
              <a:avLst/>
            </a:prstGeom>
          </p:spPr>
        </p:pic>
        <p:sp>
          <p:nvSpPr>
            <p:cNvPr id="17" name="Tekstfelt 16">
              <a:extLst>
                <a:ext uri="{FF2B5EF4-FFF2-40B4-BE49-F238E27FC236}">
                  <a16:creationId xmlns:a16="http://schemas.microsoft.com/office/drawing/2014/main" id="{2882E372-915A-87DF-7BE2-9EB61C06E89E}"/>
                </a:ext>
              </a:extLst>
            </p:cNvPr>
            <p:cNvSpPr txBox="1"/>
            <p:nvPr/>
          </p:nvSpPr>
          <p:spPr>
            <a:xfrm>
              <a:off x="899625" y="4536419"/>
              <a:ext cx="80586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/>
                <a:t>Til alle emner er der et antal </a:t>
              </a:r>
              <a:r>
                <a:rPr lang="da-DK" dirty="0">
                  <a:highlight>
                    <a:srgbClr val="FFFF00"/>
                  </a:highlight>
                </a:rPr>
                <a:t>opgaver eller praktiske øvelser </a:t>
              </a:r>
              <a:r>
                <a:rPr lang="da-DK" dirty="0"/>
                <a:t>som skal </a:t>
              </a:r>
              <a:br>
                <a:rPr lang="da-DK" dirty="0"/>
              </a:br>
              <a:r>
                <a:rPr lang="da-DK" dirty="0"/>
                <a:t>laves og som indgår i eksamen. Opgaverne / øvelser skal afleveres på Lectio.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293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85601CC-A180-4DFB-A776-FC9BE106823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Intro til Geografi FHF</a:t>
            </a: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BA0F68C-5650-43E6-81E1-1777E7B0A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/>
              <a:t>Naturvidenskabelige faggruppe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1748A99-C727-4B69-BC83-F54F6C9E3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7288"/>
            <a:ext cx="5616834" cy="462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9EB357-0560-AE72-3F73-EDEF2E599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94858"/>
            <a:ext cx="7886700" cy="994172"/>
          </a:xfrm>
        </p:spPr>
        <p:txBody>
          <a:bodyPr/>
          <a:lstStyle/>
          <a:p>
            <a:pPr algn="ctr"/>
            <a:r>
              <a:rPr lang="da-DK" dirty="0"/>
              <a:t>NF studieplan 2024-2025</a:t>
            </a:r>
          </a:p>
        </p:txBody>
      </p:sp>
      <p:cxnSp>
        <p:nvCxnSpPr>
          <p:cNvPr id="4" name="Lige pilforbindelse 3">
            <a:extLst>
              <a:ext uri="{FF2B5EF4-FFF2-40B4-BE49-F238E27FC236}">
                <a16:creationId xmlns:a16="http://schemas.microsoft.com/office/drawing/2014/main" id="{47575B3E-9B88-FC16-2D5A-DC6F4D96727D}"/>
              </a:ext>
            </a:extLst>
          </p:cNvPr>
          <p:cNvCxnSpPr/>
          <p:nvPr/>
        </p:nvCxnSpPr>
        <p:spPr>
          <a:xfrm>
            <a:off x="651850" y="2235641"/>
            <a:ext cx="784935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felt 4">
            <a:extLst>
              <a:ext uri="{FF2B5EF4-FFF2-40B4-BE49-F238E27FC236}">
                <a16:creationId xmlns:a16="http://schemas.microsoft.com/office/drawing/2014/main" id="{F2C362B0-B3C6-BC2B-8F3A-5359F073CA39}"/>
              </a:ext>
            </a:extLst>
          </p:cNvPr>
          <p:cNvSpPr txBox="1"/>
          <p:nvPr/>
        </p:nvSpPr>
        <p:spPr>
          <a:xfrm>
            <a:off x="1127544" y="185173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Aug-sept</a:t>
            </a:r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E9D69B6A-3324-AF99-54CE-D777116F3FD7}"/>
              </a:ext>
            </a:extLst>
          </p:cNvPr>
          <p:cNvSpPr txBox="1"/>
          <p:nvPr/>
        </p:nvSpPr>
        <p:spPr>
          <a:xfrm>
            <a:off x="2585380" y="182891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Uge 40 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2F5E701-3379-C93D-4949-F116315C8A27}"/>
              </a:ext>
            </a:extLst>
          </p:cNvPr>
          <p:cNvSpPr txBox="1"/>
          <p:nvPr/>
        </p:nvSpPr>
        <p:spPr>
          <a:xfrm>
            <a:off x="746911" y="2351072"/>
            <a:ext cx="15277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/>
              <a:t>Vand </a:t>
            </a:r>
            <a:br>
              <a:rPr lang="da-DK" dirty="0"/>
            </a:br>
            <a:r>
              <a:rPr lang="da-DK" sz="1200" dirty="0"/>
              <a:t>Hvad er vand og </a:t>
            </a:r>
            <a:br>
              <a:rPr lang="da-DK" sz="1200" dirty="0"/>
            </a:br>
            <a:r>
              <a:rPr lang="da-DK" sz="1200" dirty="0"/>
              <a:t>hvilken rolle spiller det</a:t>
            </a:r>
            <a:br>
              <a:rPr lang="da-DK" sz="1200" dirty="0"/>
            </a:br>
            <a:r>
              <a:rPr lang="da-DK" sz="1200" dirty="0"/>
              <a:t>i vores hverdag?</a:t>
            </a:r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65531D1D-43B1-8C0A-7F42-E01A994DBFF1}"/>
              </a:ext>
            </a:extLst>
          </p:cNvPr>
          <p:cNvSpPr txBox="1"/>
          <p:nvPr/>
        </p:nvSpPr>
        <p:spPr>
          <a:xfrm>
            <a:off x="2213374" y="2450626"/>
            <a:ext cx="1527772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b="1" dirty="0"/>
              <a:t>1. NF-projekt </a:t>
            </a:r>
            <a:br>
              <a:rPr lang="da-DK" dirty="0"/>
            </a:br>
            <a:r>
              <a:rPr lang="da-DK" sz="1200" dirty="0"/>
              <a:t>Fokus på anvendelse af </a:t>
            </a:r>
            <a:br>
              <a:rPr lang="da-DK" sz="1200" dirty="0"/>
            </a:br>
            <a:r>
              <a:rPr lang="da-DK" sz="1200" dirty="0"/>
              <a:t>faglige figurer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8190E6CD-B8E2-9CAB-AB44-30F7E911BE6F}"/>
              </a:ext>
            </a:extLst>
          </p:cNvPr>
          <p:cNvSpPr txBox="1"/>
          <p:nvPr/>
        </p:nvSpPr>
        <p:spPr>
          <a:xfrm>
            <a:off x="4312992" y="1820723"/>
            <a:ext cx="2086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/>
              <a:t>Okt</a:t>
            </a:r>
            <a:r>
              <a:rPr lang="da-DK" dirty="0"/>
              <a:t> – </a:t>
            </a:r>
            <a:r>
              <a:rPr lang="da-DK" dirty="0" err="1"/>
              <a:t>nov</a:t>
            </a:r>
            <a:r>
              <a:rPr lang="da-DK" dirty="0"/>
              <a:t> –</a:t>
            </a:r>
            <a:r>
              <a:rPr lang="da-DK" dirty="0" err="1"/>
              <a:t>dec</a:t>
            </a:r>
            <a:endParaRPr lang="da-DK" dirty="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22B9BB5D-B70B-562D-1D5D-37197FE2597E}"/>
              </a:ext>
            </a:extLst>
          </p:cNvPr>
          <p:cNvSpPr txBox="1"/>
          <p:nvPr/>
        </p:nvSpPr>
        <p:spPr>
          <a:xfrm>
            <a:off x="4312992" y="2351071"/>
            <a:ext cx="22664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/>
              <a:t>Energi</a:t>
            </a:r>
            <a:br>
              <a:rPr lang="da-DK" dirty="0"/>
            </a:br>
            <a:r>
              <a:rPr lang="da-DK" sz="1200" dirty="0"/>
              <a:t>Hvordan kan mennesket påvirke det globale klima, og hvad kan man gøre for at bremse den globale opvarmning?</a:t>
            </a:r>
            <a:endParaRPr lang="da-DK" dirty="0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6F8BB57C-3E51-1858-CA4C-9E2B8B62D366}"/>
              </a:ext>
            </a:extLst>
          </p:cNvPr>
          <p:cNvSpPr txBox="1"/>
          <p:nvPr/>
        </p:nvSpPr>
        <p:spPr>
          <a:xfrm>
            <a:off x="6535378" y="2450626"/>
            <a:ext cx="2366995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b="1" dirty="0" err="1"/>
              <a:t>PoP</a:t>
            </a:r>
            <a:r>
              <a:rPr lang="da-DK" b="1" dirty="0"/>
              <a:t> + 2. NF-projekt </a:t>
            </a:r>
            <a:br>
              <a:rPr lang="da-DK" dirty="0"/>
            </a:br>
            <a:r>
              <a:rPr lang="da-DK" sz="1200" dirty="0"/>
              <a:t>Skriftlig synopsis på </a:t>
            </a:r>
            <a:br>
              <a:rPr lang="da-DK" sz="1200" dirty="0"/>
            </a:br>
            <a:r>
              <a:rPr lang="da-DK" sz="1200" dirty="0"/>
              <a:t>baggrund af udleverede </a:t>
            </a:r>
            <a:br>
              <a:rPr lang="da-DK" sz="1200" dirty="0"/>
            </a:br>
            <a:r>
              <a:rPr lang="da-DK" sz="1200" dirty="0"/>
              <a:t>problemformuleringer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B43710A1-F9A9-33B6-1F39-07FC09DA92B5}"/>
              </a:ext>
            </a:extLst>
          </p:cNvPr>
          <p:cNvSpPr txBox="1"/>
          <p:nvPr/>
        </p:nvSpPr>
        <p:spPr>
          <a:xfrm>
            <a:off x="3642135" y="182891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Uge 42 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0B44BD8F-EE5B-6E7D-8FC3-63F54B7A3626}"/>
              </a:ext>
            </a:extLst>
          </p:cNvPr>
          <p:cNvSpPr txBox="1"/>
          <p:nvPr/>
        </p:nvSpPr>
        <p:spPr>
          <a:xfrm>
            <a:off x="3741146" y="26105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Ferie</a:t>
            </a:r>
          </a:p>
        </p:txBody>
      </p:sp>
      <p:cxnSp>
        <p:nvCxnSpPr>
          <p:cNvPr id="14" name="Lige pilforbindelse 13">
            <a:extLst>
              <a:ext uri="{FF2B5EF4-FFF2-40B4-BE49-F238E27FC236}">
                <a16:creationId xmlns:a16="http://schemas.microsoft.com/office/drawing/2014/main" id="{A563799C-8875-3D53-7B93-2A962EAFE991}"/>
              </a:ext>
            </a:extLst>
          </p:cNvPr>
          <p:cNvCxnSpPr/>
          <p:nvPr/>
        </p:nvCxnSpPr>
        <p:spPr>
          <a:xfrm>
            <a:off x="651850" y="4088206"/>
            <a:ext cx="784935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felt 14">
            <a:extLst>
              <a:ext uri="{FF2B5EF4-FFF2-40B4-BE49-F238E27FC236}">
                <a16:creationId xmlns:a16="http://schemas.microsoft.com/office/drawing/2014/main" id="{4A308EF8-F94C-DCFF-96EE-A79FFEF4BCF9}"/>
              </a:ext>
            </a:extLst>
          </p:cNvPr>
          <p:cNvSpPr txBox="1"/>
          <p:nvPr/>
        </p:nvSpPr>
        <p:spPr>
          <a:xfrm>
            <a:off x="1064037" y="3770116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Jan- feb. 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16415F30-0E3E-30C1-4A25-4FD94564CE7C}"/>
              </a:ext>
            </a:extLst>
          </p:cNvPr>
          <p:cNvSpPr txBox="1"/>
          <p:nvPr/>
        </p:nvSpPr>
        <p:spPr>
          <a:xfrm>
            <a:off x="628650" y="4203637"/>
            <a:ext cx="15277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/>
              <a:t>Sundhed</a:t>
            </a:r>
            <a:br>
              <a:rPr lang="da-DK" dirty="0"/>
            </a:br>
            <a:r>
              <a:rPr lang="da-DK" sz="1200" dirty="0"/>
              <a:t>Hvilke forhold har betydning for ernæringen og dermed vores sundhed?</a:t>
            </a:r>
            <a:endParaRPr lang="da-DK" dirty="0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33C5AAFB-361B-40B9-EFEF-DB8095E95CF5}"/>
              </a:ext>
            </a:extLst>
          </p:cNvPr>
          <p:cNvSpPr txBox="1"/>
          <p:nvPr/>
        </p:nvSpPr>
        <p:spPr>
          <a:xfrm>
            <a:off x="1998124" y="4303190"/>
            <a:ext cx="1845377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b="1" dirty="0"/>
              <a:t>3. NF-projekt </a:t>
            </a:r>
          </a:p>
          <a:p>
            <a:pPr algn="ctr"/>
            <a:r>
              <a:rPr lang="da-DK" sz="1200" dirty="0"/>
              <a:t>Skriftlig synopsis på </a:t>
            </a:r>
            <a:br>
              <a:rPr lang="da-DK" sz="1200" dirty="0"/>
            </a:br>
            <a:r>
              <a:rPr lang="da-DK" sz="1200" dirty="0"/>
              <a:t>baggrund af udleverede </a:t>
            </a:r>
            <a:br>
              <a:rPr lang="da-DK" sz="1200" dirty="0"/>
            </a:br>
            <a:r>
              <a:rPr lang="da-DK" sz="1200" dirty="0"/>
              <a:t>problemformuleringer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778BBE1C-FE22-C8B8-B019-13E160A3E8FA}"/>
              </a:ext>
            </a:extLst>
          </p:cNvPr>
          <p:cNvSpPr txBox="1"/>
          <p:nvPr/>
        </p:nvSpPr>
        <p:spPr>
          <a:xfrm>
            <a:off x="4206176" y="4209513"/>
            <a:ext cx="15277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/>
              <a:t>Fødevarer</a:t>
            </a:r>
          </a:p>
          <a:p>
            <a:pPr algn="ctr"/>
            <a:r>
              <a:rPr lang="da-DK" sz="1200" dirty="0"/>
              <a:t>Hvordan kan vi brødføde en stadig voksende befolkning?</a:t>
            </a:r>
            <a:endParaRPr lang="da-DK" dirty="0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406047AB-0EA8-1ADA-605D-05B8CA216091}"/>
              </a:ext>
            </a:extLst>
          </p:cNvPr>
          <p:cNvSpPr txBox="1"/>
          <p:nvPr/>
        </p:nvSpPr>
        <p:spPr>
          <a:xfrm>
            <a:off x="6272213" y="4313387"/>
            <a:ext cx="2277467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Eksamensprojektet</a:t>
            </a:r>
          </a:p>
          <a:p>
            <a:pPr algn="ctr"/>
            <a:r>
              <a:rPr lang="da-DK" sz="1200" dirty="0">
                <a:solidFill>
                  <a:schemeClr val="bg1"/>
                </a:solidFill>
              </a:rPr>
              <a:t>Som er udgangspunkt for den </a:t>
            </a:r>
            <a:br>
              <a:rPr lang="da-DK" sz="1200" dirty="0">
                <a:solidFill>
                  <a:schemeClr val="bg1"/>
                </a:solidFill>
              </a:rPr>
            </a:br>
            <a:r>
              <a:rPr lang="da-DK" sz="1200" dirty="0">
                <a:solidFill>
                  <a:schemeClr val="bg1"/>
                </a:solidFill>
              </a:rPr>
              <a:t>fællesfaglige NF -eksamen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7EF77274-E2AF-3C1E-775C-73EB7BCB0903}"/>
              </a:ext>
            </a:extLst>
          </p:cNvPr>
          <p:cNvSpPr txBox="1"/>
          <p:nvPr/>
        </p:nvSpPr>
        <p:spPr>
          <a:xfrm>
            <a:off x="6884384" y="1836227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Uge 47-48 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98E7F221-951D-A054-DB8F-5B89DF41CF44}"/>
              </a:ext>
            </a:extLst>
          </p:cNvPr>
          <p:cNvSpPr txBox="1"/>
          <p:nvPr/>
        </p:nvSpPr>
        <p:spPr>
          <a:xfrm>
            <a:off x="4139952" y="3725718"/>
            <a:ext cx="188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Marts - april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2BFB110B-ABF3-4264-AACE-75A66FBF5F2D}"/>
              </a:ext>
            </a:extLst>
          </p:cNvPr>
          <p:cNvSpPr txBox="1"/>
          <p:nvPr/>
        </p:nvSpPr>
        <p:spPr>
          <a:xfrm rot="21095054">
            <a:off x="1437247" y="3202556"/>
            <a:ext cx="2296265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Hydrologi og </a:t>
            </a:r>
            <a:br>
              <a:rPr lang="da-DK" dirty="0">
                <a:solidFill>
                  <a:schemeClr val="bg1"/>
                </a:solidFill>
              </a:rPr>
            </a:br>
            <a:r>
              <a:rPr lang="da-DK" dirty="0">
                <a:solidFill>
                  <a:schemeClr val="bg1"/>
                </a:solidFill>
              </a:rPr>
              <a:t>Klimatologi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952816E5-6FC7-4EEB-A39F-31B374C968DF}"/>
              </a:ext>
            </a:extLst>
          </p:cNvPr>
          <p:cNvSpPr txBox="1"/>
          <p:nvPr/>
        </p:nvSpPr>
        <p:spPr>
          <a:xfrm rot="21095054">
            <a:off x="4902169" y="3044665"/>
            <a:ext cx="2133918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Klimaændringer og</a:t>
            </a:r>
            <a:br>
              <a:rPr lang="da-DK" dirty="0">
                <a:solidFill>
                  <a:schemeClr val="bg1"/>
                </a:solidFill>
              </a:rPr>
            </a:br>
            <a:r>
              <a:rPr lang="da-DK" dirty="0">
                <a:solidFill>
                  <a:schemeClr val="bg1"/>
                </a:solidFill>
              </a:rPr>
              <a:t>global opvarmning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7DA7F055-1A53-4FAB-B8B8-BDDD84EC5B6F}"/>
              </a:ext>
            </a:extLst>
          </p:cNvPr>
          <p:cNvSpPr txBox="1"/>
          <p:nvPr/>
        </p:nvSpPr>
        <p:spPr>
          <a:xfrm rot="21095054">
            <a:off x="913097" y="5428846"/>
            <a:ext cx="1633781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Demografi og </a:t>
            </a:r>
            <a:br>
              <a:rPr lang="da-DK" dirty="0">
                <a:solidFill>
                  <a:schemeClr val="bg1"/>
                </a:solidFill>
              </a:rPr>
            </a:br>
            <a:r>
              <a:rPr lang="da-DK" dirty="0">
                <a:solidFill>
                  <a:schemeClr val="bg1"/>
                </a:solidFill>
              </a:rPr>
              <a:t>levevilkår</a:t>
            </a: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B9A56C16-7195-4BA3-AE97-4F009D42F91C}"/>
              </a:ext>
            </a:extLst>
          </p:cNvPr>
          <p:cNvSpPr txBox="1"/>
          <p:nvPr/>
        </p:nvSpPr>
        <p:spPr>
          <a:xfrm rot="21095054">
            <a:off x="4717514" y="5276545"/>
            <a:ext cx="1928733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Erhvervsgeografi</a:t>
            </a:r>
            <a:br>
              <a:rPr lang="da-DK" dirty="0">
                <a:solidFill>
                  <a:schemeClr val="bg1"/>
                </a:solidFill>
              </a:rPr>
            </a:br>
            <a:r>
              <a:rPr lang="da-DK" dirty="0">
                <a:solidFill>
                  <a:schemeClr val="bg1"/>
                </a:solidFill>
              </a:rPr>
              <a:t>landbrug og </a:t>
            </a:r>
            <a:br>
              <a:rPr lang="da-DK" dirty="0">
                <a:solidFill>
                  <a:schemeClr val="bg1"/>
                </a:solidFill>
              </a:rPr>
            </a:br>
            <a:r>
              <a:rPr lang="da-DK" dirty="0" err="1">
                <a:solidFill>
                  <a:schemeClr val="bg1"/>
                </a:solidFill>
              </a:rPr>
              <a:t>fødevareprod</a:t>
            </a:r>
            <a:r>
              <a:rPr lang="da-DK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EB194E94-7AA4-4BA5-8659-9CF3DA815CC8}"/>
              </a:ext>
            </a:extLst>
          </p:cNvPr>
          <p:cNvSpPr txBox="1"/>
          <p:nvPr/>
        </p:nvSpPr>
        <p:spPr>
          <a:xfrm rot="21095054">
            <a:off x="3328118" y="5553545"/>
            <a:ext cx="979756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Geologi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D270408C-EA0B-439E-8F27-5F2E1EE4AE72}"/>
              </a:ext>
            </a:extLst>
          </p:cNvPr>
          <p:cNvSpPr txBox="1"/>
          <p:nvPr/>
        </p:nvSpPr>
        <p:spPr>
          <a:xfrm>
            <a:off x="3846480" y="429913"/>
            <a:ext cx="1451039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</a:rPr>
              <a:t>Geografi </a:t>
            </a:r>
          </a:p>
        </p:txBody>
      </p:sp>
    </p:spTree>
    <p:extLst>
      <p:ext uri="{BB962C8B-B14F-4D97-AF65-F5344CB8AC3E}">
        <p14:creationId xmlns:p14="http://schemas.microsoft.com/office/powerpoint/2010/main" val="197150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66B535-1A87-45F7-93ED-501559C63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Intro: Geografiske kort </a:t>
            </a:r>
          </a:p>
        </p:txBody>
      </p:sp>
      <p:pic>
        <p:nvPicPr>
          <p:cNvPr id="4" name="Billede 3" descr="Et billede, der indeholder tekst, kort&#10;&#10;Automatisk genereret beskrivelse">
            <a:extLst>
              <a:ext uri="{FF2B5EF4-FFF2-40B4-BE49-F238E27FC236}">
                <a16:creationId xmlns:a16="http://schemas.microsoft.com/office/drawing/2014/main" id="{CCD0B533-65C2-467C-A48B-9F7DC996D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7638"/>
            <a:ext cx="7812360" cy="5270739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2951D8C8-3B7C-48E1-9408-40EC74474BDE}"/>
              </a:ext>
            </a:extLst>
          </p:cNvPr>
          <p:cNvSpPr txBox="1"/>
          <p:nvPr/>
        </p:nvSpPr>
        <p:spPr>
          <a:xfrm rot="20652673">
            <a:off x="812186" y="1817777"/>
            <a:ext cx="359585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Hvordan læses det fysiske kort ? </a:t>
            </a:r>
            <a:br>
              <a:rPr lang="da-DK" dirty="0"/>
            </a:br>
            <a:r>
              <a:rPr lang="da-DK" dirty="0"/>
              <a:t>Hvad betyder farverne ..?</a:t>
            </a:r>
          </a:p>
        </p:txBody>
      </p:sp>
    </p:spTree>
    <p:extLst>
      <p:ext uri="{BB962C8B-B14F-4D97-AF65-F5344CB8AC3E}">
        <p14:creationId xmlns:p14="http://schemas.microsoft.com/office/powerpoint/2010/main" val="415247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Billede 2" descr="Et billede, der indeholder kort, tekst&#10;&#10;Beskrivelse, der er oprettet med meget høj sikkerhed">
            <a:extLst>
              <a:ext uri="{FF2B5EF4-FFF2-40B4-BE49-F238E27FC236}">
                <a16:creationId xmlns:a16="http://schemas.microsoft.com/office/drawing/2014/main" id="{EAF445AE-F0E8-45E7-840D-2CC96DBF5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68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78EADDF8-B2B3-46E2-B625-67A9CA50D664}"/>
              </a:ext>
            </a:extLst>
          </p:cNvPr>
          <p:cNvSpPr txBox="1"/>
          <p:nvPr/>
        </p:nvSpPr>
        <p:spPr>
          <a:xfrm>
            <a:off x="1187624" y="404664"/>
            <a:ext cx="6925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/>
              <a:t>Blindkort – Hvor mange lande kender du?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033449-ACB0-41D3-9C2C-37A3AD2DE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NF –intro: Økologisk fodspor</a:t>
            </a:r>
          </a:p>
        </p:txBody>
      </p:sp>
      <p:pic>
        <p:nvPicPr>
          <p:cNvPr id="4" name="Billede 3" descr="Et billede, der indeholder udendørs, himmel, jord, træ&#10;&#10;Automatisk genereret beskrivelse">
            <a:extLst>
              <a:ext uri="{FF2B5EF4-FFF2-40B4-BE49-F238E27FC236}">
                <a16:creationId xmlns:a16="http://schemas.microsoft.com/office/drawing/2014/main" id="{DE5CE655-D708-4345-99F5-F18BF4144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28" y="1340768"/>
            <a:ext cx="7200800" cy="4844983"/>
          </a:xfrm>
          <a:prstGeom prst="rect">
            <a:avLst/>
          </a:prstGeom>
        </p:spPr>
      </p:pic>
      <p:pic>
        <p:nvPicPr>
          <p:cNvPr id="6" name="Billede 5" descr="Et billede, der indeholder sne, person, udendørs&#10;&#10;Automatisk genereret beskrivelse">
            <a:extLst>
              <a:ext uri="{FF2B5EF4-FFF2-40B4-BE49-F238E27FC236}">
                <a16:creationId xmlns:a16="http://schemas.microsoft.com/office/drawing/2014/main" id="{B7648465-F3F6-40DA-A341-71F7C4A02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96" y="1295127"/>
            <a:ext cx="7265976" cy="5035322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6844124A-52B0-4909-8954-0112FD8B00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7" y="1291181"/>
            <a:ext cx="7635433" cy="516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4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867</Words>
  <Application>Microsoft Office PowerPoint</Application>
  <PresentationFormat>Skærmshow (4:3)</PresentationFormat>
  <Paragraphs>168</Paragraphs>
  <Slides>28</Slides>
  <Notes>0</Notes>
  <HiddenSlides>5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28</vt:i4>
      </vt:variant>
    </vt:vector>
  </HeadingPairs>
  <TitlesOfParts>
    <vt:vector size="32" baseType="lpstr">
      <vt:lpstr>Arial</vt:lpstr>
      <vt:lpstr>Berlin Sans FB</vt:lpstr>
      <vt:lpstr>Calibri</vt:lpstr>
      <vt:lpstr>Kontortema</vt:lpstr>
      <vt:lpstr>Intro til Geografi C </vt:lpstr>
      <vt:lpstr>PowerPoint-præsentation</vt:lpstr>
      <vt:lpstr>Geografi på HF /Gym.</vt:lpstr>
      <vt:lpstr>Hvordan vi arbejder i geografi </vt:lpstr>
      <vt:lpstr>Naturvidenskabelige faggruppe</vt:lpstr>
      <vt:lpstr>NF studieplan 2024-2025</vt:lpstr>
      <vt:lpstr>Intro: Geografiske kort </vt:lpstr>
      <vt:lpstr>PowerPoint-præsentation</vt:lpstr>
      <vt:lpstr>NF –intro: Økologisk fodspor</vt:lpstr>
      <vt:lpstr>PowerPoint-præsentation</vt:lpstr>
      <vt:lpstr>Sommeren 2018</vt:lpstr>
      <vt:lpstr>Global opvarmning…</vt:lpstr>
      <vt:lpstr>PowerPoint-præsentation</vt:lpstr>
      <vt:lpstr>Geologi </vt:lpstr>
      <vt:lpstr>Demografi </vt:lpstr>
      <vt:lpstr>Demografi </vt:lpstr>
      <vt:lpstr>Verdens ti største lande</vt:lpstr>
      <vt:lpstr>Befolkning og levevilkår</vt:lpstr>
      <vt:lpstr>Det europæiske befolkningsproblem..</vt:lpstr>
      <vt:lpstr>Fertilitet og samfund</vt:lpstr>
      <vt:lpstr>Befolkning og samfund</vt:lpstr>
      <vt:lpstr>Fattigdom - Levevilkår</vt:lpstr>
      <vt:lpstr>Erhvervsgeografi</vt:lpstr>
      <vt:lpstr>Dansk landbrug 1950 og 1980</vt:lpstr>
      <vt:lpstr>Landbrug – miljø og fødevarer</vt:lpstr>
      <vt:lpstr>Globale fødevareproblem</vt:lpstr>
      <vt:lpstr>Fødevareforbrug og miljø</vt:lpstr>
      <vt:lpstr>Natur- og Kulturgeografi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til Geografi</dc:title>
  <dc:creator>Otto</dc:creator>
  <cp:lastModifiedBy>otto leholt</cp:lastModifiedBy>
  <cp:revision>51</cp:revision>
  <dcterms:created xsi:type="dcterms:W3CDTF">2008-08-17T15:11:12Z</dcterms:created>
  <dcterms:modified xsi:type="dcterms:W3CDTF">2024-08-13T07:50:25Z</dcterms:modified>
</cp:coreProperties>
</file>