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98" r:id="rId4"/>
    <p:sldId id="279" r:id="rId5"/>
    <p:sldId id="280" r:id="rId6"/>
    <p:sldId id="278" r:id="rId7"/>
    <p:sldId id="282" r:id="rId8"/>
    <p:sldId id="293" r:id="rId9"/>
    <p:sldId id="296" r:id="rId10"/>
    <p:sldId id="295" r:id="rId11"/>
    <p:sldId id="294" r:id="rId12"/>
    <p:sldId id="300" r:id="rId13"/>
    <p:sldId id="301" r:id="rId14"/>
  </p:sldIdLst>
  <p:sldSz cx="9144000" cy="6858000" type="screen4x3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03" d="100"/>
          <a:sy n="103" d="100"/>
        </p:scale>
        <p:origin x="124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5104917A-7AC3-491A-A922-6699E5D87A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C0FDF8E-014C-40C3-966B-F8E6024D92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C09BE11-AC6E-4090-9F16-707A3F7FA54D}" type="datetimeFigureOut">
              <a:rPr lang="da-DK"/>
              <a:pPr>
                <a:defRPr/>
              </a:pPr>
              <a:t>19-03-2025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D715F01-622B-44F8-8A12-F6B6E1DB34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>
            <a:extLst>
              <a:ext uri="{FF2B5EF4-FFF2-40B4-BE49-F238E27FC236}">
                <a16:creationId xmlns:a16="http://schemas.microsoft.com/office/drawing/2014/main" id="{C8ABB385-A4B8-49B4-85A3-E8736F0BFA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5C061A-1F52-43B6-BFCD-4D545D17F33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641C027-756A-4728-B312-D378E277F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67888-CCA1-4B00-8A49-2348EE987A44}" type="datetimeFigureOut">
              <a:rPr lang="da-DK"/>
              <a:pPr>
                <a:defRPr/>
              </a:pPr>
              <a:t>19-03-2025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A5DAA17-B2CE-4076-BA18-75D28589E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447677B9-A6D1-4FE8-A10E-0F66AB48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2AB1-57BF-432F-B8FC-C31C6D15004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9426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65070BA-468A-4451-AC02-CE619B7F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4B97-EE20-4F37-A32D-FBC8C15002C6}" type="datetimeFigureOut">
              <a:rPr lang="da-DK"/>
              <a:pPr>
                <a:defRPr/>
              </a:pPr>
              <a:t>19-03-2025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393A0FA-BE82-48A9-803B-B53C09004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E55AC3D5-16CB-4D3B-8643-902464A0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8B4B6-D7BE-4FAB-AE8F-42E8CCF4FCE0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8519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E828162-C592-42EC-A4A8-C7566142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36E4F-9ABA-4BBC-9756-4DA366BF3BE3}" type="datetimeFigureOut">
              <a:rPr lang="da-DK"/>
              <a:pPr>
                <a:defRPr/>
              </a:pPr>
              <a:t>19-03-2025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E95DE9-F39D-4D28-B016-235CBCDC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FF166447-F66D-4B51-86E5-16BF2D47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E9E42-49CE-408F-9C7A-1B56AA968CF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60231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475634B-3D56-4862-BC99-C70B0AC2A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7EF96-743B-4256-BF28-CFA0D2EC283A}" type="datetimeFigureOut">
              <a:rPr lang="da-DK"/>
              <a:pPr>
                <a:defRPr/>
              </a:pPr>
              <a:t>19-03-2025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3505106-1588-4051-8543-EC4532493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D9A497D4-34ED-46A8-8071-7984FC36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EA58F-D026-4CCB-AB5A-F076286C8CE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85981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363F6B-9B85-4401-A2D7-88EA105EE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5D800-7A41-428B-90DB-EC52DFBD2DC1}" type="datetimeFigureOut">
              <a:rPr lang="da-DK"/>
              <a:pPr>
                <a:defRPr/>
              </a:pPr>
              <a:t>19-03-2025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1FD3ED3-13F6-401C-81AC-FDD4DB90F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A8765947-AE69-4ACE-BA4F-A3BCF9B9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4FDA6-D6C4-4CC1-AB97-DF16F11879ED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4946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3">
            <a:extLst>
              <a:ext uri="{FF2B5EF4-FFF2-40B4-BE49-F238E27FC236}">
                <a16:creationId xmlns:a16="http://schemas.microsoft.com/office/drawing/2014/main" id="{551C712D-988D-4623-A361-77545FF7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56CAE-8C92-4B79-8D64-F93CC1C99B6D}" type="datetimeFigureOut">
              <a:rPr lang="da-DK"/>
              <a:pPr>
                <a:defRPr/>
              </a:pPr>
              <a:t>19-03-2025</a:t>
            </a:fld>
            <a:endParaRPr lang="da-DK"/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C473A40B-A7E5-4187-A320-B9FDA465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>
            <a:extLst>
              <a:ext uri="{FF2B5EF4-FFF2-40B4-BE49-F238E27FC236}">
                <a16:creationId xmlns:a16="http://schemas.microsoft.com/office/drawing/2014/main" id="{AEA86E72-53EC-42DB-B38F-415EEF56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F7E94-BD0B-4738-A832-47FE3FFBAB9B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8995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339FF5F7-C949-4FEB-870F-D7C27546C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BA670-1E46-4CDF-829D-74BAAAF86D1D}" type="datetimeFigureOut">
              <a:rPr lang="da-DK"/>
              <a:pPr>
                <a:defRPr/>
              </a:pPr>
              <a:t>19-03-2025</a:t>
            </a:fld>
            <a:endParaRPr lang="da-DK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CDA72B0C-76B9-4B05-823B-18248083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>
            <a:extLst>
              <a:ext uri="{FF2B5EF4-FFF2-40B4-BE49-F238E27FC236}">
                <a16:creationId xmlns:a16="http://schemas.microsoft.com/office/drawing/2014/main" id="{A0A7C29E-F0FF-441C-B087-424937E3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261C-71CD-4CD5-A432-F1A15581123C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2936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dato 3">
            <a:extLst>
              <a:ext uri="{FF2B5EF4-FFF2-40B4-BE49-F238E27FC236}">
                <a16:creationId xmlns:a16="http://schemas.microsoft.com/office/drawing/2014/main" id="{7F140A1A-5296-4BE9-B295-4B61B5590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5686-754F-4B77-8040-467C080E7CCE}" type="datetimeFigureOut">
              <a:rPr lang="da-DK"/>
              <a:pPr>
                <a:defRPr/>
              </a:pPr>
              <a:t>19-03-2025</a:t>
            </a:fld>
            <a:endParaRPr lang="da-DK"/>
          </a:p>
        </p:txBody>
      </p:sp>
      <p:sp>
        <p:nvSpPr>
          <p:cNvPr id="4" name="Pladsholder til sidefod 4">
            <a:extLst>
              <a:ext uri="{FF2B5EF4-FFF2-40B4-BE49-F238E27FC236}">
                <a16:creationId xmlns:a16="http://schemas.microsoft.com/office/drawing/2014/main" id="{35AA08E5-A063-4C4C-B171-F0FA8C508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>
            <a:extLst>
              <a:ext uri="{FF2B5EF4-FFF2-40B4-BE49-F238E27FC236}">
                <a16:creationId xmlns:a16="http://schemas.microsoft.com/office/drawing/2014/main" id="{0760444F-37F4-4CB7-ADC8-9E8A5149C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64D0B-E730-4CED-B37D-9E1A440C930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6871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>
            <a:extLst>
              <a:ext uri="{FF2B5EF4-FFF2-40B4-BE49-F238E27FC236}">
                <a16:creationId xmlns:a16="http://schemas.microsoft.com/office/drawing/2014/main" id="{A3DEE62E-0C7B-4816-961A-5E9E3C36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36A0-9E12-471F-9738-DA5552D993D8}" type="datetimeFigureOut">
              <a:rPr lang="da-DK"/>
              <a:pPr>
                <a:defRPr/>
              </a:pPr>
              <a:t>19-03-2025</a:t>
            </a:fld>
            <a:endParaRPr lang="da-DK"/>
          </a:p>
        </p:txBody>
      </p:sp>
      <p:sp>
        <p:nvSpPr>
          <p:cNvPr id="3" name="Pladsholder til sidefod 4">
            <a:extLst>
              <a:ext uri="{FF2B5EF4-FFF2-40B4-BE49-F238E27FC236}">
                <a16:creationId xmlns:a16="http://schemas.microsoft.com/office/drawing/2014/main" id="{4CF7DCCC-C581-49C0-AEE9-1B51A559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>
            <a:extLst>
              <a:ext uri="{FF2B5EF4-FFF2-40B4-BE49-F238E27FC236}">
                <a16:creationId xmlns:a16="http://schemas.microsoft.com/office/drawing/2014/main" id="{DF9EB567-EAF9-44CE-9B72-43020835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924FB-25C8-4680-9D4C-39D4E18F2E48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3054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>
            <a:extLst>
              <a:ext uri="{FF2B5EF4-FFF2-40B4-BE49-F238E27FC236}">
                <a16:creationId xmlns:a16="http://schemas.microsoft.com/office/drawing/2014/main" id="{EAA44EA3-05A1-44C0-AC10-40C90405A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A5D9-B671-4753-9970-D77BD575DF2F}" type="datetimeFigureOut">
              <a:rPr lang="da-DK"/>
              <a:pPr>
                <a:defRPr/>
              </a:pPr>
              <a:t>19-03-2025</a:t>
            </a:fld>
            <a:endParaRPr lang="da-DK"/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E1A18312-D0CE-4A15-9172-165CD7AF2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>
            <a:extLst>
              <a:ext uri="{FF2B5EF4-FFF2-40B4-BE49-F238E27FC236}">
                <a16:creationId xmlns:a16="http://schemas.microsoft.com/office/drawing/2014/main" id="{CFF7B111-B446-411D-9D54-5F30FA77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6AD8A-B060-47BB-BA11-22C49580CB84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56762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>
            <a:extLst>
              <a:ext uri="{FF2B5EF4-FFF2-40B4-BE49-F238E27FC236}">
                <a16:creationId xmlns:a16="http://schemas.microsoft.com/office/drawing/2014/main" id="{0FC2F989-13C6-4E52-A460-6B458595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E6590-BC7A-42D4-86EA-8BA742B41D97}" type="datetimeFigureOut">
              <a:rPr lang="da-DK"/>
              <a:pPr>
                <a:defRPr/>
              </a:pPr>
              <a:t>19-03-2025</a:t>
            </a:fld>
            <a:endParaRPr lang="da-DK"/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41EF8244-3165-46E1-A8BE-A6A4366D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>
            <a:extLst>
              <a:ext uri="{FF2B5EF4-FFF2-40B4-BE49-F238E27FC236}">
                <a16:creationId xmlns:a16="http://schemas.microsoft.com/office/drawing/2014/main" id="{A15D6238-C3E9-4514-97F6-9AB144EE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8A795-757D-474A-A14A-6CFD752E27F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7569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>
            <a:extLst>
              <a:ext uri="{FF2B5EF4-FFF2-40B4-BE49-F238E27FC236}">
                <a16:creationId xmlns:a16="http://schemas.microsoft.com/office/drawing/2014/main" id="{EC030DC2-E0BB-4761-A986-54E850CF57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Pladsholder til tekst 2">
            <a:extLst>
              <a:ext uri="{FF2B5EF4-FFF2-40B4-BE49-F238E27FC236}">
                <a16:creationId xmlns:a16="http://schemas.microsoft.com/office/drawing/2014/main" id="{BD9947ED-D9C3-4170-AC79-3FF9CDF26E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typografi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41FBF9-B298-4339-94FE-D49E9A333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3D8A44C-8E3E-4AA8-8CFF-664292D8C72B}" type="datetimeFigureOut">
              <a:rPr lang="da-DK"/>
              <a:pPr>
                <a:defRPr/>
              </a:pPr>
              <a:t>19-03-2025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C31DF0-23FD-486D-8D7E-E73AB9715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862D7C14-B75B-43C2-B788-CE96C6F53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AA37AA-CEE1-4208-9841-8B338902EA2A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>
            <a:extLst>
              <a:ext uri="{FF2B5EF4-FFF2-40B4-BE49-F238E27FC236}">
                <a16:creationId xmlns:a16="http://schemas.microsoft.com/office/drawing/2014/main" id="{4065844B-B5B5-456B-B5E1-2029D8482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altLang="da-DK" sz="6600" dirty="0">
                <a:latin typeface="Bell Gothic Std Black" panose="020B0706020202040204" pitchFamily="34" charset="0"/>
                <a:cs typeface="Calibri Light" panose="020F0302020204030204" pitchFamily="34" charset="0"/>
              </a:rPr>
              <a:t>Erhvervsgeografi</a:t>
            </a:r>
          </a:p>
        </p:txBody>
      </p:sp>
      <p:sp>
        <p:nvSpPr>
          <p:cNvPr id="4" name="Tekstboks 3">
            <a:extLst>
              <a:ext uri="{FF2B5EF4-FFF2-40B4-BE49-F238E27FC236}">
                <a16:creationId xmlns:a16="http://schemas.microsoft.com/office/drawing/2014/main" id="{DC58D56F-4EFA-4923-BB2A-1E8138C8D5A4}"/>
              </a:ext>
            </a:extLst>
          </p:cNvPr>
          <p:cNvSpPr txBox="1"/>
          <p:nvPr/>
        </p:nvSpPr>
        <p:spPr>
          <a:xfrm>
            <a:off x="3994150" y="4005263"/>
            <a:ext cx="15557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Af Otto Leholt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7DAD2-26D0-A0A6-D308-574B70E5C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57F724B4-52E0-5739-E7A1-A29E18C6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26988"/>
            <a:ext cx="8229600" cy="1143000"/>
          </a:xfrm>
        </p:spPr>
        <p:txBody>
          <a:bodyPr/>
          <a:lstStyle/>
          <a:p>
            <a:r>
              <a:rPr lang="da-DK" altLang="da-DK" dirty="0"/>
              <a:t>Erhvervsudvikling og samfundstyper</a:t>
            </a:r>
          </a:p>
        </p:txBody>
      </p:sp>
      <p:grpSp>
        <p:nvGrpSpPr>
          <p:cNvPr id="12291" name="Gruppe 3">
            <a:extLst>
              <a:ext uri="{FF2B5EF4-FFF2-40B4-BE49-F238E27FC236}">
                <a16:creationId xmlns:a16="http://schemas.microsoft.com/office/drawing/2014/main" id="{CBF82FF6-885E-8AFE-3D71-F1FD3832F07A}"/>
              </a:ext>
            </a:extLst>
          </p:cNvPr>
          <p:cNvGrpSpPr>
            <a:grpSpLocks/>
          </p:cNvGrpSpPr>
          <p:nvPr/>
        </p:nvGrpSpPr>
        <p:grpSpPr bwMode="auto">
          <a:xfrm>
            <a:off x="3122613" y="1298575"/>
            <a:ext cx="5626100" cy="4260850"/>
            <a:chOff x="2051720" y="972026"/>
            <a:chExt cx="5625728" cy="4260691"/>
          </a:xfrm>
        </p:grpSpPr>
        <p:grpSp>
          <p:nvGrpSpPr>
            <p:cNvPr id="12300" name="Gruppe 6">
              <a:extLst>
                <a:ext uri="{FF2B5EF4-FFF2-40B4-BE49-F238E27FC236}">
                  <a16:creationId xmlns:a16="http://schemas.microsoft.com/office/drawing/2014/main" id="{E687D856-4478-2C72-B9CE-28832AE26E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1720" y="972026"/>
              <a:ext cx="5625728" cy="4260691"/>
              <a:chOff x="1973297" y="1600771"/>
              <a:chExt cx="5625728" cy="4260691"/>
            </a:xfrm>
          </p:grpSpPr>
          <p:pic>
            <p:nvPicPr>
              <p:cNvPr id="12304" name="Picture 13">
                <a:extLst>
                  <a:ext uri="{FF2B5EF4-FFF2-40B4-BE49-F238E27FC236}">
                    <a16:creationId xmlns:a16="http://schemas.microsoft.com/office/drawing/2014/main" id="{7199E9E6-5879-F5E3-8E50-829A87AFE5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3297" y="1600771"/>
                <a:ext cx="5046975" cy="3891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5" name="Lige pilforbindelse 4">
                <a:extLst>
                  <a:ext uri="{FF2B5EF4-FFF2-40B4-BE49-F238E27FC236}">
                    <a16:creationId xmlns:a16="http://schemas.microsoft.com/office/drawing/2014/main" id="{7C218689-B7AE-A329-263C-51E019BEACF9}"/>
                  </a:ext>
                </a:extLst>
              </p:cNvPr>
              <p:cNvCxnSpPr/>
              <p:nvPr/>
            </p:nvCxnSpPr>
            <p:spPr>
              <a:xfrm>
                <a:off x="2484438" y="5661444"/>
                <a:ext cx="4608208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06" name="Tekstfelt 5">
                <a:extLst>
                  <a:ext uri="{FF2B5EF4-FFF2-40B4-BE49-F238E27FC236}">
                    <a16:creationId xmlns:a16="http://schemas.microsoft.com/office/drawing/2014/main" id="{2C359E50-7FC0-88C0-1096-CD1C966804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70703" y="5492130"/>
                <a:ext cx="4283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da-DK" altLang="da-DK"/>
                  <a:t>tid</a:t>
                </a:r>
              </a:p>
            </p:txBody>
          </p:sp>
        </p:grpSp>
        <p:pic>
          <p:nvPicPr>
            <p:cNvPr id="8" name="Grafik 7" descr="Afgrøder med massiv udfyldning">
              <a:extLst>
                <a:ext uri="{FF2B5EF4-FFF2-40B4-BE49-F238E27FC236}">
                  <a16:creationId xmlns:a16="http://schemas.microsoft.com/office/drawing/2014/main" id="{F6A55098-B130-3499-B7EA-BEE531436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5893" y="3507169"/>
              <a:ext cx="807985" cy="806420"/>
            </a:xfrm>
            <a:prstGeom prst="rect">
              <a:avLst/>
            </a:prstGeom>
          </p:spPr>
        </p:pic>
        <p:pic>
          <p:nvPicPr>
            <p:cNvPr id="9" name="Grafik 8" descr="Fabrik med massiv udfyldning">
              <a:extLst>
                <a:ext uri="{FF2B5EF4-FFF2-40B4-BE49-F238E27FC236}">
                  <a16:creationId xmlns:a16="http://schemas.microsoft.com/office/drawing/2014/main" id="{7F3683AC-ADBE-393E-6A62-F77DE5D17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0589" y="2219754"/>
              <a:ext cx="698454" cy="698474"/>
            </a:xfrm>
            <a:prstGeom prst="rect">
              <a:avLst/>
            </a:prstGeom>
          </p:spPr>
        </p:pic>
        <p:pic>
          <p:nvPicPr>
            <p:cNvPr id="11" name="Grafik 10" descr="E-handel med massiv udfyldning">
              <a:extLst>
                <a:ext uri="{FF2B5EF4-FFF2-40B4-BE49-F238E27FC236}">
                  <a16:creationId xmlns:a16="http://schemas.microsoft.com/office/drawing/2014/main" id="{ECC582BA-A6D4-7C55-E4C7-C3F0B4CC7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80511" y="3269053"/>
              <a:ext cx="914340" cy="914366"/>
            </a:xfrm>
            <a:prstGeom prst="rect">
              <a:avLst/>
            </a:prstGeom>
          </p:spPr>
        </p:pic>
      </p:grpSp>
      <p:sp>
        <p:nvSpPr>
          <p:cNvPr id="10" name="Tekstboks 8">
            <a:extLst>
              <a:ext uri="{FF2B5EF4-FFF2-40B4-BE49-F238E27FC236}">
                <a16:creationId xmlns:a16="http://schemas.microsoft.com/office/drawing/2014/main" id="{0F5679C2-0C3D-1590-08D9-1B9AC26D1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26" y="5519738"/>
            <a:ext cx="1195387" cy="64611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/>
              <a:t>Landbrugs</a:t>
            </a:r>
            <a:br>
              <a:rPr lang="da-DK" altLang="da-DK" sz="1800" dirty="0"/>
            </a:br>
            <a:r>
              <a:rPr lang="da-DK" altLang="da-DK" sz="1800" dirty="0"/>
              <a:t>samfundet</a:t>
            </a:r>
          </a:p>
        </p:txBody>
      </p:sp>
      <p:sp>
        <p:nvSpPr>
          <p:cNvPr id="12" name="Tekstboks 9">
            <a:extLst>
              <a:ext uri="{FF2B5EF4-FFF2-40B4-BE49-F238E27FC236}">
                <a16:creationId xmlns:a16="http://schemas.microsoft.com/office/drawing/2014/main" id="{3086BFDB-EF71-4B07-27C1-0BAEBCB70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5526088"/>
            <a:ext cx="1195387" cy="646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800" dirty="0"/>
              <a:t>Industri-</a:t>
            </a:r>
            <a:br>
              <a:rPr lang="da-DK" altLang="da-DK" sz="1800" dirty="0"/>
            </a:br>
            <a:r>
              <a:rPr lang="da-DK" altLang="da-DK" sz="1800" dirty="0"/>
              <a:t>samfundet</a:t>
            </a:r>
          </a:p>
        </p:txBody>
      </p:sp>
      <p:sp>
        <p:nvSpPr>
          <p:cNvPr id="13" name="Tekstboks 10">
            <a:extLst>
              <a:ext uri="{FF2B5EF4-FFF2-40B4-BE49-F238E27FC236}">
                <a16:creationId xmlns:a16="http://schemas.microsoft.com/office/drawing/2014/main" id="{356D4BA3-1944-362D-6F17-C7C86BAB8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538" y="5526088"/>
            <a:ext cx="1457325" cy="647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800" dirty="0"/>
              <a:t>Informations-</a:t>
            </a:r>
            <a:br>
              <a:rPr lang="da-DK" altLang="da-DK" sz="1800" dirty="0"/>
            </a:br>
            <a:r>
              <a:rPr lang="da-DK" altLang="da-DK" sz="1800" dirty="0"/>
              <a:t>samfundet</a:t>
            </a:r>
          </a:p>
        </p:txBody>
      </p:sp>
      <p:sp>
        <p:nvSpPr>
          <p:cNvPr id="17" name="Pil: højre 16">
            <a:extLst>
              <a:ext uri="{FF2B5EF4-FFF2-40B4-BE49-F238E27FC236}">
                <a16:creationId xmlns:a16="http://schemas.microsoft.com/office/drawing/2014/main" id="{6C55AF5B-0C52-6E7E-3FBA-8F2E753EF9CA}"/>
              </a:ext>
            </a:extLst>
          </p:cNvPr>
          <p:cNvSpPr/>
          <p:nvPr/>
        </p:nvSpPr>
        <p:spPr>
          <a:xfrm>
            <a:off x="4948238" y="5667375"/>
            <a:ext cx="190500" cy="32067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8" name="Pil: højre 17">
            <a:extLst>
              <a:ext uri="{FF2B5EF4-FFF2-40B4-BE49-F238E27FC236}">
                <a16:creationId xmlns:a16="http://schemas.microsoft.com/office/drawing/2014/main" id="{84730997-4D2C-21E2-4034-F3EDD415B77D}"/>
              </a:ext>
            </a:extLst>
          </p:cNvPr>
          <p:cNvSpPr/>
          <p:nvPr/>
        </p:nvSpPr>
        <p:spPr>
          <a:xfrm>
            <a:off x="6475413" y="5659438"/>
            <a:ext cx="190500" cy="32067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A31EBD36-3378-9733-FC50-3A4B4652921E}"/>
              </a:ext>
            </a:extLst>
          </p:cNvPr>
          <p:cNvSpPr txBox="1"/>
          <p:nvPr/>
        </p:nvSpPr>
        <p:spPr>
          <a:xfrm rot="20474328">
            <a:off x="3579108" y="4903025"/>
            <a:ext cx="99257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Uganda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9EFD3B18-6E36-E3BE-0A0E-67D307AE010F}"/>
              </a:ext>
            </a:extLst>
          </p:cNvPr>
          <p:cNvSpPr txBox="1"/>
          <p:nvPr/>
        </p:nvSpPr>
        <p:spPr>
          <a:xfrm rot="20474328">
            <a:off x="4621660" y="4917256"/>
            <a:ext cx="81304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Indien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5EF2018-4848-09CD-5DF2-3DF03939DEC0}"/>
              </a:ext>
            </a:extLst>
          </p:cNvPr>
          <p:cNvSpPr txBox="1"/>
          <p:nvPr/>
        </p:nvSpPr>
        <p:spPr>
          <a:xfrm rot="20474328">
            <a:off x="5630258" y="4931232"/>
            <a:ext cx="6463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Kina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F16D0A24-FF8A-1392-F30D-40091D5ED45D}"/>
              </a:ext>
            </a:extLst>
          </p:cNvPr>
          <p:cNvSpPr txBox="1"/>
          <p:nvPr/>
        </p:nvSpPr>
        <p:spPr>
          <a:xfrm rot="20474328">
            <a:off x="6759178" y="4949242"/>
            <a:ext cx="112082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Danmark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8FAA3EF3-DCDA-2423-0DFA-C63DBDE14B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1298575"/>
            <a:ext cx="2436639" cy="1502345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8107C3CA-29EA-1D66-AF5F-49D81A62411D}"/>
              </a:ext>
            </a:extLst>
          </p:cNvPr>
          <p:cNvSpPr/>
          <p:nvPr/>
        </p:nvSpPr>
        <p:spPr>
          <a:xfrm>
            <a:off x="2339752" y="2420888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4FDD6758-B7AA-BC9E-2A65-C6D801B62BB5}"/>
              </a:ext>
            </a:extLst>
          </p:cNvPr>
          <p:cNvSpPr/>
          <p:nvPr/>
        </p:nvSpPr>
        <p:spPr>
          <a:xfrm>
            <a:off x="2339752" y="2156669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9AA2BE10-8614-A68C-2F79-AEB5A065F8FC}"/>
              </a:ext>
            </a:extLst>
          </p:cNvPr>
          <p:cNvSpPr/>
          <p:nvPr/>
        </p:nvSpPr>
        <p:spPr>
          <a:xfrm>
            <a:off x="2339752" y="1892450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CD81BA5-8614-7584-EF6A-43E1043D05A5}"/>
              </a:ext>
            </a:extLst>
          </p:cNvPr>
          <p:cNvSpPr/>
          <p:nvPr/>
        </p:nvSpPr>
        <p:spPr>
          <a:xfrm>
            <a:off x="2339752" y="1628231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86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7" grpId="0" animBg="1"/>
      <p:bldP spid="18" grpId="0" animBg="1"/>
      <p:bldP spid="2" grpId="0" animBg="1"/>
      <p:bldP spid="3" grpId="0" animBg="1"/>
      <p:bldP spid="4" grpId="0" animBg="1"/>
      <p:bldP spid="6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053D2-B126-4991-D2A3-CA52FFCCB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id="{FA7B2E67-5770-14FD-497C-A3D161CD8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-30163"/>
            <a:ext cx="8229600" cy="1143001"/>
          </a:xfrm>
        </p:spPr>
        <p:txBody>
          <a:bodyPr/>
          <a:lstStyle/>
          <a:p>
            <a:pPr eaLnBrk="1" hangingPunct="1"/>
            <a:r>
              <a:rPr lang="da-DK" altLang="da-DK" dirty="0"/>
              <a:t>Værditilvækst og velstand (BNP) </a:t>
            </a:r>
          </a:p>
        </p:txBody>
      </p:sp>
      <p:pic>
        <p:nvPicPr>
          <p:cNvPr id="3" name="Billede 2" descr="grain_harvesting_wheat1.jpg">
            <a:extLst>
              <a:ext uri="{FF2B5EF4-FFF2-40B4-BE49-F238E27FC236}">
                <a16:creationId xmlns:a16="http://schemas.microsoft.com/office/drawing/2014/main" id="{0AD7E8BF-6C8F-7409-7EC1-A2F60FA3B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20" y="2165350"/>
            <a:ext cx="2137563" cy="142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4" descr="bread.jpg">
            <a:extLst>
              <a:ext uri="{FF2B5EF4-FFF2-40B4-BE49-F238E27FC236}">
                <a16:creationId xmlns:a16="http://schemas.microsoft.com/office/drawing/2014/main" id="{96393D84-04C4-D8F7-5308-6B60D15F8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21" y="2143384"/>
            <a:ext cx="22320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 descr="shop.jpg">
            <a:extLst>
              <a:ext uri="{FF2B5EF4-FFF2-40B4-BE49-F238E27FC236}">
                <a16:creationId xmlns:a16="http://schemas.microsoft.com/office/drawing/2014/main" id="{29269B66-AECA-B1E3-BC7F-1B0772DDF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984" y="2106613"/>
            <a:ext cx="2216179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øjrepil 6">
            <a:extLst>
              <a:ext uri="{FF2B5EF4-FFF2-40B4-BE49-F238E27FC236}">
                <a16:creationId xmlns:a16="http://schemas.microsoft.com/office/drawing/2014/main" id="{AE656783-1EBC-B90F-25C5-C6F1B544959D}"/>
              </a:ext>
            </a:extLst>
          </p:cNvPr>
          <p:cNvSpPr/>
          <p:nvPr/>
        </p:nvSpPr>
        <p:spPr>
          <a:xfrm>
            <a:off x="2375933" y="2619053"/>
            <a:ext cx="571500" cy="5127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Højrepil 7">
            <a:extLst>
              <a:ext uri="{FF2B5EF4-FFF2-40B4-BE49-F238E27FC236}">
                <a16:creationId xmlns:a16="http://schemas.microsoft.com/office/drawing/2014/main" id="{7697C29A-F50D-CD11-B0E4-C8B3130D6390}"/>
              </a:ext>
            </a:extLst>
          </p:cNvPr>
          <p:cNvSpPr/>
          <p:nvPr/>
        </p:nvSpPr>
        <p:spPr>
          <a:xfrm>
            <a:off x="4862484" y="2569922"/>
            <a:ext cx="571500" cy="5445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Højrepil 8">
            <a:extLst>
              <a:ext uri="{FF2B5EF4-FFF2-40B4-BE49-F238E27FC236}">
                <a16:creationId xmlns:a16="http://schemas.microsoft.com/office/drawing/2014/main" id="{D0969235-2C0A-B279-4EA2-4BE061F7A13E}"/>
              </a:ext>
            </a:extLst>
          </p:cNvPr>
          <p:cNvSpPr/>
          <p:nvPr/>
        </p:nvSpPr>
        <p:spPr>
          <a:xfrm>
            <a:off x="7496175" y="2586038"/>
            <a:ext cx="571500" cy="584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11" name="Tekstboks 10">
            <a:extLst>
              <a:ext uri="{FF2B5EF4-FFF2-40B4-BE49-F238E27FC236}">
                <a16:creationId xmlns:a16="http://schemas.microsoft.com/office/drawing/2014/main" id="{6E2AF564-9EF1-9DC6-CF3F-E009BA357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1101725"/>
            <a:ext cx="2179637" cy="92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/>
              <a:t>Primære  -</a:t>
            </a:r>
            <a:br>
              <a:rPr lang="da-DK" altLang="da-DK" sz="1800" dirty="0"/>
            </a:br>
            <a:r>
              <a:rPr lang="da-DK" altLang="da-DK" sz="1200" b="1" dirty="0"/>
              <a:t>Råstofudvindende</a:t>
            </a:r>
            <a:r>
              <a:rPr lang="da-DK" altLang="da-DK" sz="1200" dirty="0"/>
              <a:t> erhverv</a:t>
            </a:r>
            <a:br>
              <a:rPr lang="da-DK" altLang="da-DK" sz="1200" dirty="0"/>
            </a:br>
            <a:r>
              <a:rPr lang="da-DK" altLang="da-DK" sz="1200" dirty="0"/>
              <a:t>f.eks. landbrug, fiskeri, skovbrug</a:t>
            </a:r>
            <a:br>
              <a:rPr lang="da-DK" altLang="da-DK" sz="1200" dirty="0"/>
            </a:br>
            <a:r>
              <a:rPr lang="da-DK" altLang="da-DK" sz="1200" dirty="0"/>
              <a:t> og minedrift</a:t>
            </a:r>
            <a:endParaRPr lang="da-DK" altLang="da-DK" sz="2400" dirty="0"/>
          </a:p>
        </p:txBody>
      </p:sp>
      <p:sp>
        <p:nvSpPr>
          <p:cNvPr id="12" name="Tekstboks 11">
            <a:extLst>
              <a:ext uri="{FF2B5EF4-FFF2-40B4-BE49-F238E27FC236}">
                <a16:creationId xmlns:a16="http://schemas.microsoft.com/office/drawing/2014/main" id="{4CF83D03-9F6E-F566-BD2F-0E5BB50C9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821" y="1107784"/>
            <a:ext cx="2199128" cy="923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/>
              <a:t>Sekundære</a:t>
            </a:r>
            <a:br>
              <a:rPr lang="da-DK" altLang="da-DK" sz="1800" dirty="0"/>
            </a:br>
            <a:r>
              <a:rPr lang="da-DK" altLang="da-DK" sz="1200" b="1" dirty="0"/>
              <a:t>Råstof-forarbejdende</a:t>
            </a:r>
            <a:r>
              <a:rPr lang="da-DK" altLang="da-DK" sz="1200" dirty="0"/>
              <a:t> erhverv</a:t>
            </a:r>
            <a:br>
              <a:rPr lang="da-DK" altLang="da-DK" sz="1200" dirty="0"/>
            </a:br>
            <a:r>
              <a:rPr lang="da-DK" altLang="da-DK" sz="1200" dirty="0" err="1"/>
              <a:t>f.eks</a:t>
            </a:r>
            <a:r>
              <a:rPr lang="da-DK" altLang="da-DK" sz="1200" dirty="0"/>
              <a:t> Industri, håndværk, bygge- </a:t>
            </a:r>
            <a:br>
              <a:rPr lang="da-DK" altLang="da-DK" sz="1200" dirty="0"/>
            </a:br>
            <a:r>
              <a:rPr lang="da-DK" altLang="da-DK" sz="1200" dirty="0" err="1"/>
              <a:t>oganlægssektoren</a:t>
            </a:r>
            <a:endParaRPr lang="da-DK" altLang="da-DK" sz="1800" dirty="0"/>
          </a:p>
        </p:txBody>
      </p:sp>
      <p:sp>
        <p:nvSpPr>
          <p:cNvPr id="13" name="Tekstboks 12">
            <a:extLst>
              <a:ext uri="{FF2B5EF4-FFF2-40B4-BE49-F238E27FC236}">
                <a16:creationId xmlns:a16="http://schemas.microsoft.com/office/drawing/2014/main" id="{7892006C-37F2-865E-6F20-7B53CC66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245" y="1107189"/>
            <a:ext cx="2301875" cy="92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/>
              <a:t>Tertiære erhverv</a:t>
            </a:r>
            <a:br>
              <a:rPr lang="da-DK" altLang="da-DK" sz="1800" dirty="0"/>
            </a:br>
            <a:r>
              <a:rPr lang="da-DK" altLang="da-DK" sz="1200" dirty="0"/>
              <a:t>Omsætningserhverv- og service</a:t>
            </a:r>
            <a:br>
              <a:rPr lang="da-DK" altLang="da-DK" sz="1200" dirty="0"/>
            </a:br>
            <a:r>
              <a:rPr lang="da-DK" altLang="da-DK" sz="1200" dirty="0" err="1"/>
              <a:t>f.eks</a:t>
            </a:r>
            <a:r>
              <a:rPr lang="da-DK" altLang="da-DK" sz="1200" dirty="0"/>
              <a:t> Transport, handel og service</a:t>
            </a:r>
            <a:br>
              <a:rPr lang="da-DK" altLang="da-DK" sz="1200" dirty="0"/>
            </a:br>
            <a:r>
              <a:rPr lang="da-DK" altLang="da-DK" sz="1200" dirty="0"/>
              <a:t>offentlig og privat adm. og service</a:t>
            </a:r>
            <a:endParaRPr lang="da-DK" altLang="da-DK" sz="1800" dirty="0"/>
          </a:p>
        </p:txBody>
      </p:sp>
      <p:sp>
        <p:nvSpPr>
          <p:cNvPr id="16" name="Tekstboks 15">
            <a:extLst>
              <a:ext uri="{FF2B5EF4-FFF2-40B4-BE49-F238E27FC236}">
                <a16:creationId xmlns:a16="http://schemas.microsoft.com/office/drawing/2014/main" id="{3B4B7BC8-0BC4-A14C-C88D-7FBAAB4AB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3700302"/>
            <a:ext cx="7177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/>
              <a:t>+ beskæftigelse 		+ beskæftigelse		+ beskæftigelse</a:t>
            </a:r>
          </a:p>
        </p:txBody>
      </p:sp>
      <p:sp>
        <p:nvSpPr>
          <p:cNvPr id="18" name="Tekstboks 17">
            <a:extLst>
              <a:ext uri="{FF2B5EF4-FFF2-40B4-BE49-F238E27FC236}">
                <a16:creationId xmlns:a16="http://schemas.microsoft.com/office/drawing/2014/main" id="{AC53A388-B5D7-5158-F51E-D60FC9BA0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60" y="4895056"/>
            <a:ext cx="7072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>
                <a:highlight>
                  <a:srgbClr val="FFFF00"/>
                </a:highlight>
              </a:rPr>
              <a:t>Forarbejdning  / forædling  </a:t>
            </a:r>
            <a:r>
              <a:rPr lang="da-DK" altLang="da-DK" sz="1800" dirty="0"/>
              <a:t>= </a:t>
            </a:r>
            <a:r>
              <a:rPr lang="da-DK" altLang="da-DK" sz="1800" dirty="0">
                <a:highlight>
                  <a:srgbClr val="FFFF00"/>
                </a:highlight>
              </a:rPr>
              <a:t>værditilvækst</a:t>
            </a:r>
            <a:r>
              <a:rPr lang="da-DK" altLang="da-DK" sz="1800" dirty="0"/>
              <a:t> = vækst i </a:t>
            </a:r>
            <a:r>
              <a:rPr lang="da-DK" altLang="da-DK" sz="1800" b="1" dirty="0">
                <a:highlight>
                  <a:srgbClr val="FFFF00"/>
                </a:highlight>
              </a:rPr>
              <a:t>BNP</a:t>
            </a:r>
            <a:endParaRPr lang="da-DK" altLang="da-DK" sz="1800" dirty="0">
              <a:highlight>
                <a:srgbClr val="FFFF00"/>
              </a:highlight>
            </a:endParaRPr>
          </a:p>
        </p:txBody>
      </p:sp>
      <p:sp>
        <p:nvSpPr>
          <p:cNvPr id="2" name="Tekstboks 1">
            <a:extLst>
              <a:ext uri="{FF2B5EF4-FFF2-40B4-BE49-F238E27FC236}">
                <a16:creationId xmlns:a16="http://schemas.microsoft.com/office/drawing/2014/main" id="{FB616E5C-D21A-90B5-D3AA-C2678C78CE23}"/>
              </a:ext>
            </a:extLst>
          </p:cNvPr>
          <p:cNvSpPr txBox="1"/>
          <p:nvPr/>
        </p:nvSpPr>
        <p:spPr>
          <a:xfrm>
            <a:off x="1312863" y="5373216"/>
            <a:ext cx="6337300" cy="923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a-DK" altLang="da-DK" b="1" dirty="0">
                <a:highlight>
                  <a:srgbClr val="FFFF00"/>
                </a:highlight>
                <a:latin typeface="Calibri" pitchFamily="34" charset="0"/>
                <a:cs typeface="Arial" charset="0"/>
              </a:rPr>
              <a:t>Bruttonationalproduktet (BNP)</a:t>
            </a:r>
            <a:r>
              <a:rPr lang="da-DK" altLang="da-DK" b="1" dirty="0">
                <a:latin typeface="Calibri" pitchFamily="34" charset="0"/>
                <a:cs typeface="Arial" charset="0"/>
              </a:rPr>
              <a:t> </a:t>
            </a:r>
            <a:r>
              <a:rPr lang="da-DK" altLang="da-DK" dirty="0">
                <a:latin typeface="Calibri" pitchFamily="34" charset="0"/>
                <a:cs typeface="Arial" charset="0"/>
              </a:rPr>
              <a:t>= </a:t>
            </a:r>
            <a:br>
              <a:rPr lang="da-DK" altLang="da-DK" dirty="0">
                <a:latin typeface="Calibri" pitchFamily="34" charset="0"/>
                <a:cs typeface="Arial" charset="0"/>
              </a:rPr>
            </a:br>
            <a:r>
              <a:rPr lang="da-DK" altLang="da-DK" dirty="0">
                <a:latin typeface="Calibri" pitchFamily="34" charset="0"/>
                <a:cs typeface="Arial" charset="0"/>
              </a:rPr>
              <a:t>værdien af et lands samlede produktion af varer og tjenesteydelser (minus værdien af importerede råvarer)</a:t>
            </a:r>
            <a:endParaRPr lang="da-DK" dirty="0">
              <a:latin typeface="Arial" charset="0"/>
              <a:cs typeface="Arial" charset="0"/>
            </a:endParaRPr>
          </a:p>
        </p:txBody>
      </p:sp>
      <p:pic>
        <p:nvPicPr>
          <p:cNvPr id="14" name="Grafik 13" descr="Ansigt med solbriller med massiv udfyldning">
            <a:extLst>
              <a:ext uri="{FF2B5EF4-FFF2-40B4-BE49-F238E27FC236}">
                <a16:creationId xmlns:a16="http://schemas.microsoft.com/office/drawing/2014/main" id="{48160D74-47F6-99D9-4131-206727D57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625" y="2455863"/>
            <a:ext cx="914400" cy="914400"/>
          </a:xfrm>
          <a:prstGeom prst="rect">
            <a:avLst/>
          </a:prstGeom>
        </p:spPr>
      </p:pic>
      <p:grpSp>
        <p:nvGrpSpPr>
          <p:cNvPr id="15" name="Gruppe 14">
            <a:extLst>
              <a:ext uri="{FF2B5EF4-FFF2-40B4-BE49-F238E27FC236}">
                <a16:creationId xmlns:a16="http://schemas.microsoft.com/office/drawing/2014/main" id="{BFD37644-09C7-8709-5479-70171E8E3A02}"/>
              </a:ext>
            </a:extLst>
          </p:cNvPr>
          <p:cNvGrpSpPr/>
          <p:nvPr/>
        </p:nvGrpSpPr>
        <p:grpSpPr>
          <a:xfrm>
            <a:off x="604838" y="4137819"/>
            <a:ext cx="7124699" cy="354611"/>
            <a:chOff x="604838" y="4137819"/>
            <a:chExt cx="7124699" cy="354611"/>
          </a:xfrm>
        </p:grpSpPr>
        <p:sp>
          <p:nvSpPr>
            <p:cNvPr id="4" name="Tekstfelt 3">
              <a:extLst>
                <a:ext uri="{FF2B5EF4-FFF2-40B4-BE49-F238E27FC236}">
                  <a16:creationId xmlns:a16="http://schemas.microsoft.com/office/drawing/2014/main" id="{2847922F-7460-A686-963B-4652E769FBCC}"/>
                </a:ext>
              </a:extLst>
            </p:cNvPr>
            <p:cNvSpPr txBox="1"/>
            <p:nvPr/>
          </p:nvSpPr>
          <p:spPr>
            <a:xfrm>
              <a:off x="604838" y="4153876"/>
              <a:ext cx="1616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dirty="0"/>
                <a:t>+ forarbejdning </a:t>
              </a:r>
            </a:p>
          </p:txBody>
        </p:sp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4C5C0E5A-D16A-7476-CBA4-D321EBD4F9A7}"/>
                </a:ext>
              </a:extLst>
            </p:cNvPr>
            <p:cNvSpPr txBox="1"/>
            <p:nvPr/>
          </p:nvSpPr>
          <p:spPr>
            <a:xfrm>
              <a:off x="3327363" y="4137819"/>
              <a:ext cx="1616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dirty="0"/>
                <a:t>+ forarbejdning </a:t>
              </a:r>
            </a:p>
          </p:txBody>
        </p:sp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AFB454E3-34EB-238A-B1FA-B1D4AAB7912A}"/>
                </a:ext>
              </a:extLst>
            </p:cNvPr>
            <p:cNvSpPr txBox="1"/>
            <p:nvPr/>
          </p:nvSpPr>
          <p:spPr>
            <a:xfrm>
              <a:off x="6113389" y="4137819"/>
              <a:ext cx="1616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dirty="0"/>
                <a:t>+ forarbejdning </a:t>
              </a:r>
            </a:p>
          </p:txBody>
        </p:sp>
      </p:grpSp>
      <p:sp>
        <p:nvSpPr>
          <p:cNvPr id="10" name="Venstre klammeparentes 9">
            <a:extLst>
              <a:ext uri="{FF2B5EF4-FFF2-40B4-BE49-F238E27FC236}">
                <a16:creationId xmlns:a16="http://schemas.microsoft.com/office/drawing/2014/main" id="{9A78F822-71FD-8609-4C75-5F957CF66A8A}"/>
              </a:ext>
            </a:extLst>
          </p:cNvPr>
          <p:cNvSpPr/>
          <p:nvPr/>
        </p:nvSpPr>
        <p:spPr>
          <a:xfrm rot="16200000">
            <a:off x="3943350" y="1167150"/>
            <a:ext cx="384175" cy="707163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988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6" grpId="0"/>
      <p:bldP spid="18" grpId="0"/>
      <p:bldP spid="2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539A11-956A-250B-1BEB-7249812F1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  </a:t>
            </a:r>
          </a:p>
        </p:txBody>
      </p:sp>
      <p:pic>
        <p:nvPicPr>
          <p:cNvPr id="2050" name="Picture 2" descr="Australian Linseed – 100g – MAD Wholefoods">
            <a:extLst>
              <a:ext uri="{FF2B5EF4-FFF2-40B4-BE49-F238E27FC236}">
                <a16:creationId xmlns:a16="http://schemas.microsoft.com/office/drawing/2014/main" id="{C9A073C4-1087-BA7E-D2E7-18EAE2160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2" y="2374365"/>
            <a:ext cx="1954560" cy="19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lede til visuel søgeforespørgsel">
            <a:extLst>
              <a:ext uri="{FF2B5EF4-FFF2-40B4-BE49-F238E27FC236}">
                <a16:creationId xmlns:a16="http://schemas.microsoft.com/office/drawing/2014/main" id="{AD7835C7-7F54-E7BD-2DF2-813A306E6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182" y="2374366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A720471-77FF-F9C4-4696-5DCB1C2C6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942" y="2396579"/>
            <a:ext cx="2713484" cy="1971798"/>
          </a:xfrm>
          <a:prstGeom prst="rect">
            <a:avLst/>
          </a:prstGeom>
        </p:spPr>
      </p:pic>
      <p:sp>
        <p:nvSpPr>
          <p:cNvPr id="5" name="Tekstboks 10">
            <a:extLst>
              <a:ext uri="{FF2B5EF4-FFF2-40B4-BE49-F238E27FC236}">
                <a16:creationId xmlns:a16="http://schemas.microsoft.com/office/drawing/2014/main" id="{19BBFD5F-647B-8B2D-45C3-6E412C45F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619" y="1519828"/>
            <a:ext cx="1701106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/>
              <a:t>Primære  </a:t>
            </a:r>
            <a:endParaRPr lang="da-DK" altLang="da-DK" sz="2400" dirty="0"/>
          </a:p>
        </p:txBody>
      </p:sp>
      <p:sp>
        <p:nvSpPr>
          <p:cNvPr id="6" name="Tekstboks 11">
            <a:extLst>
              <a:ext uri="{FF2B5EF4-FFF2-40B4-BE49-F238E27FC236}">
                <a16:creationId xmlns:a16="http://schemas.microsoft.com/office/drawing/2014/main" id="{4386EA09-8C63-1E7A-B46D-65E3E7B39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6801" y="1519828"/>
            <a:ext cx="1551263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/>
              <a:t>Sekundære</a:t>
            </a:r>
          </a:p>
        </p:txBody>
      </p:sp>
      <p:sp>
        <p:nvSpPr>
          <p:cNvPr id="7" name="Tekstboks 12">
            <a:extLst>
              <a:ext uri="{FF2B5EF4-FFF2-40B4-BE49-F238E27FC236}">
                <a16:creationId xmlns:a16="http://schemas.microsoft.com/office/drawing/2014/main" id="{EA3FF7F8-F36B-41A2-C3E0-AD63E108B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3420" y="1519828"/>
            <a:ext cx="1742528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/>
              <a:t>Tertiære erhverv</a:t>
            </a:r>
          </a:p>
        </p:txBody>
      </p:sp>
      <p:sp>
        <p:nvSpPr>
          <p:cNvPr id="8" name="Tekstboks 17">
            <a:extLst>
              <a:ext uri="{FF2B5EF4-FFF2-40B4-BE49-F238E27FC236}">
                <a16:creationId xmlns:a16="http://schemas.microsoft.com/office/drawing/2014/main" id="{A3F72BAB-59CD-BC0A-3681-D5B5F5E59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843" y="5021161"/>
            <a:ext cx="7072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>
                <a:highlight>
                  <a:srgbClr val="FFFF00"/>
                </a:highlight>
              </a:rPr>
              <a:t>Forarbejdning  / forædling  </a:t>
            </a:r>
            <a:r>
              <a:rPr lang="da-DK" altLang="da-DK" sz="1800" dirty="0"/>
              <a:t>= </a:t>
            </a:r>
            <a:r>
              <a:rPr lang="da-DK" altLang="da-DK" sz="1800" dirty="0">
                <a:highlight>
                  <a:srgbClr val="FFFF00"/>
                </a:highlight>
              </a:rPr>
              <a:t>værditilvækst</a:t>
            </a:r>
            <a:r>
              <a:rPr lang="da-DK" altLang="da-DK" sz="1800" dirty="0"/>
              <a:t> = vækst i </a:t>
            </a:r>
            <a:r>
              <a:rPr lang="da-DK" altLang="da-DK" sz="1800" b="1" dirty="0">
                <a:highlight>
                  <a:srgbClr val="FFFF00"/>
                </a:highlight>
              </a:rPr>
              <a:t>BNP</a:t>
            </a:r>
            <a:endParaRPr lang="da-DK" altLang="da-DK" sz="1800" dirty="0">
              <a:highlight>
                <a:srgbClr val="FFFF00"/>
              </a:highlight>
            </a:endParaRPr>
          </a:p>
        </p:txBody>
      </p:sp>
      <p:sp>
        <p:nvSpPr>
          <p:cNvPr id="9" name="Venstre klammeparentes 8">
            <a:extLst>
              <a:ext uri="{FF2B5EF4-FFF2-40B4-BE49-F238E27FC236}">
                <a16:creationId xmlns:a16="http://schemas.microsoft.com/office/drawing/2014/main" id="{F8BAFB04-C35F-91A8-D12F-32980D771AB7}"/>
              </a:ext>
            </a:extLst>
          </p:cNvPr>
          <p:cNvSpPr/>
          <p:nvPr/>
        </p:nvSpPr>
        <p:spPr>
          <a:xfrm rot="16200000">
            <a:off x="4353393" y="757107"/>
            <a:ext cx="384175" cy="789172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98104FD1-1456-E820-A440-D6E8A1E92A47}"/>
              </a:ext>
            </a:extLst>
          </p:cNvPr>
          <p:cNvSpPr txBox="1"/>
          <p:nvPr/>
        </p:nvSpPr>
        <p:spPr>
          <a:xfrm>
            <a:off x="821512" y="3166979"/>
            <a:ext cx="12490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1 </a:t>
            </a:r>
            <a:r>
              <a:rPr lang="da-DK" dirty="0" err="1"/>
              <a:t>kr</a:t>
            </a:r>
            <a:r>
              <a:rPr lang="da-DK" dirty="0"/>
              <a:t> pr kilo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7B64384-F2D7-CD86-6C6C-9D1D863328E8}"/>
              </a:ext>
            </a:extLst>
          </p:cNvPr>
          <p:cNvSpPr txBox="1"/>
          <p:nvPr/>
        </p:nvSpPr>
        <p:spPr>
          <a:xfrm>
            <a:off x="4107114" y="3197812"/>
            <a:ext cx="69762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10 </a:t>
            </a:r>
            <a:r>
              <a:rPr lang="da-DK" dirty="0" err="1"/>
              <a:t>kr</a:t>
            </a:r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045CE2BA-46B6-1DA2-3F21-9B2776CD4CFC}"/>
              </a:ext>
            </a:extLst>
          </p:cNvPr>
          <p:cNvSpPr txBox="1"/>
          <p:nvPr/>
        </p:nvSpPr>
        <p:spPr>
          <a:xfrm>
            <a:off x="6948264" y="3220375"/>
            <a:ext cx="76174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70 </a:t>
            </a:r>
            <a:r>
              <a:rPr lang="da-DK" dirty="0" err="1"/>
              <a:t>kr</a:t>
            </a:r>
            <a:r>
              <a:rPr lang="da-DK" dirty="0"/>
              <a:t>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D7B4BBBF-156B-3FE8-8341-7B983CF16597}"/>
              </a:ext>
            </a:extLst>
          </p:cNvPr>
          <p:cNvSpPr txBox="1"/>
          <p:nvPr/>
        </p:nvSpPr>
        <p:spPr>
          <a:xfrm>
            <a:off x="1716062" y="324803"/>
            <a:ext cx="5993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dirty="0"/>
              <a:t>Hvor er værditilvæksten størst ?</a:t>
            </a:r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E1D31B02-72C1-1302-7045-C710AC70357E}"/>
              </a:ext>
            </a:extLst>
          </p:cNvPr>
          <p:cNvGrpSpPr/>
          <p:nvPr/>
        </p:nvGrpSpPr>
        <p:grpSpPr>
          <a:xfrm>
            <a:off x="599619" y="5620598"/>
            <a:ext cx="7891723" cy="400110"/>
            <a:chOff x="599619" y="5620598"/>
            <a:chExt cx="7891723" cy="400110"/>
          </a:xfrm>
        </p:grpSpPr>
        <p:cxnSp>
          <p:nvCxnSpPr>
            <p:cNvPr id="15" name="Lige pilforbindelse 14">
              <a:extLst>
                <a:ext uri="{FF2B5EF4-FFF2-40B4-BE49-F238E27FC236}">
                  <a16:creationId xmlns:a16="http://schemas.microsoft.com/office/drawing/2014/main" id="{8D44C588-360B-0E72-3A38-E995BC7228E3}"/>
                </a:ext>
              </a:extLst>
            </p:cNvPr>
            <p:cNvCxnSpPr/>
            <p:nvPr/>
          </p:nvCxnSpPr>
          <p:spPr>
            <a:xfrm>
              <a:off x="599619" y="5805264"/>
              <a:ext cx="789172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F0726833-BA90-1A8C-9231-23F0DBDF04CC}"/>
                </a:ext>
              </a:extLst>
            </p:cNvPr>
            <p:cNvSpPr txBox="1"/>
            <p:nvPr/>
          </p:nvSpPr>
          <p:spPr>
            <a:xfrm>
              <a:off x="3081053" y="5620598"/>
              <a:ext cx="284885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a-DK" sz="2000" dirty="0"/>
                <a:t>Stigende værditilvækst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462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AA08BFF-4CE4-D407-E927-FFDA79D5340B}"/>
              </a:ext>
            </a:extLst>
          </p:cNvPr>
          <p:cNvSpPr txBox="1"/>
          <p:nvPr/>
        </p:nvSpPr>
        <p:spPr>
          <a:xfrm>
            <a:off x="3248561" y="2492896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600" dirty="0"/>
              <a:t>Slut </a:t>
            </a:r>
          </a:p>
        </p:txBody>
      </p:sp>
    </p:spTree>
    <p:extLst>
      <p:ext uri="{BB962C8B-B14F-4D97-AF65-F5344CB8AC3E}">
        <p14:creationId xmlns:p14="http://schemas.microsoft.com/office/powerpoint/2010/main" val="119728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id="{13FD2D81-5FC5-4D37-8B9A-FED74C85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-30163"/>
            <a:ext cx="8229600" cy="1143001"/>
          </a:xfrm>
        </p:spPr>
        <p:txBody>
          <a:bodyPr/>
          <a:lstStyle/>
          <a:p>
            <a:pPr eaLnBrk="1" hangingPunct="1"/>
            <a:r>
              <a:rPr lang="da-DK" altLang="da-DK" dirty="0"/>
              <a:t>Tre hovederhverv</a:t>
            </a:r>
          </a:p>
        </p:txBody>
      </p:sp>
      <p:pic>
        <p:nvPicPr>
          <p:cNvPr id="3" name="Billede 2" descr="grain_harvesting_wheat1.jpg">
            <a:extLst>
              <a:ext uri="{FF2B5EF4-FFF2-40B4-BE49-F238E27FC236}">
                <a16:creationId xmlns:a16="http://schemas.microsoft.com/office/drawing/2014/main" id="{354E385C-7BC4-4286-BCF8-CBBE0F5AA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20" y="2165350"/>
            <a:ext cx="2137563" cy="142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4" descr="bread.jpg">
            <a:extLst>
              <a:ext uri="{FF2B5EF4-FFF2-40B4-BE49-F238E27FC236}">
                <a16:creationId xmlns:a16="http://schemas.microsoft.com/office/drawing/2014/main" id="{F4C46D43-644A-4B75-A2D1-05F2FCE23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21" y="2143384"/>
            <a:ext cx="22320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 descr="shop.jpg">
            <a:extLst>
              <a:ext uri="{FF2B5EF4-FFF2-40B4-BE49-F238E27FC236}">
                <a16:creationId xmlns:a16="http://schemas.microsoft.com/office/drawing/2014/main" id="{EF11A5B1-350E-4CF0-9ADD-B01BB1837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984" y="2106613"/>
            <a:ext cx="2216179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øjrepil 6">
            <a:extLst>
              <a:ext uri="{FF2B5EF4-FFF2-40B4-BE49-F238E27FC236}">
                <a16:creationId xmlns:a16="http://schemas.microsoft.com/office/drawing/2014/main" id="{AF6C052C-CC8D-4794-8E2B-41FB2B8ED4C5}"/>
              </a:ext>
            </a:extLst>
          </p:cNvPr>
          <p:cNvSpPr/>
          <p:nvPr/>
        </p:nvSpPr>
        <p:spPr>
          <a:xfrm>
            <a:off x="2375933" y="2619053"/>
            <a:ext cx="571500" cy="5127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Højrepil 7">
            <a:extLst>
              <a:ext uri="{FF2B5EF4-FFF2-40B4-BE49-F238E27FC236}">
                <a16:creationId xmlns:a16="http://schemas.microsoft.com/office/drawing/2014/main" id="{E798ABEC-B8A3-46C8-9B2B-DF949B686164}"/>
              </a:ext>
            </a:extLst>
          </p:cNvPr>
          <p:cNvSpPr/>
          <p:nvPr/>
        </p:nvSpPr>
        <p:spPr>
          <a:xfrm>
            <a:off x="4862484" y="2569922"/>
            <a:ext cx="571500" cy="5445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Højrepil 8">
            <a:extLst>
              <a:ext uri="{FF2B5EF4-FFF2-40B4-BE49-F238E27FC236}">
                <a16:creationId xmlns:a16="http://schemas.microsoft.com/office/drawing/2014/main" id="{F17AE61E-7782-4033-B33F-49AA98C2F7A9}"/>
              </a:ext>
            </a:extLst>
          </p:cNvPr>
          <p:cNvSpPr/>
          <p:nvPr/>
        </p:nvSpPr>
        <p:spPr>
          <a:xfrm>
            <a:off x="7496175" y="2586038"/>
            <a:ext cx="571500" cy="584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11" name="Tekstboks 10">
            <a:extLst>
              <a:ext uri="{FF2B5EF4-FFF2-40B4-BE49-F238E27FC236}">
                <a16:creationId xmlns:a16="http://schemas.microsoft.com/office/drawing/2014/main" id="{BFE68E60-AF94-4FAF-8421-373F37DC8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1101725"/>
            <a:ext cx="2179637" cy="92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/>
              <a:t>Primære  -</a:t>
            </a:r>
            <a:br>
              <a:rPr lang="da-DK" altLang="da-DK" sz="1800" dirty="0"/>
            </a:br>
            <a:r>
              <a:rPr lang="da-DK" altLang="da-DK" sz="1200" b="1" dirty="0"/>
              <a:t>Råstofudvindende</a:t>
            </a:r>
            <a:r>
              <a:rPr lang="da-DK" altLang="da-DK" sz="1200" dirty="0"/>
              <a:t> erhverv</a:t>
            </a:r>
            <a:br>
              <a:rPr lang="da-DK" altLang="da-DK" sz="1200" dirty="0"/>
            </a:br>
            <a:r>
              <a:rPr lang="da-DK" altLang="da-DK" sz="1200" dirty="0"/>
              <a:t>f.eks. landbrug, fiskeri, skovbrug</a:t>
            </a:r>
            <a:br>
              <a:rPr lang="da-DK" altLang="da-DK" sz="1200" dirty="0"/>
            </a:br>
            <a:r>
              <a:rPr lang="da-DK" altLang="da-DK" sz="1200" dirty="0"/>
              <a:t> og minedrift</a:t>
            </a:r>
            <a:endParaRPr lang="da-DK" altLang="da-DK" sz="2400" dirty="0"/>
          </a:p>
        </p:txBody>
      </p:sp>
      <p:sp>
        <p:nvSpPr>
          <p:cNvPr id="12" name="Tekstboks 11">
            <a:extLst>
              <a:ext uri="{FF2B5EF4-FFF2-40B4-BE49-F238E27FC236}">
                <a16:creationId xmlns:a16="http://schemas.microsoft.com/office/drawing/2014/main" id="{7AA40015-CAE0-4113-BA79-6A572A9A6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821" y="1107784"/>
            <a:ext cx="2199128" cy="923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/>
              <a:t>Sekundære -</a:t>
            </a:r>
            <a:br>
              <a:rPr lang="da-DK" altLang="da-DK" sz="1800" dirty="0"/>
            </a:br>
            <a:r>
              <a:rPr lang="da-DK" altLang="da-DK" sz="1200" b="1" dirty="0"/>
              <a:t>Råstof-forarbejdende</a:t>
            </a:r>
            <a:r>
              <a:rPr lang="da-DK" altLang="da-DK" sz="1200" dirty="0"/>
              <a:t> erhverv</a:t>
            </a:r>
            <a:br>
              <a:rPr lang="da-DK" altLang="da-DK" sz="1200" dirty="0"/>
            </a:br>
            <a:r>
              <a:rPr lang="da-DK" altLang="da-DK" sz="1200" dirty="0" err="1"/>
              <a:t>f.eks</a:t>
            </a:r>
            <a:r>
              <a:rPr lang="da-DK" altLang="da-DK" sz="1200" dirty="0"/>
              <a:t> Industri, håndværk, bygge- </a:t>
            </a:r>
            <a:br>
              <a:rPr lang="da-DK" altLang="da-DK" sz="1200" dirty="0"/>
            </a:br>
            <a:r>
              <a:rPr lang="da-DK" altLang="da-DK" sz="1200" dirty="0" err="1"/>
              <a:t>oganlægssektoren</a:t>
            </a:r>
            <a:endParaRPr lang="da-DK" altLang="da-DK" sz="1800" dirty="0"/>
          </a:p>
        </p:txBody>
      </p:sp>
      <p:sp>
        <p:nvSpPr>
          <p:cNvPr id="13" name="Tekstboks 12">
            <a:extLst>
              <a:ext uri="{FF2B5EF4-FFF2-40B4-BE49-F238E27FC236}">
                <a16:creationId xmlns:a16="http://schemas.microsoft.com/office/drawing/2014/main" id="{0404C017-1A40-4B5F-8C7A-6F6E0D997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245" y="1107189"/>
            <a:ext cx="2301875" cy="92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/>
              <a:t>Tertiære erhverv</a:t>
            </a:r>
            <a:br>
              <a:rPr lang="da-DK" altLang="da-DK" sz="1800" dirty="0"/>
            </a:br>
            <a:r>
              <a:rPr lang="da-DK" altLang="da-DK" sz="1200" dirty="0"/>
              <a:t>Omsætningserhverv- og service</a:t>
            </a:r>
            <a:br>
              <a:rPr lang="da-DK" altLang="da-DK" sz="1200" dirty="0"/>
            </a:br>
            <a:r>
              <a:rPr lang="da-DK" altLang="da-DK" sz="1200" dirty="0" err="1"/>
              <a:t>f.eks</a:t>
            </a:r>
            <a:r>
              <a:rPr lang="da-DK" altLang="da-DK" sz="1200" dirty="0"/>
              <a:t> Transport, handel og service</a:t>
            </a:r>
            <a:br>
              <a:rPr lang="da-DK" altLang="da-DK" sz="1200" dirty="0"/>
            </a:br>
            <a:r>
              <a:rPr lang="da-DK" altLang="da-DK" sz="1200" dirty="0"/>
              <a:t>offentlig og privat adm. og service</a:t>
            </a:r>
            <a:endParaRPr lang="da-DK" altLang="da-DK" sz="1800" dirty="0"/>
          </a:p>
        </p:txBody>
      </p:sp>
      <p:pic>
        <p:nvPicPr>
          <p:cNvPr id="14" name="Grafik 13" descr="Ansigt med solbriller med massiv udfyldning">
            <a:extLst>
              <a:ext uri="{FF2B5EF4-FFF2-40B4-BE49-F238E27FC236}">
                <a16:creationId xmlns:a16="http://schemas.microsoft.com/office/drawing/2014/main" id="{781C6F33-616E-464D-95C0-2CC282AB7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625" y="2455863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456188-9650-C2F1-1DF0-EB7AAB98F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Erhvervsstruktur (- fordeling)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2080FA8-9571-9357-5FCD-CC2D3FF0B164}"/>
              </a:ext>
            </a:extLst>
          </p:cNvPr>
          <p:cNvSpPr txBox="1"/>
          <p:nvPr/>
        </p:nvSpPr>
        <p:spPr>
          <a:xfrm>
            <a:off x="1691680" y="1417638"/>
            <a:ext cx="56166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b="0" i="0" dirty="0">
                <a:solidFill>
                  <a:srgbClr val="111111"/>
                </a:solidFill>
                <a:effectLst/>
                <a:latin typeface="robotolight"/>
              </a:rPr>
              <a:t>Et lands erhvervsstruktur beskriver </a:t>
            </a:r>
            <a:br>
              <a:rPr lang="da-DK" b="0" i="0" dirty="0">
                <a:solidFill>
                  <a:srgbClr val="111111"/>
                </a:solidFill>
                <a:effectLst/>
                <a:latin typeface="robotolight"/>
              </a:rPr>
            </a:br>
            <a:r>
              <a:rPr lang="da-DK" b="0" i="0" dirty="0">
                <a:solidFill>
                  <a:srgbClr val="111111"/>
                </a:solidFill>
                <a:effectLst/>
                <a:latin typeface="robotolight"/>
              </a:rPr>
              <a:t>hvor stor en </a:t>
            </a:r>
            <a:r>
              <a:rPr lang="da-DK" b="1" i="0" dirty="0">
                <a:solidFill>
                  <a:srgbClr val="111111"/>
                </a:solidFill>
                <a:effectLst/>
                <a:latin typeface="robotolight"/>
              </a:rPr>
              <a:t>%-del af arbejdsstyrken </a:t>
            </a:r>
            <a:r>
              <a:rPr lang="da-DK" b="0" i="0" dirty="0">
                <a:solidFill>
                  <a:srgbClr val="111111"/>
                </a:solidFill>
                <a:effectLst/>
                <a:latin typeface="robotolight"/>
              </a:rPr>
              <a:t>(15-65 årige) der er beskæftiget i hver af de tre hovederhverv.</a:t>
            </a:r>
            <a:endParaRPr lang="da-DK" dirty="0"/>
          </a:p>
        </p:txBody>
      </p: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2B7745CB-3EF8-5EB9-A030-952558ED053D}"/>
              </a:ext>
            </a:extLst>
          </p:cNvPr>
          <p:cNvGrpSpPr/>
          <p:nvPr/>
        </p:nvGrpSpPr>
        <p:grpSpPr>
          <a:xfrm>
            <a:off x="1259632" y="2924944"/>
            <a:ext cx="6219825" cy="2270048"/>
            <a:chOff x="1187624" y="4149080"/>
            <a:chExt cx="6219825" cy="227004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E4029BF-71A8-4D4A-D4AA-1337922AC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4456978"/>
              <a:ext cx="6219825" cy="1962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kstfelt 23">
              <a:extLst>
                <a:ext uri="{FF2B5EF4-FFF2-40B4-BE49-F238E27FC236}">
                  <a16:creationId xmlns:a16="http://schemas.microsoft.com/office/drawing/2014/main" id="{68723482-91ED-D3B1-45B0-F6C2F1E588F5}"/>
                </a:ext>
              </a:extLst>
            </p:cNvPr>
            <p:cNvSpPr txBox="1"/>
            <p:nvPr/>
          </p:nvSpPr>
          <p:spPr>
            <a:xfrm>
              <a:off x="2123728" y="4149080"/>
              <a:ext cx="4275529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a-DK" dirty="0"/>
                <a:t>Erhvervsstruktur i udvalgte lande (2020)</a:t>
              </a:r>
            </a:p>
          </p:txBody>
        </p:sp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4DB3D703-85B2-9141-C980-D7B33E7A1012}"/>
              </a:ext>
            </a:extLst>
          </p:cNvPr>
          <p:cNvSpPr/>
          <p:nvPr/>
        </p:nvSpPr>
        <p:spPr>
          <a:xfrm>
            <a:off x="2843808" y="3429000"/>
            <a:ext cx="136815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88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B8199211-6503-4129-B2AE-F7828F8CA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1275"/>
            <a:ext cx="8229600" cy="1143000"/>
          </a:xfrm>
        </p:spPr>
        <p:txBody>
          <a:bodyPr/>
          <a:lstStyle/>
          <a:p>
            <a:r>
              <a:rPr lang="da-DK" altLang="da-DK" dirty="0"/>
              <a:t>Erhvervsstruktur i Uganda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09C73FAB-C193-43E3-AAB6-D0023F0B5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3913188"/>
            <a:ext cx="2151063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sz="6000"/>
              <a:t>72 %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AABD902-69B5-4022-B80D-C3BB5D052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950" y="4237038"/>
            <a:ext cx="80010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sz="2400"/>
              <a:t>4 %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5E327DB8-44E6-47DC-B1C4-EE9584D87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4132263"/>
            <a:ext cx="1363663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sz="3600"/>
              <a:t>24 % 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71CB1025-B748-4EAA-B69C-DF32CB41CF8B}"/>
              </a:ext>
            </a:extLst>
          </p:cNvPr>
          <p:cNvGrpSpPr>
            <a:grpSpLocks/>
          </p:cNvGrpSpPr>
          <p:nvPr/>
        </p:nvGrpSpPr>
        <p:grpSpPr bwMode="auto">
          <a:xfrm>
            <a:off x="496888" y="1101725"/>
            <a:ext cx="2459037" cy="2513013"/>
            <a:chOff x="496888" y="1101725"/>
            <a:chExt cx="2458499" cy="2512874"/>
          </a:xfrm>
        </p:grpSpPr>
        <p:pic>
          <p:nvPicPr>
            <p:cNvPr id="8207" name="Picture 2" descr="Se kildebilledet">
              <a:extLst>
                <a:ext uri="{FF2B5EF4-FFF2-40B4-BE49-F238E27FC236}">
                  <a16:creationId xmlns:a16="http://schemas.microsoft.com/office/drawing/2014/main" id="{D86B9DE9-0951-4D84-A1C8-406A328C6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060" y="2153660"/>
              <a:ext cx="2438327" cy="14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Tekstboks 10">
              <a:extLst>
                <a:ext uri="{FF2B5EF4-FFF2-40B4-BE49-F238E27FC236}">
                  <a16:creationId xmlns:a16="http://schemas.microsoft.com/office/drawing/2014/main" id="{45ED2E5F-AF7C-4B38-B60B-B27D1AE7F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888" y="1101725"/>
              <a:ext cx="217963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1800" dirty="0"/>
                <a:t>Primære  -</a:t>
              </a:r>
              <a:br>
                <a:rPr lang="da-DK" altLang="da-DK" sz="1800" dirty="0"/>
              </a:br>
              <a:r>
                <a:rPr lang="da-DK" altLang="da-DK" sz="1200" b="1" dirty="0"/>
                <a:t>Råstofudvindende</a:t>
              </a:r>
              <a:r>
                <a:rPr lang="da-DK" altLang="da-DK" sz="1200" dirty="0"/>
                <a:t> erhverv</a:t>
              </a:r>
              <a:br>
                <a:rPr lang="da-DK" altLang="da-DK" sz="1200" dirty="0"/>
              </a:br>
              <a:r>
                <a:rPr lang="da-DK" altLang="da-DK" sz="1200" dirty="0"/>
                <a:t>f.eks. landbrug, fiskeri, skovbrug</a:t>
              </a:r>
              <a:br>
                <a:rPr lang="da-DK" altLang="da-DK" sz="1200" dirty="0"/>
              </a:br>
              <a:r>
                <a:rPr lang="da-DK" altLang="da-DK" sz="1200" dirty="0"/>
                <a:t> og minedrift</a:t>
              </a:r>
              <a:endParaRPr lang="da-DK" altLang="da-DK" sz="2400" dirty="0"/>
            </a:p>
          </p:txBody>
        </p:sp>
      </p:grp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93AEB275-3271-4B02-A969-405C1CC111D4}"/>
              </a:ext>
            </a:extLst>
          </p:cNvPr>
          <p:cNvGrpSpPr>
            <a:grpSpLocks/>
          </p:cNvGrpSpPr>
          <p:nvPr/>
        </p:nvGrpSpPr>
        <p:grpSpPr bwMode="auto">
          <a:xfrm>
            <a:off x="3367088" y="1130300"/>
            <a:ext cx="2381250" cy="2498725"/>
            <a:chOff x="3366519" y="1130189"/>
            <a:chExt cx="2382612" cy="2498241"/>
          </a:xfrm>
        </p:grpSpPr>
        <p:sp>
          <p:nvSpPr>
            <p:cNvPr id="8205" name="Tekstboks 11">
              <a:extLst>
                <a:ext uri="{FF2B5EF4-FFF2-40B4-BE49-F238E27FC236}">
                  <a16:creationId xmlns:a16="http://schemas.microsoft.com/office/drawing/2014/main" id="{9D4FE289-61FA-4403-98A4-044772DF4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4869" y="1130189"/>
              <a:ext cx="2354262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1800"/>
                <a:t>Sekundære</a:t>
              </a:r>
              <a:br>
                <a:rPr lang="da-DK" altLang="da-DK" sz="1800"/>
              </a:br>
              <a:r>
                <a:rPr lang="da-DK" altLang="da-DK" sz="1200" b="1"/>
                <a:t>Råstof-forarbejdende</a:t>
              </a:r>
              <a:r>
                <a:rPr lang="da-DK" altLang="da-DK" sz="1200"/>
                <a:t> erhverv</a:t>
              </a:r>
              <a:br>
                <a:rPr lang="da-DK" altLang="da-DK" sz="1200"/>
              </a:br>
              <a:r>
                <a:rPr lang="da-DK" altLang="da-DK" sz="1200"/>
                <a:t>f.eks Industri, håndværk, bygge- og</a:t>
              </a:r>
              <a:br>
                <a:rPr lang="da-DK" altLang="da-DK" sz="1200"/>
              </a:br>
              <a:r>
                <a:rPr lang="da-DK" altLang="da-DK" sz="1200"/>
                <a:t>anlægssektoren</a:t>
              </a:r>
              <a:endParaRPr lang="da-DK" altLang="da-DK" sz="1800"/>
            </a:p>
          </p:txBody>
        </p:sp>
        <p:pic>
          <p:nvPicPr>
            <p:cNvPr id="8206" name="Picture 2" descr="Se kildebilledet">
              <a:extLst>
                <a:ext uri="{FF2B5EF4-FFF2-40B4-BE49-F238E27FC236}">
                  <a16:creationId xmlns:a16="http://schemas.microsoft.com/office/drawing/2014/main" id="{9FC5D733-1290-4B7F-9541-F11DE84D8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519" y="2104696"/>
              <a:ext cx="2285601" cy="1523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0EF780A9-2C11-4633-8014-6B8A840425BC}"/>
              </a:ext>
            </a:extLst>
          </p:cNvPr>
          <p:cNvGrpSpPr>
            <a:grpSpLocks/>
          </p:cNvGrpSpPr>
          <p:nvPr/>
        </p:nvGrpSpPr>
        <p:grpSpPr bwMode="auto">
          <a:xfrm>
            <a:off x="6037263" y="1155700"/>
            <a:ext cx="2330450" cy="2498725"/>
            <a:chOff x="6038056" y="1155589"/>
            <a:chExt cx="2329442" cy="2498826"/>
          </a:xfrm>
        </p:grpSpPr>
        <p:sp>
          <p:nvSpPr>
            <p:cNvPr id="8203" name="Tekstboks 12">
              <a:extLst>
                <a:ext uri="{FF2B5EF4-FFF2-40B4-BE49-F238E27FC236}">
                  <a16:creationId xmlns:a16="http://schemas.microsoft.com/office/drawing/2014/main" id="{302EB7AF-2088-4C9B-8F79-7774ED082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8056" y="1155589"/>
              <a:ext cx="230187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1800"/>
                <a:t>Tertiære erhverv</a:t>
              </a:r>
              <a:br>
                <a:rPr lang="da-DK" altLang="da-DK" sz="1800"/>
              </a:br>
              <a:r>
                <a:rPr lang="da-DK" altLang="da-DK" sz="1200"/>
                <a:t>Omsætningserhverv- og service</a:t>
              </a:r>
              <a:br>
                <a:rPr lang="da-DK" altLang="da-DK" sz="1200"/>
              </a:br>
              <a:r>
                <a:rPr lang="da-DK" altLang="da-DK" sz="1200"/>
                <a:t>f.eks Transport, handel og service</a:t>
              </a:r>
              <a:br>
                <a:rPr lang="da-DK" altLang="da-DK" sz="1200"/>
              </a:br>
              <a:r>
                <a:rPr lang="da-DK" altLang="da-DK" sz="1200"/>
                <a:t>offentlig og privat adm. og service</a:t>
              </a:r>
              <a:endParaRPr lang="da-DK" altLang="da-DK" sz="1800"/>
            </a:p>
          </p:txBody>
        </p:sp>
        <p:pic>
          <p:nvPicPr>
            <p:cNvPr id="8204" name="Picture 4" descr="Se kildebilledet">
              <a:extLst>
                <a:ext uri="{FF2B5EF4-FFF2-40B4-BE49-F238E27FC236}">
                  <a16:creationId xmlns:a16="http://schemas.microsoft.com/office/drawing/2014/main" id="{52EF8433-8BA4-4E8F-9D61-D76532B4EB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5623" y="2129544"/>
              <a:ext cx="2301875" cy="1524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kstfelt 10">
            <a:extLst>
              <a:ext uri="{FF2B5EF4-FFF2-40B4-BE49-F238E27FC236}">
                <a16:creationId xmlns:a16="http://schemas.microsoft.com/office/drawing/2014/main" id="{6225C13E-AE65-499C-A3DA-E21A4A052138}"/>
              </a:ext>
            </a:extLst>
          </p:cNvPr>
          <p:cNvSpPr txBox="1"/>
          <p:nvPr/>
        </p:nvSpPr>
        <p:spPr>
          <a:xfrm>
            <a:off x="707029" y="5307013"/>
            <a:ext cx="7660684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a-DK" sz="2000" dirty="0">
                <a:solidFill>
                  <a:schemeClr val="bg1"/>
                </a:solidFill>
              </a:rPr>
              <a:t>Landbrugssamfund </a:t>
            </a:r>
            <a:r>
              <a:rPr lang="da-DK" sz="2000" dirty="0">
                <a:solidFill>
                  <a:schemeClr val="bg1"/>
                </a:solidFill>
                <a:sym typeface="Wingdings" panose="05000000000000000000" pitchFamily="2" charset="2"/>
              </a:rPr>
              <a:t></a:t>
            </a:r>
            <a:r>
              <a:rPr lang="da-DK" sz="2000" dirty="0">
                <a:solidFill>
                  <a:schemeClr val="bg1"/>
                </a:solidFill>
              </a:rPr>
              <a:t> lavindkomst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7EE144D8-F81A-4636-9A26-D0A64F2F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1275"/>
            <a:ext cx="8229600" cy="1143000"/>
          </a:xfrm>
        </p:spPr>
        <p:txBody>
          <a:bodyPr/>
          <a:lstStyle/>
          <a:p>
            <a:r>
              <a:rPr lang="da-DK" altLang="da-DK" dirty="0"/>
              <a:t>Erhvervsstruktur i  Kina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1CBE8593-1769-404F-94CC-837EA4C8E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8" y="4157663"/>
            <a:ext cx="197802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sz="4000"/>
              <a:t>28 %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0E8AAEF-A968-4458-BEFF-F28340F04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475" y="4148138"/>
            <a:ext cx="1497013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sz="4000"/>
              <a:t>29 %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EF764D8-42D2-4B6C-AE82-3549242D7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4148138"/>
            <a:ext cx="1589088" cy="830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sz="4800"/>
              <a:t>43% </a:t>
            </a:r>
          </a:p>
        </p:txBody>
      </p:sp>
      <p:sp>
        <p:nvSpPr>
          <p:cNvPr id="8" name="Tekstboks 10">
            <a:extLst>
              <a:ext uri="{FF2B5EF4-FFF2-40B4-BE49-F238E27FC236}">
                <a16:creationId xmlns:a16="http://schemas.microsoft.com/office/drawing/2014/main" id="{D94EF83E-5755-43D2-B772-1B2C02456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1101725"/>
            <a:ext cx="21796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/>
              <a:t>Primære  -</a:t>
            </a:r>
            <a:br>
              <a:rPr lang="da-DK" altLang="da-DK" sz="1800" dirty="0"/>
            </a:br>
            <a:r>
              <a:rPr lang="da-DK" altLang="da-DK" sz="1200" b="1" dirty="0"/>
              <a:t>Råstofudvindende</a:t>
            </a:r>
            <a:r>
              <a:rPr lang="da-DK" altLang="da-DK" sz="1200" dirty="0"/>
              <a:t> erhverv</a:t>
            </a:r>
            <a:br>
              <a:rPr lang="da-DK" altLang="da-DK" sz="1200" dirty="0"/>
            </a:br>
            <a:r>
              <a:rPr lang="da-DK" altLang="da-DK" sz="1200" dirty="0"/>
              <a:t>f.eks. landbrug, fiskeri, skovbrug</a:t>
            </a:r>
            <a:br>
              <a:rPr lang="da-DK" altLang="da-DK" sz="1200" dirty="0"/>
            </a:br>
            <a:r>
              <a:rPr lang="da-DK" altLang="da-DK" sz="1200" dirty="0"/>
              <a:t> og minedrift</a:t>
            </a:r>
            <a:endParaRPr lang="da-DK" altLang="da-DK" sz="2400" dirty="0"/>
          </a:p>
        </p:txBody>
      </p:sp>
      <p:sp>
        <p:nvSpPr>
          <p:cNvPr id="9" name="Tekstboks 11">
            <a:extLst>
              <a:ext uri="{FF2B5EF4-FFF2-40B4-BE49-F238E27FC236}">
                <a16:creationId xmlns:a16="http://schemas.microsoft.com/office/drawing/2014/main" id="{D01C0871-601C-4F98-977D-98A2E66B3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3" y="1130300"/>
            <a:ext cx="2352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Sekundære</a:t>
            </a:r>
            <a:br>
              <a:rPr lang="da-DK" altLang="da-DK" sz="1800"/>
            </a:br>
            <a:r>
              <a:rPr lang="da-DK" altLang="da-DK" sz="1200" b="1"/>
              <a:t>Råstof-forarbejdende</a:t>
            </a:r>
            <a:r>
              <a:rPr lang="da-DK" altLang="da-DK" sz="1200"/>
              <a:t> erhverv</a:t>
            </a:r>
            <a:br>
              <a:rPr lang="da-DK" altLang="da-DK" sz="1200"/>
            </a:br>
            <a:r>
              <a:rPr lang="da-DK" altLang="da-DK" sz="1200"/>
              <a:t>f.eks Industri, håndværk, bygge- og</a:t>
            </a:r>
            <a:br>
              <a:rPr lang="da-DK" altLang="da-DK" sz="1200"/>
            </a:br>
            <a:r>
              <a:rPr lang="da-DK" altLang="da-DK" sz="1200"/>
              <a:t>anlægssektoren</a:t>
            </a:r>
            <a:endParaRPr lang="da-DK" altLang="da-DK" sz="1800"/>
          </a:p>
        </p:txBody>
      </p:sp>
      <p:sp>
        <p:nvSpPr>
          <p:cNvPr id="10" name="Tekstboks 12">
            <a:extLst>
              <a:ext uri="{FF2B5EF4-FFF2-40B4-BE49-F238E27FC236}">
                <a16:creationId xmlns:a16="http://schemas.microsoft.com/office/drawing/2014/main" id="{850FCC20-A44E-454A-905A-9A2A2883F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263" y="1155700"/>
            <a:ext cx="2301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Tertiære erhverv</a:t>
            </a:r>
            <a:br>
              <a:rPr lang="da-DK" altLang="da-DK" sz="1800"/>
            </a:br>
            <a:r>
              <a:rPr lang="da-DK" altLang="da-DK" sz="1200"/>
              <a:t>Omsætningserhverv- og service</a:t>
            </a:r>
            <a:br>
              <a:rPr lang="da-DK" altLang="da-DK" sz="1200"/>
            </a:br>
            <a:r>
              <a:rPr lang="da-DK" altLang="da-DK" sz="1200"/>
              <a:t>f.eks Transport, handel og service</a:t>
            </a:r>
            <a:br>
              <a:rPr lang="da-DK" altLang="da-DK" sz="1200"/>
            </a:br>
            <a:r>
              <a:rPr lang="da-DK" altLang="da-DK" sz="1200"/>
              <a:t>offentlig og privat adm. og service</a:t>
            </a:r>
            <a:endParaRPr lang="da-DK" altLang="da-DK" sz="1800"/>
          </a:p>
        </p:txBody>
      </p:sp>
      <p:pic>
        <p:nvPicPr>
          <p:cNvPr id="9226" name="Picture 2" descr="Se kildebilledet">
            <a:extLst>
              <a:ext uri="{FF2B5EF4-FFF2-40B4-BE49-F238E27FC236}">
                <a16:creationId xmlns:a16="http://schemas.microsoft.com/office/drawing/2014/main" id="{473A0038-24F1-42A0-9BBA-A7959C70A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168525"/>
            <a:ext cx="24796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Se kildebilledet">
            <a:extLst>
              <a:ext uri="{FF2B5EF4-FFF2-40B4-BE49-F238E27FC236}">
                <a16:creationId xmlns:a16="http://schemas.microsoft.com/office/drawing/2014/main" id="{B15F74CD-7858-4EA4-A60C-CF2144F67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135188"/>
            <a:ext cx="2490787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 descr="Se kildebilledet">
            <a:extLst>
              <a:ext uri="{FF2B5EF4-FFF2-40B4-BE49-F238E27FC236}">
                <a16:creationId xmlns:a16="http://schemas.microsoft.com/office/drawing/2014/main" id="{7618A823-4F2C-42FB-9651-6ADBD9B92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2092325"/>
            <a:ext cx="2411412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Se kildebilledet">
            <a:extLst>
              <a:ext uri="{FF2B5EF4-FFF2-40B4-BE49-F238E27FC236}">
                <a16:creationId xmlns:a16="http://schemas.microsoft.com/office/drawing/2014/main" id="{599B083D-C440-460B-B7F4-723115CAD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2097088"/>
            <a:ext cx="270351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6C82C5EE-7E85-480B-968A-3704C5DA1A79}"/>
              </a:ext>
            </a:extLst>
          </p:cNvPr>
          <p:cNvSpPr txBox="1"/>
          <p:nvPr/>
        </p:nvSpPr>
        <p:spPr>
          <a:xfrm>
            <a:off x="395536" y="5494337"/>
            <a:ext cx="8381752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a-DK" sz="2000" dirty="0">
                <a:solidFill>
                  <a:schemeClr val="bg1"/>
                </a:solidFill>
              </a:rPr>
              <a:t>Industrisamfund </a:t>
            </a:r>
            <a:r>
              <a:rPr lang="da-DK" sz="2000" dirty="0">
                <a:solidFill>
                  <a:schemeClr val="bg1"/>
                </a:solidFill>
                <a:sym typeface="Wingdings" panose="05000000000000000000" pitchFamily="2" charset="2"/>
              </a:rPr>
              <a:t></a:t>
            </a:r>
            <a:r>
              <a:rPr lang="da-DK" sz="2000" dirty="0">
                <a:solidFill>
                  <a:schemeClr val="bg1"/>
                </a:solidFill>
              </a:rPr>
              <a:t> Mellemindkomst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/>
      <p:bldP spid="9" grpId="0"/>
      <p:bldP spid="10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5241AA5C-B883-4A97-AE33-46D77EE2E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-30163"/>
            <a:ext cx="8229600" cy="1143001"/>
          </a:xfrm>
        </p:spPr>
        <p:txBody>
          <a:bodyPr/>
          <a:lstStyle/>
          <a:p>
            <a:pPr eaLnBrk="1" hangingPunct="1"/>
            <a:r>
              <a:rPr lang="da-DK" altLang="da-DK" dirty="0"/>
              <a:t>Erhvervsstruktur i Danmark</a:t>
            </a:r>
          </a:p>
        </p:txBody>
      </p:sp>
      <p:pic>
        <p:nvPicPr>
          <p:cNvPr id="7171" name="Billede 2" descr="grain_harvesting_wheat1.jpg">
            <a:extLst>
              <a:ext uri="{FF2B5EF4-FFF2-40B4-BE49-F238E27FC236}">
                <a16:creationId xmlns:a16="http://schemas.microsoft.com/office/drawing/2014/main" id="{411321A8-3A8E-42CC-96E9-E08EF942F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165350"/>
            <a:ext cx="2071688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Billede 4" descr="bread.jpg">
            <a:extLst>
              <a:ext uri="{FF2B5EF4-FFF2-40B4-BE49-F238E27FC236}">
                <a16:creationId xmlns:a16="http://schemas.microsoft.com/office/drawing/2014/main" id="{4D704F9F-18BC-40DB-BF63-BF98C192C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2114550"/>
            <a:ext cx="22320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Billede 5" descr="shop.jpg">
            <a:extLst>
              <a:ext uri="{FF2B5EF4-FFF2-40B4-BE49-F238E27FC236}">
                <a16:creationId xmlns:a16="http://schemas.microsoft.com/office/drawing/2014/main" id="{489BEC3B-0C02-4F3E-854B-F43CD3A5E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6613"/>
            <a:ext cx="20002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øjrepil 6">
            <a:extLst>
              <a:ext uri="{FF2B5EF4-FFF2-40B4-BE49-F238E27FC236}">
                <a16:creationId xmlns:a16="http://schemas.microsoft.com/office/drawing/2014/main" id="{16C951C1-E950-4BBF-A830-1BEAF602587F}"/>
              </a:ext>
            </a:extLst>
          </p:cNvPr>
          <p:cNvSpPr/>
          <p:nvPr/>
        </p:nvSpPr>
        <p:spPr>
          <a:xfrm>
            <a:off x="2447925" y="2657475"/>
            <a:ext cx="571500" cy="51276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Højrepil 7">
            <a:extLst>
              <a:ext uri="{FF2B5EF4-FFF2-40B4-BE49-F238E27FC236}">
                <a16:creationId xmlns:a16="http://schemas.microsoft.com/office/drawing/2014/main" id="{422DC6BC-7E9D-4653-806B-A2AA42BC18D1}"/>
              </a:ext>
            </a:extLst>
          </p:cNvPr>
          <p:cNvSpPr/>
          <p:nvPr/>
        </p:nvSpPr>
        <p:spPr>
          <a:xfrm>
            <a:off x="5078413" y="2625725"/>
            <a:ext cx="571500" cy="54451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Højrepil 8">
            <a:extLst>
              <a:ext uri="{FF2B5EF4-FFF2-40B4-BE49-F238E27FC236}">
                <a16:creationId xmlns:a16="http://schemas.microsoft.com/office/drawing/2014/main" id="{189B655E-8AD0-4576-9902-D2D1152ED6C9}"/>
              </a:ext>
            </a:extLst>
          </p:cNvPr>
          <p:cNvSpPr/>
          <p:nvPr/>
        </p:nvSpPr>
        <p:spPr>
          <a:xfrm>
            <a:off x="7496175" y="2586038"/>
            <a:ext cx="571500" cy="5842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7177" name="Tekstboks 10">
            <a:extLst>
              <a:ext uri="{FF2B5EF4-FFF2-40B4-BE49-F238E27FC236}">
                <a16:creationId xmlns:a16="http://schemas.microsoft.com/office/drawing/2014/main" id="{2AE90403-2731-4181-BE73-3D6BB16E9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1101725"/>
            <a:ext cx="21796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/>
              <a:t>Primære  -</a:t>
            </a:r>
            <a:br>
              <a:rPr lang="da-DK" altLang="da-DK" sz="1800" dirty="0"/>
            </a:br>
            <a:r>
              <a:rPr lang="da-DK" altLang="da-DK" sz="1200" b="1" dirty="0"/>
              <a:t>Råstofudvindende</a:t>
            </a:r>
            <a:r>
              <a:rPr lang="da-DK" altLang="da-DK" sz="1200" dirty="0"/>
              <a:t> erhverv</a:t>
            </a:r>
            <a:br>
              <a:rPr lang="da-DK" altLang="da-DK" sz="1200" dirty="0"/>
            </a:br>
            <a:r>
              <a:rPr lang="da-DK" altLang="da-DK" sz="1200" dirty="0"/>
              <a:t>f.eks. landbrug, fiskeri, skovbrug</a:t>
            </a:r>
            <a:br>
              <a:rPr lang="da-DK" altLang="da-DK" sz="1200" dirty="0"/>
            </a:br>
            <a:r>
              <a:rPr lang="da-DK" altLang="da-DK" sz="1200" dirty="0"/>
              <a:t> og minedrift</a:t>
            </a:r>
            <a:endParaRPr lang="da-DK" altLang="da-DK" sz="2400" dirty="0"/>
          </a:p>
        </p:txBody>
      </p:sp>
      <p:sp>
        <p:nvSpPr>
          <p:cNvPr id="7178" name="Tekstboks 11">
            <a:extLst>
              <a:ext uri="{FF2B5EF4-FFF2-40B4-BE49-F238E27FC236}">
                <a16:creationId xmlns:a16="http://schemas.microsoft.com/office/drawing/2014/main" id="{2E928F22-7FD5-41DE-9C7A-B8EB9AA4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1135063"/>
            <a:ext cx="2354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Sekundære</a:t>
            </a:r>
            <a:br>
              <a:rPr lang="da-DK" altLang="da-DK" sz="1800"/>
            </a:br>
            <a:r>
              <a:rPr lang="da-DK" altLang="da-DK" sz="1200" b="1"/>
              <a:t>Råstof-forarbejdende</a:t>
            </a:r>
            <a:r>
              <a:rPr lang="da-DK" altLang="da-DK" sz="1200"/>
              <a:t> erhverv</a:t>
            </a:r>
            <a:br>
              <a:rPr lang="da-DK" altLang="da-DK" sz="1200"/>
            </a:br>
            <a:r>
              <a:rPr lang="da-DK" altLang="da-DK" sz="1200"/>
              <a:t>f.eks Industri, håndværk, bygge- og</a:t>
            </a:r>
            <a:br>
              <a:rPr lang="da-DK" altLang="da-DK" sz="1200"/>
            </a:br>
            <a:r>
              <a:rPr lang="da-DK" altLang="da-DK" sz="1200"/>
              <a:t>anlægssektoren</a:t>
            </a:r>
            <a:endParaRPr lang="da-DK" altLang="da-DK" sz="1800"/>
          </a:p>
        </p:txBody>
      </p:sp>
      <p:sp>
        <p:nvSpPr>
          <p:cNvPr id="7179" name="Tekstboks 12">
            <a:extLst>
              <a:ext uri="{FF2B5EF4-FFF2-40B4-BE49-F238E27FC236}">
                <a16:creationId xmlns:a16="http://schemas.microsoft.com/office/drawing/2014/main" id="{0F66E803-EEFA-4092-A6A0-38E509CEB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1160463"/>
            <a:ext cx="2301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Tertiære erhverv</a:t>
            </a:r>
            <a:br>
              <a:rPr lang="da-DK" altLang="da-DK" sz="1800"/>
            </a:br>
            <a:r>
              <a:rPr lang="da-DK" altLang="da-DK" sz="1200"/>
              <a:t>Omsætningserhverv- og service</a:t>
            </a:r>
            <a:br>
              <a:rPr lang="da-DK" altLang="da-DK" sz="1200"/>
            </a:br>
            <a:r>
              <a:rPr lang="da-DK" altLang="da-DK" sz="1200"/>
              <a:t>f.eks Transport, handel og service</a:t>
            </a:r>
            <a:br>
              <a:rPr lang="da-DK" altLang="da-DK" sz="1200"/>
            </a:br>
            <a:r>
              <a:rPr lang="da-DK" altLang="da-DK" sz="1200"/>
              <a:t>offentlig og privat adm. og service</a:t>
            </a:r>
            <a:endParaRPr lang="da-DK" altLang="da-DK" sz="1800"/>
          </a:p>
        </p:txBody>
      </p:sp>
      <p:sp>
        <p:nvSpPr>
          <p:cNvPr id="7180" name="Tekstboks 15">
            <a:extLst>
              <a:ext uri="{FF2B5EF4-FFF2-40B4-BE49-F238E27FC236}">
                <a16:creationId xmlns:a16="http://schemas.microsoft.com/office/drawing/2014/main" id="{BBEBF01B-DAD2-4D96-8946-9EE49EE98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3695502"/>
            <a:ext cx="7177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/>
              <a:t>+ beskæftigelse 		+ beskæftigelse		+ beskæftigelse</a:t>
            </a:r>
          </a:p>
        </p:txBody>
      </p:sp>
      <p:pic>
        <p:nvPicPr>
          <p:cNvPr id="14" name="Grafik 13" descr="Ansigt med solbriller med massiv udfyldning">
            <a:extLst>
              <a:ext uri="{FF2B5EF4-FFF2-40B4-BE49-F238E27FC236}">
                <a16:creationId xmlns:a16="http://schemas.microsoft.com/office/drawing/2014/main" id="{8EBEC669-760E-47B9-A29F-F907AB973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625" y="2455863"/>
            <a:ext cx="914400" cy="9144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29405FBF-A20C-4DCC-8FED-5EBFF6CEB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4281289"/>
            <a:ext cx="646113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/>
              <a:t>2 % 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49CACB14-3C14-4BBC-8974-5077088F3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113" y="4136827"/>
            <a:ext cx="1233487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sz="3200"/>
              <a:t>18 % 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F24F0EBC-00DF-4D3B-B7BF-4D3F5DC85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4022527"/>
            <a:ext cx="1760538" cy="8318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sz="4800"/>
              <a:t>80 % 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611F910F-8F17-4DFA-89D6-ACD72942FBBB}"/>
              </a:ext>
            </a:extLst>
          </p:cNvPr>
          <p:cNvSpPr txBox="1"/>
          <p:nvPr/>
        </p:nvSpPr>
        <p:spPr>
          <a:xfrm>
            <a:off x="476250" y="5198865"/>
            <a:ext cx="7173913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a-DK" sz="2000" dirty="0">
                <a:solidFill>
                  <a:schemeClr val="bg1"/>
                </a:solidFill>
              </a:rPr>
              <a:t>Service / informationssamfund </a:t>
            </a:r>
            <a:r>
              <a:rPr lang="da-DK" sz="2000" dirty="0">
                <a:solidFill>
                  <a:schemeClr val="bg1"/>
                </a:solidFill>
                <a:sym typeface="Wingdings" panose="05000000000000000000" pitchFamily="2" charset="2"/>
              </a:rPr>
              <a:t> </a:t>
            </a:r>
            <a:r>
              <a:rPr lang="da-DK" sz="2000" dirty="0">
                <a:solidFill>
                  <a:schemeClr val="bg1"/>
                </a:solidFill>
              </a:rPr>
              <a:t>Højindkomst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>
            <a:extLst>
              <a:ext uri="{FF2B5EF4-FFF2-40B4-BE49-F238E27FC236}">
                <a16:creationId xmlns:a16="http://schemas.microsoft.com/office/drawing/2014/main" id="{D70DAB1E-9D60-4E63-B4F7-A5091A43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-4763"/>
            <a:ext cx="8229600" cy="1143001"/>
          </a:xfrm>
        </p:spPr>
        <p:txBody>
          <a:bodyPr/>
          <a:lstStyle/>
          <a:p>
            <a:r>
              <a:rPr lang="da-DK" altLang="da-DK"/>
              <a:t>En model for erhvervsudvikling</a:t>
            </a:r>
          </a:p>
        </p:txBody>
      </p:sp>
      <p:grpSp>
        <p:nvGrpSpPr>
          <p:cNvPr id="11267" name="Gruppe 6">
            <a:extLst>
              <a:ext uri="{FF2B5EF4-FFF2-40B4-BE49-F238E27FC236}">
                <a16:creationId xmlns:a16="http://schemas.microsoft.com/office/drawing/2014/main" id="{AF979321-D574-4096-BA34-2AD7286A791A}"/>
              </a:ext>
            </a:extLst>
          </p:cNvPr>
          <p:cNvGrpSpPr>
            <a:grpSpLocks/>
          </p:cNvGrpSpPr>
          <p:nvPr/>
        </p:nvGrpSpPr>
        <p:grpSpPr bwMode="auto">
          <a:xfrm>
            <a:off x="1973263" y="1600200"/>
            <a:ext cx="5626100" cy="4260850"/>
            <a:chOff x="1973297" y="1600771"/>
            <a:chExt cx="5625728" cy="4260691"/>
          </a:xfrm>
        </p:grpSpPr>
        <p:pic>
          <p:nvPicPr>
            <p:cNvPr id="11272" name="Picture 13">
              <a:extLst>
                <a:ext uri="{FF2B5EF4-FFF2-40B4-BE49-F238E27FC236}">
                  <a16:creationId xmlns:a16="http://schemas.microsoft.com/office/drawing/2014/main" id="{CC4ECFD5-3240-43C2-82A1-A54A3EECCB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297" y="1600771"/>
              <a:ext cx="5046975" cy="3891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Lige pilforbindelse 4">
              <a:extLst>
                <a:ext uri="{FF2B5EF4-FFF2-40B4-BE49-F238E27FC236}">
                  <a16:creationId xmlns:a16="http://schemas.microsoft.com/office/drawing/2014/main" id="{7D245111-EF1C-4F76-99E9-6DE81CBC45FE}"/>
                </a:ext>
              </a:extLst>
            </p:cNvPr>
            <p:cNvCxnSpPr/>
            <p:nvPr/>
          </p:nvCxnSpPr>
          <p:spPr>
            <a:xfrm>
              <a:off x="2484438" y="5661444"/>
              <a:ext cx="460820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4" name="Tekstfelt 5">
              <a:extLst>
                <a:ext uri="{FF2B5EF4-FFF2-40B4-BE49-F238E27FC236}">
                  <a16:creationId xmlns:a16="http://schemas.microsoft.com/office/drawing/2014/main" id="{51A508F1-679F-4868-96B6-7CD837682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0703" y="549213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da-DK" altLang="da-DK"/>
                <a:t>tid</a:t>
              </a:r>
            </a:p>
          </p:txBody>
        </p:sp>
      </p:grpSp>
      <p:pic>
        <p:nvPicPr>
          <p:cNvPr id="8" name="Grafik 7" descr="Afgrøder med massiv udfyldning">
            <a:extLst>
              <a:ext uri="{FF2B5EF4-FFF2-40B4-BE49-F238E27FC236}">
                <a16:creationId xmlns:a16="http://schemas.microsoft.com/office/drawing/2014/main" id="{E4535023-701F-4022-953D-BFEC73124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8" y="3860800"/>
            <a:ext cx="806450" cy="808038"/>
          </a:xfrm>
          <a:prstGeom prst="rect">
            <a:avLst/>
          </a:prstGeom>
        </p:spPr>
      </p:pic>
      <p:pic>
        <p:nvPicPr>
          <p:cNvPr id="9" name="Grafik 8" descr="Fabrik med massiv udfyldning">
            <a:extLst>
              <a:ext uri="{FF2B5EF4-FFF2-40B4-BE49-F238E27FC236}">
                <a16:creationId xmlns:a16="http://schemas.microsoft.com/office/drawing/2014/main" id="{61EB688D-7328-41F9-A11F-CD009EF28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663" y="2747963"/>
            <a:ext cx="696912" cy="698500"/>
          </a:xfrm>
          <a:prstGeom prst="rect">
            <a:avLst/>
          </a:prstGeom>
        </p:spPr>
      </p:pic>
      <p:pic>
        <p:nvPicPr>
          <p:cNvPr id="11" name="Grafik 10" descr="E-handel med massiv udfyldning">
            <a:extLst>
              <a:ext uri="{FF2B5EF4-FFF2-40B4-BE49-F238E27FC236}">
                <a16:creationId xmlns:a16="http://schemas.microsoft.com/office/drawing/2014/main" id="{F6690F6E-1B54-4F50-96EA-C7440DDF6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213" y="3546475"/>
            <a:ext cx="914400" cy="914400"/>
          </a:xfrm>
          <a:prstGeom prst="rect">
            <a:avLst/>
          </a:prstGeom>
        </p:spPr>
      </p:pic>
      <p:sp>
        <p:nvSpPr>
          <p:cNvPr id="11271" name="Tekstfelt 11">
            <a:extLst>
              <a:ext uri="{FF2B5EF4-FFF2-40B4-BE49-F238E27FC236}">
                <a16:creationId xmlns:a16="http://schemas.microsoft.com/office/drawing/2014/main" id="{58DEDC35-284C-41ED-A565-3DF2D965B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977900"/>
            <a:ext cx="59563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/>
              <a:t>% af arbejdsstyrkens beskæftiget i de tre hovederhverv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381BD-5010-8ED2-75D4-2A8BDDA2E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>
            <a:extLst>
              <a:ext uri="{FF2B5EF4-FFF2-40B4-BE49-F238E27FC236}">
                <a16:creationId xmlns:a16="http://schemas.microsoft.com/office/drawing/2014/main" id="{B1704E3B-F87B-AC3C-3CDC-152616CE4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-4763"/>
            <a:ext cx="8229600" cy="1143001"/>
          </a:xfrm>
        </p:spPr>
        <p:txBody>
          <a:bodyPr/>
          <a:lstStyle/>
          <a:p>
            <a:r>
              <a:rPr lang="da-DK" altLang="da-DK"/>
              <a:t>En model for erhvervsudvikling</a:t>
            </a:r>
          </a:p>
        </p:txBody>
      </p:sp>
      <p:grpSp>
        <p:nvGrpSpPr>
          <p:cNvPr id="11267" name="Gruppe 6">
            <a:extLst>
              <a:ext uri="{FF2B5EF4-FFF2-40B4-BE49-F238E27FC236}">
                <a16:creationId xmlns:a16="http://schemas.microsoft.com/office/drawing/2014/main" id="{51060B4A-0FD8-5545-9B03-D148A750522B}"/>
              </a:ext>
            </a:extLst>
          </p:cNvPr>
          <p:cNvGrpSpPr>
            <a:grpSpLocks/>
          </p:cNvGrpSpPr>
          <p:nvPr/>
        </p:nvGrpSpPr>
        <p:grpSpPr bwMode="auto">
          <a:xfrm>
            <a:off x="1973263" y="1600200"/>
            <a:ext cx="5626100" cy="4260850"/>
            <a:chOff x="1973297" y="1600771"/>
            <a:chExt cx="5625728" cy="4260691"/>
          </a:xfrm>
        </p:grpSpPr>
        <p:pic>
          <p:nvPicPr>
            <p:cNvPr id="11272" name="Picture 13">
              <a:extLst>
                <a:ext uri="{FF2B5EF4-FFF2-40B4-BE49-F238E27FC236}">
                  <a16:creationId xmlns:a16="http://schemas.microsoft.com/office/drawing/2014/main" id="{A2C68422-2B33-3FC5-D07C-F68227A06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297" y="1600771"/>
              <a:ext cx="5046975" cy="3891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Lige pilforbindelse 4">
              <a:extLst>
                <a:ext uri="{FF2B5EF4-FFF2-40B4-BE49-F238E27FC236}">
                  <a16:creationId xmlns:a16="http://schemas.microsoft.com/office/drawing/2014/main" id="{8A45AF21-07B5-DBB9-715F-0E7B7A1A0496}"/>
                </a:ext>
              </a:extLst>
            </p:cNvPr>
            <p:cNvCxnSpPr/>
            <p:nvPr/>
          </p:nvCxnSpPr>
          <p:spPr>
            <a:xfrm>
              <a:off x="2484438" y="5661444"/>
              <a:ext cx="460820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4" name="Tekstfelt 5">
              <a:extLst>
                <a:ext uri="{FF2B5EF4-FFF2-40B4-BE49-F238E27FC236}">
                  <a16:creationId xmlns:a16="http://schemas.microsoft.com/office/drawing/2014/main" id="{8E46468B-C068-4DAA-A796-7D5E21FE1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0703" y="549213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da-DK" altLang="da-DK"/>
                <a:t>tid</a:t>
              </a:r>
            </a:p>
          </p:txBody>
        </p:sp>
      </p:grpSp>
      <p:pic>
        <p:nvPicPr>
          <p:cNvPr id="8" name="Grafik 7" descr="Afgrøder med massiv udfyldning">
            <a:extLst>
              <a:ext uri="{FF2B5EF4-FFF2-40B4-BE49-F238E27FC236}">
                <a16:creationId xmlns:a16="http://schemas.microsoft.com/office/drawing/2014/main" id="{1A22FDA4-3164-8069-0016-355DEECFA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8" y="3860800"/>
            <a:ext cx="806450" cy="808038"/>
          </a:xfrm>
          <a:prstGeom prst="rect">
            <a:avLst/>
          </a:prstGeom>
        </p:spPr>
      </p:pic>
      <p:pic>
        <p:nvPicPr>
          <p:cNvPr id="9" name="Grafik 8" descr="Fabrik med massiv udfyldning">
            <a:extLst>
              <a:ext uri="{FF2B5EF4-FFF2-40B4-BE49-F238E27FC236}">
                <a16:creationId xmlns:a16="http://schemas.microsoft.com/office/drawing/2014/main" id="{731E3A48-87B0-AB7E-CD57-4EC5BE600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663" y="2747963"/>
            <a:ext cx="696912" cy="698500"/>
          </a:xfrm>
          <a:prstGeom prst="rect">
            <a:avLst/>
          </a:prstGeom>
        </p:spPr>
      </p:pic>
      <p:pic>
        <p:nvPicPr>
          <p:cNvPr id="11" name="Grafik 10" descr="E-handel med massiv udfyldning">
            <a:extLst>
              <a:ext uri="{FF2B5EF4-FFF2-40B4-BE49-F238E27FC236}">
                <a16:creationId xmlns:a16="http://schemas.microsoft.com/office/drawing/2014/main" id="{26AB1064-2A9C-295D-7D31-241639747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213" y="3546475"/>
            <a:ext cx="914400" cy="914400"/>
          </a:xfrm>
          <a:prstGeom prst="rect">
            <a:avLst/>
          </a:prstGeom>
        </p:spPr>
      </p:pic>
      <p:sp>
        <p:nvSpPr>
          <p:cNvPr id="11271" name="Tekstfelt 11">
            <a:extLst>
              <a:ext uri="{FF2B5EF4-FFF2-40B4-BE49-F238E27FC236}">
                <a16:creationId xmlns:a16="http://schemas.microsoft.com/office/drawing/2014/main" id="{CBB8C1A2-D7EB-3069-E8E1-45821C5C6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977900"/>
            <a:ext cx="59563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/>
              <a:t>% af arbejdsstyrkens beskæftiget i de tre hovederhverv </a:t>
            </a:r>
          </a:p>
        </p:txBody>
      </p:sp>
      <p:sp>
        <p:nvSpPr>
          <p:cNvPr id="2" name="Pil: bøjet nedad 1">
            <a:extLst>
              <a:ext uri="{FF2B5EF4-FFF2-40B4-BE49-F238E27FC236}">
                <a16:creationId xmlns:a16="http://schemas.microsoft.com/office/drawing/2014/main" id="{06664D06-57B5-E8EA-155C-92D438D7BA38}"/>
              </a:ext>
            </a:extLst>
          </p:cNvPr>
          <p:cNvSpPr/>
          <p:nvPr/>
        </p:nvSpPr>
        <p:spPr>
          <a:xfrm>
            <a:off x="3052022" y="2869562"/>
            <a:ext cx="3397053" cy="1393303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0643BD7-5CCE-23A4-E12D-0C17FCC5C20D}"/>
              </a:ext>
            </a:extLst>
          </p:cNvPr>
          <p:cNvSpPr txBox="1"/>
          <p:nvPr/>
        </p:nvSpPr>
        <p:spPr>
          <a:xfrm>
            <a:off x="1846898" y="1600200"/>
            <a:ext cx="549541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Industrialiseringen -&gt; mekanisering af </a:t>
            </a:r>
            <a:br>
              <a:rPr lang="da-DK" dirty="0"/>
            </a:br>
            <a:r>
              <a:rPr lang="da-DK" dirty="0"/>
              <a:t>landbruget </a:t>
            </a:r>
            <a:r>
              <a:rPr lang="da-DK" dirty="0">
                <a:sym typeface="Wingdings" panose="05000000000000000000" pitchFamily="2" charset="2"/>
              </a:rPr>
              <a:t> frigørelse af</a:t>
            </a:r>
            <a:r>
              <a:rPr lang="da-DK" dirty="0"/>
              <a:t> arbejdskraft til industrien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2BCC4BA-5D00-CEAB-A155-0E0261F60AD6}"/>
              </a:ext>
            </a:extLst>
          </p:cNvPr>
          <p:cNvSpPr txBox="1"/>
          <p:nvPr/>
        </p:nvSpPr>
        <p:spPr>
          <a:xfrm>
            <a:off x="2584321" y="5198411"/>
            <a:ext cx="4097596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Automatisering af </a:t>
            </a:r>
            <a:br>
              <a:rPr lang="da-DK" dirty="0"/>
            </a:br>
            <a:r>
              <a:rPr lang="da-DK" dirty="0"/>
              <a:t>industriproduktion + outsourcing</a:t>
            </a:r>
            <a:br>
              <a:rPr lang="da-DK" dirty="0"/>
            </a:br>
            <a:r>
              <a:rPr lang="da-DK" dirty="0">
                <a:sym typeface="Wingdings" panose="05000000000000000000" pitchFamily="2" charset="2"/>
              </a:rPr>
              <a:t> frigør</a:t>
            </a:r>
            <a:r>
              <a:rPr lang="da-DK" dirty="0"/>
              <a:t> arbejdskraft til serviceerhverv</a:t>
            </a:r>
          </a:p>
        </p:txBody>
      </p:sp>
    </p:spTree>
    <p:extLst>
      <p:ext uri="{BB962C8B-B14F-4D97-AF65-F5344CB8AC3E}">
        <p14:creationId xmlns:p14="http://schemas.microsoft.com/office/powerpoint/2010/main" val="241216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BF388-395C-791F-D78D-F5C44B0C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Placer landene i Fouraties  model 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66470D03-B2A2-ACC7-5994-EA6A1965B5F7}"/>
              </a:ext>
            </a:extLst>
          </p:cNvPr>
          <p:cNvGrpSpPr/>
          <p:nvPr/>
        </p:nvGrpSpPr>
        <p:grpSpPr>
          <a:xfrm>
            <a:off x="1462087" y="1844824"/>
            <a:ext cx="6219825" cy="2270048"/>
            <a:chOff x="1187624" y="4149080"/>
            <a:chExt cx="6219825" cy="2270048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A7FA7E45-53C7-71C5-BE73-B7EEC0542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4456978"/>
              <a:ext cx="6219825" cy="1962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kstfelt 19">
              <a:extLst>
                <a:ext uri="{FF2B5EF4-FFF2-40B4-BE49-F238E27FC236}">
                  <a16:creationId xmlns:a16="http://schemas.microsoft.com/office/drawing/2014/main" id="{B88AE9BE-CE09-66B1-ABF3-4AC641C997B6}"/>
                </a:ext>
              </a:extLst>
            </p:cNvPr>
            <p:cNvSpPr txBox="1"/>
            <p:nvPr/>
          </p:nvSpPr>
          <p:spPr>
            <a:xfrm>
              <a:off x="2123728" y="4149080"/>
              <a:ext cx="4275529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a-DK" dirty="0"/>
                <a:t>Erhvervsstruktur i udvalgte lande (2020)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05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2718</TotalTime>
  <Words>546</Words>
  <Application>Microsoft Office PowerPoint</Application>
  <PresentationFormat>Skærmshow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20" baseType="lpstr">
      <vt:lpstr>robotolight</vt:lpstr>
      <vt:lpstr>Arial</vt:lpstr>
      <vt:lpstr>Bell Gothic Std Black</vt:lpstr>
      <vt:lpstr>Calibri</vt:lpstr>
      <vt:lpstr>Calibri Light</vt:lpstr>
      <vt:lpstr>Wingdings</vt:lpstr>
      <vt:lpstr>Kontortema</vt:lpstr>
      <vt:lpstr>Erhvervsgeografi</vt:lpstr>
      <vt:lpstr>Tre hovederhverv</vt:lpstr>
      <vt:lpstr>Erhvervsstruktur (- fordeling)</vt:lpstr>
      <vt:lpstr>Erhvervsstruktur i Uganda</vt:lpstr>
      <vt:lpstr>Erhvervsstruktur i  Kina</vt:lpstr>
      <vt:lpstr>Erhvervsstruktur i Danmark</vt:lpstr>
      <vt:lpstr>En model for erhvervsudvikling</vt:lpstr>
      <vt:lpstr>En model for erhvervsudvikling</vt:lpstr>
      <vt:lpstr>Placer landene i Fouraties  model </vt:lpstr>
      <vt:lpstr>Erhvervsudvikling og samfundstyper</vt:lpstr>
      <vt:lpstr>Værditilvækst og velstand (BNP) </vt:lpstr>
      <vt:lpstr>   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Erhvervsgeografi</dc:title>
  <dc:creator>Otto</dc:creator>
  <cp:lastModifiedBy>otto leholt</cp:lastModifiedBy>
  <cp:revision>75</cp:revision>
  <dcterms:created xsi:type="dcterms:W3CDTF">2010-03-09T06:22:12Z</dcterms:created>
  <dcterms:modified xsi:type="dcterms:W3CDTF">2025-03-19T09:36:37Z</dcterms:modified>
</cp:coreProperties>
</file>