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8" r:id="rId2"/>
    <p:sldId id="398" r:id="rId3"/>
    <p:sldId id="381" r:id="rId4"/>
    <p:sldId id="399" r:id="rId5"/>
    <p:sldId id="400" r:id="rId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91A24-77EA-E473-7135-DA63653F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54EE3FC-25AF-D7B7-D8E9-22185B925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8E81C7-DABF-027B-7176-5DC2DB652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BEC30B-36B5-9119-54F1-FCD20F96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78A61F-DA8D-3028-F5F6-FC9E9294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717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3DCF8-7438-2A94-994E-327F804D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3D82BC1-157E-6B65-35C1-1740558C4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AB78E34-B46E-C300-4538-C61779F5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A6546ED-01B2-540A-6A4D-E3677D7AD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4F474B2-DC97-2599-95DD-4BF3483B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233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AF9672F-C5A2-9C9C-D132-CC6B39D0F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D0767F0-6D0F-CF32-5395-EBA3F302C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18FB3D-FE62-5974-C5D7-4EAE3A6B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FF252B3-4F22-1588-07A1-425A72719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694E883-5BD4-FA95-F7E1-62F802B5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147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971879-2FE4-2CBA-D5E5-22FCAB33D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D4B6E2-5CE1-88A3-0674-D6FBEA366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132BC09-ABBC-F3F6-5058-09EA36F6C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AD0F87D-B7AE-9A17-FEEB-222A60316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9BDDCA7-4EF9-AF31-B4FA-B9388F3E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68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C50E2-83C1-60A6-8BFB-1C10FBFB8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5A63DEE-970D-FFD5-B8A6-95E5120D6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2A60BB-1983-076C-9800-DAF364843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E78FA1A-40A9-8E67-F9F9-C9007FF8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F9A6187-CF89-4422-6A32-82B8005B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15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22ADE-7EEF-9523-EA8B-DD3A5C792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906E19-2E88-153F-E3C8-6CC0920ED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A2F2962-AB65-2708-662E-39BDBB9D0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52C3E6D-AA11-9F32-021B-0714AEB6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82A65F3-D1A7-96ED-409D-650E7F2C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1C99D18-B1B0-6029-73DA-22F271C3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215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886FE-A8E9-45DA-C610-DB1612F6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A2581BE-AF14-C5B4-ECD5-EF3353AA8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50E424-5997-E748-A1B3-A4798AFB5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C740F5-B5C5-FA34-EDA3-FC3C52758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B2A278E-0D65-A98E-64FB-EFE967D8F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3664B28-5985-D65C-9CA1-C8C0F8832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B580FE1-8E7A-8DC6-79A6-C0C9A42D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63D5712-6BE5-2B9B-BE52-E3BDBD3E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75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94E60-01B9-C53E-EDEB-C89F2CF3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6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EB6B3D8-5E26-F879-7547-481BF0345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3667735-A90F-1ABD-21A0-729218E8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CB1B5A-287C-2CF6-FE7A-EF5D234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752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B614261-F66A-67AD-289C-6D34CC90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21E73E3-ADBF-EDC6-D2CF-5928CFF8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C82E3D9-88C4-9301-FAF9-AD24E9B7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720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A57F2-26E7-B1A6-CFC0-85F37A53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900FE86-F328-DA32-A182-496F73262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390EA7-D65A-4046-6018-22563D2DD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A3F1C14-CE52-7263-4D0D-9C54FB74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CB02CA4-FA82-AC5B-60B6-5675EA15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3B5175-EA91-8650-B144-D9A0C4C0C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560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65E87-0288-C544-3ED0-E1FD9558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D186086-B525-ED7E-5482-983369D17E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833E493-A331-8495-C342-F270FCB14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F08FC2A-F0CA-0D77-CD0F-CD8AA8D93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CABA814-6D04-617C-BCE8-8B5FF2502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D62C5B6-7114-D2A3-47A0-7A27B1682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57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095CD77-5A8F-3F8E-CF10-66708495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D26CAEB-1F6E-2244-427C-0E01861B8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D80874-7CBD-85B8-A628-2D27ADE61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2500F6-3269-4F14-9705-AE7AB121509B}" type="datetimeFigureOut">
              <a:rPr lang="da-DK" smtClean="0"/>
              <a:t>29-08-2024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44EB830-94A6-5059-F842-EDBD2E561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284041-AC7E-61B1-34A7-43CBE70D3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672D81-159A-4B4C-9BDE-EB13DDD5CA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13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Vanddråber og krusnings">
            <a:extLst>
              <a:ext uri="{FF2B5EF4-FFF2-40B4-BE49-F238E27FC236}">
                <a16:creationId xmlns:a16="http://schemas.microsoft.com/office/drawing/2014/main" id="{FC8D3D1C-2D47-101F-4784-2B3D45C06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C4AF0B-5548-43D7-9464-5A3C69A15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9600" dirty="0">
                <a:solidFill>
                  <a:srgbClr val="FFFFFF"/>
                </a:solidFill>
              </a:rPr>
              <a:t>Luftfugtighed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5AC659-CB3D-48C4-9CD7-C5D8A01E7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Relativ luftfugtighed, luftens dugpunkt 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og hvorfor det regner?</a:t>
            </a:r>
          </a:p>
        </p:txBody>
      </p:sp>
    </p:spTree>
    <p:extLst>
      <p:ext uri="{BB962C8B-B14F-4D97-AF65-F5344CB8AC3E}">
        <p14:creationId xmlns:p14="http://schemas.microsoft.com/office/powerpoint/2010/main" val="266098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6C5A2C-C27B-7114-A99E-C43C43F2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Luftfugtighed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9325CF-CDDC-36D5-57A3-EA486D3B6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30" y="1563752"/>
            <a:ext cx="4562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72DC59A3-A64E-A660-7C22-24AA1FB6ABE7}"/>
              </a:ext>
            </a:extLst>
          </p:cNvPr>
          <p:cNvSpPr txBox="1"/>
          <p:nvPr/>
        </p:nvSpPr>
        <p:spPr>
          <a:xfrm>
            <a:off x="627344" y="1402511"/>
            <a:ext cx="463291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dirty="0"/>
              <a:t>Figuren viser </a:t>
            </a:r>
            <a:br>
              <a:rPr lang="da-DK" dirty="0"/>
            </a:br>
            <a:r>
              <a:rPr lang="da-DK" b="1" dirty="0"/>
              <a:t>den maksimale mængde vanddamp </a:t>
            </a:r>
            <a:br>
              <a:rPr lang="da-DK" dirty="0"/>
            </a:br>
            <a:r>
              <a:rPr lang="da-DK" dirty="0"/>
              <a:t>som en luftmasse kan indeholde ved</a:t>
            </a:r>
            <a:br>
              <a:rPr lang="da-DK" dirty="0"/>
            </a:br>
            <a:r>
              <a:rPr lang="da-DK" b="1" dirty="0"/>
              <a:t>forskellige temperaturer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6E7122F-613D-3FC5-2819-017809377703}"/>
              </a:ext>
            </a:extLst>
          </p:cNvPr>
          <p:cNvSpPr txBox="1"/>
          <p:nvPr/>
        </p:nvSpPr>
        <p:spPr>
          <a:xfrm>
            <a:off x="627342" y="5455489"/>
            <a:ext cx="463291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Jo varmere luften er, </a:t>
            </a:r>
          </a:p>
          <a:p>
            <a:pPr algn="ctr"/>
            <a:r>
              <a:rPr lang="da-DK" sz="2400" dirty="0"/>
              <a:t>jo mere vanddamp </a:t>
            </a:r>
            <a:r>
              <a:rPr lang="da-DK" sz="2400" i="1" u="sng" dirty="0"/>
              <a:t>kan</a:t>
            </a:r>
            <a:r>
              <a:rPr lang="da-DK" sz="2400" dirty="0"/>
              <a:t> luften indeholde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61EF5255-7174-3B17-797C-1BB9E208C8CC}"/>
              </a:ext>
            </a:extLst>
          </p:cNvPr>
          <p:cNvCxnSpPr/>
          <p:nvPr/>
        </p:nvCxnSpPr>
        <p:spPr>
          <a:xfrm flipV="1">
            <a:off x="8126963" y="4870580"/>
            <a:ext cx="0" cy="6158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3DA8B4BA-3BA0-7A5A-98D1-80FF9BB46B71}"/>
              </a:ext>
            </a:extLst>
          </p:cNvPr>
          <p:cNvCxnSpPr>
            <a:cxnSpLocks/>
          </p:cNvCxnSpPr>
          <p:nvPr/>
        </p:nvCxnSpPr>
        <p:spPr>
          <a:xfrm flipH="1">
            <a:off x="6235959" y="4870580"/>
            <a:ext cx="18910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F4B9F590-BBF6-CEA8-6172-B51E741FCE29}"/>
              </a:ext>
            </a:extLst>
          </p:cNvPr>
          <p:cNvSpPr txBox="1"/>
          <p:nvPr/>
        </p:nvSpPr>
        <p:spPr>
          <a:xfrm>
            <a:off x="627341" y="2868954"/>
            <a:ext cx="4632916" cy="9233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dirty="0"/>
              <a:t>Eksempel 1:</a:t>
            </a:r>
          </a:p>
          <a:p>
            <a:pPr algn="ctr"/>
            <a:r>
              <a:rPr lang="da-DK" b="1" dirty="0"/>
              <a:t>Hvis en luftmasse er 10 °C varm </a:t>
            </a:r>
            <a:br>
              <a:rPr lang="da-DK" b="1" dirty="0"/>
            </a:br>
            <a:r>
              <a:rPr lang="da-DK" b="1" dirty="0"/>
              <a:t>kan den max. Indeholde ca. 9 g vand / m</a:t>
            </a:r>
            <a:r>
              <a:rPr lang="da-DK" b="1" baseline="30000" dirty="0"/>
              <a:t>3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ABAABDC-C5FF-D7C6-DDCA-BB45D14386BA}"/>
              </a:ext>
            </a:extLst>
          </p:cNvPr>
          <p:cNvSpPr txBox="1"/>
          <p:nvPr/>
        </p:nvSpPr>
        <p:spPr>
          <a:xfrm>
            <a:off x="627341" y="4058398"/>
            <a:ext cx="4632916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dirty="0"/>
              <a:t>Eksempel 2:</a:t>
            </a:r>
          </a:p>
          <a:p>
            <a:pPr algn="ctr"/>
            <a:r>
              <a:rPr lang="da-DK" b="1" dirty="0"/>
              <a:t>Hvis en luftmasse er 20 °C varm </a:t>
            </a:r>
            <a:br>
              <a:rPr lang="da-DK" b="1" dirty="0"/>
            </a:br>
            <a:r>
              <a:rPr lang="da-DK" b="1" dirty="0"/>
              <a:t>kan den max. Indeholde ca. 17 g vand / m</a:t>
            </a:r>
            <a:r>
              <a:rPr lang="da-DK" b="1" baseline="30000" dirty="0"/>
              <a:t>3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0A3EC24A-3D9F-245E-639B-28F8BF89697A}"/>
              </a:ext>
            </a:extLst>
          </p:cNvPr>
          <p:cNvCxnSpPr>
            <a:cxnSpLocks/>
          </p:cNvCxnSpPr>
          <p:nvPr/>
        </p:nvCxnSpPr>
        <p:spPr>
          <a:xfrm flipV="1">
            <a:off x="8773885" y="4326116"/>
            <a:ext cx="0" cy="11602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C37DF6D3-8053-BBE9-A577-18DC7159AD7A}"/>
              </a:ext>
            </a:extLst>
          </p:cNvPr>
          <p:cNvCxnSpPr>
            <a:cxnSpLocks/>
          </p:cNvCxnSpPr>
          <p:nvPr/>
        </p:nvCxnSpPr>
        <p:spPr>
          <a:xfrm flipH="1">
            <a:off x="6235959" y="4326116"/>
            <a:ext cx="25379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l: nedad 15">
            <a:extLst>
              <a:ext uri="{FF2B5EF4-FFF2-40B4-BE49-F238E27FC236}">
                <a16:creationId xmlns:a16="http://schemas.microsoft.com/office/drawing/2014/main" id="{85CE58DC-32D4-AD10-3425-3DE7E25E144C}"/>
              </a:ext>
            </a:extLst>
          </p:cNvPr>
          <p:cNvSpPr/>
          <p:nvPr/>
        </p:nvSpPr>
        <p:spPr>
          <a:xfrm>
            <a:off x="2450739" y="5080109"/>
            <a:ext cx="675016" cy="27699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510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82994-DBB0-4480-B3C3-A1831949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Luftens </a:t>
            </a:r>
            <a:r>
              <a:rPr lang="da-DK" i="1" u="sng" dirty="0"/>
              <a:t>relative</a:t>
            </a:r>
            <a:r>
              <a:rPr lang="da-DK" dirty="0"/>
              <a:t> luftfugtighed (1)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E5E7B40-3CD4-4D17-9952-D2D7FE45C53A}"/>
              </a:ext>
            </a:extLst>
          </p:cNvPr>
          <p:cNvSpPr txBox="1"/>
          <p:nvPr/>
        </p:nvSpPr>
        <p:spPr>
          <a:xfrm>
            <a:off x="526507" y="1334801"/>
            <a:ext cx="4664925" cy="9233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Hvis en luftmasse f.eks. er 30° C varm </a:t>
            </a:r>
            <a:br>
              <a:rPr lang="da-DK" dirty="0"/>
            </a:br>
            <a:r>
              <a:rPr lang="da-DK" dirty="0"/>
              <a:t>hvor meget vanddamp kan den så </a:t>
            </a:r>
          </a:p>
          <a:p>
            <a:pPr algn="ctr"/>
            <a:r>
              <a:rPr lang="da-DK" dirty="0"/>
              <a:t>maksimalt indeholde?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2778A2B-B4F4-42EC-BED5-F93542E3D8F8}"/>
              </a:ext>
            </a:extLst>
          </p:cNvPr>
          <p:cNvSpPr txBox="1"/>
          <p:nvPr/>
        </p:nvSpPr>
        <p:spPr>
          <a:xfrm>
            <a:off x="1879019" y="2418078"/>
            <a:ext cx="13692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Ca. 30g / m3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14696306-32E5-42A3-ABA1-705CCEFB8497}"/>
              </a:ext>
            </a:extLst>
          </p:cNvPr>
          <p:cNvSpPr txBox="1"/>
          <p:nvPr/>
        </p:nvSpPr>
        <p:spPr>
          <a:xfrm>
            <a:off x="526507" y="2979603"/>
            <a:ext cx="4664925" cy="120032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Men hvis luften kun indeholder </a:t>
            </a:r>
            <a:br>
              <a:rPr lang="da-DK" dirty="0"/>
            </a:br>
            <a:r>
              <a:rPr lang="da-DK" dirty="0"/>
              <a:t>ca. 15 g. vand  / m3</a:t>
            </a:r>
            <a:br>
              <a:rPr lang="da-DK" dirty="0"/>
            </a:br>
            <a:r>
              <a:rPr lang="da-DK" dirty="0"/>
              <a:t>(= den </a:t>
            </a:r>
            <a:r>
              <a:rPr lang="da-DK" i="1" u="sng" dirty="0"/>
              <a:t>absolutte</a:t>
            </a:r>
            <a:r>
              <a:rPr lang="da-DK" dirty="0"/>
              <a:t> luftfugtighed)</a:t>
            </a:r>
            <a:br>
              <a:rPr lang="da-DK" dirty="0"/>
            </a:br>
            <a:r>
              <a:rPr lang="da-DK" b="1" dirty="0"/>
              <a:t>hvad er så den relative luftfugtighed</a:t>
            </a:r>
            <a:r>
              <a:rPr lang="da-DK" dirty="0"/>
              <a:t>?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BD0EC3FD-957F-45B6-8FBC-66B18DF7AB09}"/>
              </a:ext>
            </a:extLst>
          </p:cNvPr>
          <p:cNvGrpSpPr/>
          <p:nvPr/>
        </p:nvGrpSpPr>
        <p:grpSpPr>
          <a:xfrm>
            <a:off x="280320" y="4430415"/>
            <a:ext cx="5043947" cy="646331"/>
            <a:chOff x="5400053" y="4551852"/>
            <a:chExt cx="4864824" cy="646331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F6735957-732D-43B6-8812-E70F73819655}"/>
                </a:ext>
              </a:extLst>
            </p:cNvPr>
            <p:cNvSpPr txBox="1"/>
            <p:nvPr/>
          </p:nvSpPr>
          <p:spPr>
            <a:xfrm>
              <a:off x="5400053" y="4551852"/>
              <a:ext cx="4864824" cy="646331"/>
            </a:xfrm>
            <a:prstGeom prst="rect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den absolutte fugtighed </a:t>
              </a:r>
              <a:br>
                <a:rPr lang="da-DK" dirty="0"/>
              </a:br>
              <a:r>
                <a:rPr lang="da-DK" dirty="0"/>
                <a:t>det maksimale vanddampindhold </a:t>
              </a:r>
            </a:p>
          </p:txBody>
        </p:sp>
        <p:cxnSp>
          <p:nvCxnSpPr>
            <p:cNvPr id="23" name="Lige forbindelse 22">
              <a:extLst>
                <a:ext uri="{FF2B5EF4-FFF2-40B4-BE49-F238E27FC236}">
                  <a16:creationId xmlns:a16="http://schemas.microsoft.com/office/drawing/2014/main" id="{9CF36E9E-3C80-4ACF-A200-9403F727AF7E}"/>
                </a:ext>
              </a:extLst>
            </p:cNvPr>
            <p:cNvCxnSpPr/>
            <p:nvPr/>
          </p:nvCxnSpPr>
          <p:spPr>
            <a:xfrm>
              <a:off x="6290631" y="4896465"/>
              <a:ext cx="2696053" cy="0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kstfelt 24">
              <a:extLst>
                <a:ext uri="{FF2B5EF4-FFF2-40B4-BE49-F238E27FC236}">
                  <a16:creationId xmlns:a16="http://schemas.microsoft.com/office/drawing/2014/main" id="{CF5CAF18-7A35-4379-9B35-D057978CBA97}"/>
                </a:ext>
              </a:extLst>
            </p:cNvPr>
            <p:cNvSpPr txBox="1"/>
            <p:nvPr/>
          </p:nvSpPr>
          <p:spPr>
            <a:xfrm>
              <a:off x="9458960" y="4711799"/>
              <a:ext cx="708848" cy="369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X 100</a:t>
              </a:r>
            </a:p>
          </p:txBody>
        </p:sp>
      </p:grpSp>
      <p:sp>
        <p:nvSpPr>
          <p:cNvPr id="27" name="Tekstfelt 26">
            <a:extLst>
              <a:ext uri="{FF2B5EF4-FFF2-40B4-BE49-F238E27FC236}">
                <a16:creationId xmlns:a16="http://schemas.microsoft.com/office/drawing/2014/main" id="{FC7483DA-1C94-4642-9B22-4091EC574C87}"/>
              </a:ext>
            </a:extLst>
          </p:cNvPr>
          <p:cNvSpPr txBox="1"/>
          <p:nvPr/>
        </p:nvSpPr>
        <p:spPr>
          <a:xfrm>
            <a:off x="1659991" y="5327229"/>
            <a:ext cx="2180404" cy="36933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b="1" dirty="0"/>
              <a:t>15 / 30 * 100 = </a:t>
            </a:r>
            <a:r>
              <a:rPr lang="da-DK" b="1" dirty="0">
                <a:highlight>
                  <a:srgbClr val="FFFF00"/>
                </a:highlight>
              </a:rPr>
              <a:t>50 %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86F7B-D2B9-DB17-0CC7-08B74EED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30" y="1563752"/>
            <a:ext cx="4562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1C9E2126-4777-4ED6-7F22-A61707191856}"/>
              </a:ext>
            </a:extLst>
          </p:cNvPr>
          <p:cNvCxnSpPr>
            <a:cxnSpLocks/>
          </p:cNvCxnSpPr>
          <p:nvPr/>
        </p:nvCxnSpPr>
        <p:spPr>
          <a:xfrm flipV="1">
            <a:off x="9389705" y="3429000"/>
            <a:ext cx="0" cy="2002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1A8700C6-AD88-74DA-13ED-0E821E5687B8}"/>
              </a:ext>
            </a:extLst>
          </p:cNvPr>
          <p:cNvCxnSpPr>
            <a:cxnSpLocks/>
          </p:cNvCxnSpPr>
          <p:nvPr/>
        </p:nvCxnSpPr>
        <p:spPr>
          <a:xfrm flipH="1">
            <a:off x="6239068" y="3429000"/>
            <a:ext cx="31506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53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82994-DBB0-4480-B3C3-A1831949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Luftens dugpunkt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E5E7B40-3CD4-4D17-9952-D2D7FE45C53A}"/>
              </a:ext>
            </a:extLst>
          </p:cNvPr>
          <p:cNvSpPr txBox="1"/>
          <p:nvPr/>
        </p:nvSpPr>
        <p:spPr>
          <a:xfrm>
            <a:off x="526507" y="1334801"/>
            <a:ext cx="4447375" cy="120032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En luftmasses dugpunkt  er den temperatur</a:t>
            </a:r>
            <a:br>
              <a:rPr lang="da-DK" dirty="0"/>
            </a:br>
            <a:r>
              <a:rPr lang="da-DK" b="1" dirty="0"/>
              <a:t>hvor den relative luftfugtighed er 100%.</a:t>
            </a:r>
            <a:br>
              <a:rPr lang="da-DK" dirty="0"/>
            </a:br>
            <a:r>
              <a:rPr lang="da-DK" dirty="0"/>
              <a:t>Luften er nu </a:t>
            </a:r>
            <a:r>
              <a:rPr lang="da-DK" b="1" dirty="0"/>
              <a:t>mættet</a:t>
            </a:r>
            <a:r>
              <a:rPr lang="da-DK" dirty="0"/>
              <a:t> og vanddampen</a:t>
            </a:r>
            <a:br>
              <a:rPr lang="da-DK" dirty="0"/>
            </a:br>
            <a:r>
              <a:rPr lang="da-DK" dirty="0"/>
              <a:t>kondenserer (fortættes fra gas -&gt; </a:t>
            </a:r>
            <a:r>
              <a:rPr lang="da-DK" dirty="0" err="1"/>
              <a:t>liquid</a:t>
            </a:r>
            <a:r>
              <a:rPr lang="da-DK" dirty="0"/>
              <a:t>)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14696306-32E5-42A3-ABA1-705CCEFB8497}"/>
              </a:ext>
            </a:extLst>
          </p:cNvPr>
          <p:cNvSpPr txBox="1"/>
          <p:nvPr/>
        </p:nvSpPr>
        <p:spPr>
          <a:xfrm>
            <a:off x="526506" y="2879743"/>
            <a:ext cx="4447375" cy="120032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Eksempel (fra før): </a:t>
            </a:r>
            <a:br>
              <a:rPr lang="da-DK" dirty="0"/>
            </a:br>
            <a:r>
              <a:rPr lang="da-DK" dirty="0"/>
              <a:t>En luftmasse er 30° C varm og </a:t>
            </a:r>
            <a:br>
              <a:rPr lang="da-DK" dirty="0"/>
            </a:br>
            <a:r>
              <a:rPr lang="da-DK" dirty="0"/>
              <a:t>indeholder ca. 15 g. vand / m3</a:t>
            </a:r>
            <a:br>
              <a:rPr lang="da-DK" dirty="0"/>
            </a:br>
            <a:r>
              <a:rPr lang="da-DK" dirty="0"/>
              <a:t>Den relative luftfugtighed er altså 50%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86F7B-D2B9-DB17-0CC7-08B74EED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30" y="1563752"/>
            <a:ext cx="4562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1C9E2126-4777-4ED6-7F22-A61707191856}"/>
              </a:ext>
            </a:extLst>
          </p:cNvPr>
          <p:cNvCxnSpPr>
            <a:cxnSpLocks/>
          </p:cNvCxnSpPr>
          <p:nvPr/>
        </p:nvCxnSpPr>
        <p:spPr>
          <a:xfrm flipV="1">
            <a:off x="9389705" y="3429000"/>
            <a:ext cx="0" cy="2002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1A8700C6-AD88-74DA-13ED-0E821E5687B8}"/>
              </a:ext>
            </a:extLst>
          </p:cNvPr>
          <p:cNvCxnSpPr>
            <a:cxnSpLocks/>
          </p:cNvCxnSpPr>
          <p:nvPr/>
        </p:nvCxnSpPr>
        <p:spPr>
          <a:xfrm flipH="1">
            <a:off x="6239068" y="3429000"/>
            <a:ext cx="31506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9CF742F3-FD3A-473D-9D72-1560E272C761}"/>
              </a:ext>
            </a:extLst>
          </p:cNvPr>
          <p:cNvSpPr txBox="1"/>
          <p:nvPr/>
        </p:nvSpPr>
        <p:spPr>
          <a:xfrm>
            <a:off x="526505" y="4366056"/>
            <a:ext cx="4447375" cy="369332"/>
          </a:xfrm>
          <a:prstGeom prst="rect">
            <a:avLst/>
          </a:prstGeom>
          <a:solidFill>
            <a:srgbClr val="FFFF0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Hvad er denne luftmasses dugpunkt? 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EAE24048-C4C4-B2E3-7C4F-D6B591E080DA}"/>
              </a:ext>
            </a:extLst>
          </p:cNvPr>
          <p:cNvCxnSpPr/>
          <p:nvPr/>
        </p:nvCxnSpPr>
        <p:spPr>
          <a:xfrm>
            <a:off x="6239068" y="4457700"/>
            <a:ext cx="2363238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86BB98BE-8DE8-270F-8C9B-351F5026CC42}"/>
              </a:ext>
            </a:extLst>
          </p:cNvPr>
          <p:cNvCxnSpPr>
            <a:cxnSpLocks/>
          </p:cNvCxnSpPr>
          <p:nvPr/>
        </p:nvCxnSpPr>
        <p:spPr>
          <a:xfrm>
            <a:off x="8602306" y="4457700"/>
            <a:ext cx="0" cy="10477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001BD95F-1F68-AC1D-7688-6F57BDB97F99}"/>
              </a:ext>
            </a:extLst>
          </p:cNvPr>
          <p:cNvSpPr txBox="1"/>
          <p:nvPr/>
        </p:nvSpPr>
        <p:spPr>
          <a:xfrm>
            <a:off x="526505" y="4981575"/>
            <a:ext cx="4447375" cy="9233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Vi starter fra 15 g. vand på y-aksen og </a:t>
            </a:r>
            <a:br>
              <a:rPr lang="da-DK" dirty="0"/>
            </a:br>
            <a:r>
              <a:rPr lang="da-DK" dirty="0"/>
              <a:t>aflæser dugpunktet til </a:t>
            </a:r>
            <a:br>
              <a:rPr lang="da-DK" dirty="0"/>
            </a:br>
            <a:r>
              <a:rPr lang="da-DK" dirty="0"/>
              <a:t>ca. </a:t>
            </a:r>
            <a:r>
              <a:rPr lang="da-DK" b="1" dirty="0">
                <a:highlight>
                  <a:srgbClr val="FFFF00"/>
                </a:highlight>
              </a:rPr>
              <a:t>17,5 ° C</a:t>
            </a:r>
            <a:r>
              <a:rPr lang="da-DK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16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82994-DBB0-4480-B3C3-A1831949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og hvornår regner det?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14696306-32E5-42A3-ABA1-705CCEFB8497}"/>
              </a:ext>
            </a:extLst>
          </p:cNvPr>
          <p:cNvSpPr txBox="1"/>
          <p:nvPr/>
        </p:nvSpPr>
        <p:spPr>
          <a:xfrm>
            <a:off x="526505" y="1294808"/>
            <a:ext cx="4664927" cy="9233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Eksempel (fra før): </a:t>
            </a:r>
            <a:br>
              <a:rPr lang="da-DK" dirty="0"/>
            </a:br>
            <a:r>
              <a:rPr lang="da-DK" dirty="0"/>
              <a:t>En luftmasse er 30° C varm og </a:t>
            </a:r>
            <a:br>
              <a:rPr lang="da-DK" dirty="0"/>
            </a:br>
            <a:r>
              <a:rPr lang="da-DK" dirty="0"/>
              <a:t>indeholder ca. 15 g. vand / m3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86F7B-D2B9-DB17-0CC7-08B74EED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30" y="1563752"/>
            <a:ext cx="4562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1C9E2126-4777-4ED6-7F22-A61707191856}"/>
              </a:ext>
            </a:extLst>
          </p:cNvPr>
          <p:cNvCxnSpPr>
            <a:cxnSpLocks/>
          </p:cNvCxnSpPr>
          <p:nvPr/>
        </p:nvCxnSpPr>
        <p:spPr>
          <a:xfrm flipV="1">
            <a:off x="9389705" y="3429000"/>
            <a:ext cx="0" cy="2002830"/>
          </a:xfrm>
          <a:prstGeom prst="straightConnector1">
            <a:avLst/>
          </a:prstGeom>
          <a:ln w="3810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1A8700C6-AD88-74DA-13ED-0E821E5687B8}"/>
              </a:ext>
            </a:extLst>
          </p:cNvPr>
          <p:cNvCxnSpPr>
            <a:cxnSpLocks/>
          </p:cNvCxnSpPr>
          <p:nvPr/>
        </p:nvCxnSpPr>
        <p:spPr>
          <a:xfrm flipH="1">
            <a:off x="6239068" y="3429000"/>
            <a:ext cx="3150637" cy="0"/>
          </a:xfrm>
          <a:prstGeom prst="straightConnector1">
            <a:avLst/>
          </a:prstGeom>
          <a:ln w="3810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9CF742F3-FD3A-473D-9D72-1560E272C761}"/>
              </a:ext>
            </a:extLst>
          </p:cNvPr>
          <p:cNvSpPr txBox="1"/>
          <p:nvPr/>
        </p:nvSpPr>
        <p:spPr>
          <a:xfrm>
            <a:off x="526505" y="3105834"/>
            <a:ext cx="4664927" cy="646331"/>
          </a:xfrm>
          <a:prstGeom prst="rect">
            <a:avLst/>
          </a:prstGeom>
          <a:solidFill>
            <a:srgbClr val="FFFF0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Hvad sker der hvis temperaturen falder </a:t>
            </a:r>
            <a:br>
              <a:rPr lang="da-DK" dirty="0"/>
            </a:br>
            <a:r>
              <a:rPr lang="da-DK" dirty="0"/>
              <a:t>til under dugpunktet? 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EAE24048-C4C4-B2E3-7C4F-D6B591E080DA}"/>
              </a:ext>
            </a:extLst>
          </p:cNvPr>
          <p:cNvCxnSpPr/>
          <p:nvPr/>
        </p:nvCxnSpPr>
        <p:spPr>
          <a:xfrm>
            <a:off x="6239068" y="4457700"/>
            <a:ext cx="2363238" cy="0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86BB98BE-8DE8-270F-8C9B-351F5026CC42}"/>
              </a:ext>
            </a:extLst>
          </p:cNvPr>
          <p:cNvCxnSpPr>
            <a:cxnSpLocks/>
          </p:cNvCxnSpPr>
          <p:nvPr/>
        </p:nvCxnSpPr>
        <p:spPr>
          <a:xfrm>
            <a:off x="8602306" y="4457700"/>
            <a:ext cx="0" cy="1047750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489E1FC8-E583-36DF-791E-73EE01888C18}"/>
              </a:ext>
            </a:extLst>
          </p:cNvPr>
          <p:cNvSpPr txBox="1"/>
          <p:nvPr/>
        </p:nvSpPr>
        <p:spPr>
          <a:xfrm>
            <a:off x="526505" y="2435345"/>
            <a:ext cx="4664927" cy="36933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Vi aflæste </a:t>
            </a:r>
            <a:r>
              <a:rPr lang="da-DK" dirty="0" err="1"/>
              <a:t>luftena</a:t>
            </a:r>
            <a:r>
              <a:rPr lang="da-DK" dirty="0"/>
              <a:t> dugpunkt til ca. ca. 17,5 ° C 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E180B1CF-41E3-4927-70EC-EC58B6891952}"/>
              </a:ext>
            </a:extLst>
          </p:cNvPr>
          <p:cNvCxnSpPr>
            <a:cxnSpLocks/>
          </p:cNvCxnSpPr>
          <p:nvPr/>
        </p:nvCxnSpPr>
        <p:spPr>
          <a:xfrm flipV="1">
            <a:off x="7814907" y="5038142"/>
            <a:ext cx="0" cy="44825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4F02881A-7CF3-9AB8-B322-9021A08C8010}"/>
              </a:ext>
            </a:extLst>
          </p:cNvPr>
          <p:cNvCxnSpPr>
            <a:cxnSpLocks/>
          </p:cNvCxnSpPr>
          <p:nvPr/>
        </p:nvCxnSpPr>
        <p:spPr>
          <a:xfrm flipH="1">
            <a:off x="6247363" y="5057192"/>
            <a:ext cx="156702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felt 18">
            <a:extLst>
              <a:ext uri="{FF2B5EF4-FFF2-40B4-BE49-F238E27FC236}">
                <a16:creationId xmlns:a16="http://schemas.microsoft.com/office/drawing/2014/main" id="{2D17E6CA-DBCF-C3E4-4CC2-BFFC222FDB11}"/>
              </a:ext>
            </a:extLst>
          </p:cNvPr>
          <p:cNvSpPr txBox="1"/>
          <p:nvPr/>
        </p:nvSpPr>
        <p:spPr>
          <a:xfrm>
            <a:off x="528783" y="4053322"/>
            <a:ext cx="4664927" cy="64633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Hvis temperaturen f.eks. falder til 5 ° C</a:t>
            </a:r>
            <a:br>
              <a:rPr lang="da-DK" dirty="0"/>
            </a:br>
            <a:r>
              <a:rPr lang="da-DK" dirty="0"/>
              <a:t>så kan luften kun indeholde ca. 6 g. vand </a:t>
            </a:r>
          </a:p>
        </p:txBody>
      </p:sp>
      <p:pic>
        <p:nvPicPr>
          <p:cNvPr id="20" name="Grafik 19" descr="Regn">
            <a:extLst>
              <a:ext uri="{FF2B5EF4-FFF2-40B4-BE49-F238E27FC236}">
                <a16:creationId xmlns:a16="http://schemas.microsoft.com/office/drawing/2014/main" id="{2776FC50-01D4-1B05-E8CB-81AE84E24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941" y="4363433"/>
            <a:ext cx="867445" cy="867445"/>
          </a:xfrm>
          <a:prstGeom prst="rect">
            <a:avLst/>
          </a:prstGeom>
        </p:spPr>
      </p:pic>
      <p:sp>
        <p:nvSpPr>
          <p:cNvPr id="21" name="Pil: nedad 20">
            <a:extLst>
              <a:ext uri="{FF2B5EF4-FFF2-40B4-BE49-F238E27FC236}">
                <a16:creationId xmlns:a16="http://schemas.microsoft.com/office/drawing/2014/main" id="{60989C41-2B9A-4BE4-4B6C-B6EFA79D438F}"/>
              </a:ext>
            </a:extLst>
          </p:cNvPr>
          <p:cNvSpPr/>
          <p:nvPr/>
        </p:nvSpPr>
        <p:spPr>
          <a:xfrm>
            <a:off x="2313992" y="4797155"/>
            <a:ext cx="774441" cy="3440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DFB246E9-43D8-0060-E063-B7FC2672FE27}"/>
              </a:ext>
            </a:extLst>
          </p:cNvPr>
          <p:cNvSpPr txBox="1"/>
          <p:nvPr/>
        </p:nvSpPr>
        <p:spPr>
          <a:xfrm>
            <a:off x="526505" y="5270631"/>
            <a:ext cx="4664927" cy="9233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Derfor begynder det at regne </a:t>
            </a:r>
            <a:r>
              <a:rPr lang="da-DK" dirty="0"/>
              <a:t>– </a:t>
            </a:r>
            <a:br>
              <a:rPr lang="da-DK" dirty="0"/>
            </a:br>
            <a:r>
              <a:rPr lang="da-DK" dirty="0"/>
              <a:t>luften må give slip på </a:t>
            </a:r>
            <a:br>
              <a:rPr lang="da-DK" dirty="0"/>
            </a:br>
            <a:r>
              <a:rPr lang="da-DK" dirty="0"/>
              <a:t>15-6 = 9 g vand pr. m3</a:t>
            </a:r>
          </a:p>
        </p:txBody>
      </p:sp>
    </p:spTree>
    <p:extLst>
      <p:ext uri="{BB962C8B-B14F-4D97-AF65-F5344CB8AC3E}">
        <p14:creationId xmlns:p14="http://schemas.microsoft.com/office/powerpoint/2010/main" val="5805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7" grpId="0" animBg="1"/>
      <p:bldP spid="19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354</Words>
  <Application>Microsoft Office PowerPoint</Application>
  <PresentationFormat>Widescreen</PresentationFormat>
  <Paragraphs>29</Paragraphs>
  <Slides>5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Office-tema</vt:lpstr>
      <vt:lpstr>Luftfugtighed</vt:lpstr>
      <vt:lpstr>Luftfugtighed</vt:lpstr>
      <vt:lpstr>Luftens relative luftfugtighed (1)</vt:lpstr>
      <vt:lpstr>Luftens dugpunkt</vt:lpstr>
      <vt:lpstr>Hvorfor og hvornår regner det?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Luftfugtighed</dc:title>
  <dc:creator>otto leholt</dc:creator>
  <cp:lastModifiedBy>Otto Leholt</cp:lastModifiedBy>
  <cp:revision>3</cp:revision>
  <dcterms:created xsi:type="dcterms:W3CDTF">2024-08-29T02:37:06Z</dcterms:created>
  <dcterms:modified xsi:type="dcterms:W3CDTF">2024-08-29T07:07:55Z</dcterms:modified>
</cp:coreProperties>
</file>